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58" r:id="rId3"/>
    <p:sldId id="261" r:id="rId4"/>
    <p:sldId id="262" r:id="rId5"/>
    <p:sldId id="263" r:id="rId6"/>
    <p:sldId id="264" r:id="rId7"/>
    <p:sldId id="286" r:id="rId8"/>
    <p:sldId id="266" r:id="rId9"/>
    <p:sldId id="288" r:id="rId10"/>
    <p:sldId id="287" r:id="rId11"/>
    <p:sldId id="267" r:id="rId12"/>
    <p:sldId id="268" r:id="rId13"/>
    <p:sldId id="269" r:id="rId14"/>
    <p:sldId id="270" r:id="rId15"/>
    <p:sldId id="271" r:id="rId16"/>
    <p:sldId id="272" r:id="rId17"/>
    <p:sldId id="273" r:id="rId18"/>
    <p:sldId id="290" r:id="rId19"/>
    <p:sldId id="274" r:id="rId20"/>
    <p:sldId id="275" r:id="rId21"/>
    <p:sldId id="276" r:id="rId22"/>
    <p:sldId id="277" r:id="rId23"/>
    <p:sldId id="278" r:id="rId24"/>
    <p:sldId id="279" r:id="rId25"/>
    <p:sldId id="280" r:id="rId26"/>
    <p:sldId id="281" r:id="rId27"/>
    <p:sldId id="265" r:id="rId28"/>
    <p:sldId id="289" r:id="rId29"/>
    <p:sldId id="283" r:id="rId30"/>
    <p:sldId id="257" r:id="rId31"/>
    <p:sldId id="259" r:id="rId32"/>
    <p:sldId id="282" r:id="rId33"/>
    <p:sldId id="260" r:id="rId34"/>
    <p:sldId id="284" r:id="rId35"/>
    <p:sldId id="285" r:id="rId36"/>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973"/>
  </p:normalViewPr>
  <p:slideViewPr>
    <p:cSldViewPr snapToGrid="0" snapToObjects="1">
      <p:cViewPr>
        <p:scale>
          <a:sx n="110" d="100"/>
          <a:sy n="110" d="100"/>
        </p:scale>
        <p:origin x="117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93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Today I want to walk you through something that's already moved meaningfully for our business: AI search. This isn't a 2027 problem we should be planning for — it's a 2026 channel that's converting better than Google for us right now.
The data in this deck comes from real campaigns we've run, plus published research from </a:t>
            </a:r>
            <a:r>
              <a:rPr lang="en-US" dirty="0" err="1"/>
              <a:t>Semrush</a:t>
            </a:r>
            <a:r>
              <a:rPr lang="en-US" dirty="0"/>
              <a:t>, Muck Rack, Gartner, and others. The structure is simple: I'll show you what's changed, then walk through a three-pillar playbook for execution, then close with how we measure it and what we should ship this week.
Goal by the end: you can articulate what AI search is, why it's a real revenue channel, and what specific moves we should make in the next 30 days.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AF10F-04C5-C62A-476B-C52A95FAE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EA682-B104-B646-4A4F-C87B234BC70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04E26CA-7348-9EC3-3C89-F00110FC6D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things to get right, in priority order.
</a:t>
            </a:r>
            <a:br>
              <a:rPr lang="en-US" dirty="0"/>
            </a:br>
            <a:r>
              <a:rPr lang="en-US" b="1" dirty="0"/>
              <a:t>Section 1 — Data Infrastructure: How to find the right prompts to track</a:t>
            </a:r>
            <a:endParaRPr lang="en-US" dirty="0"/>
          </a:p>
          <a:p>
            <a:r>
              <a:rPr lang="en-US" dirty="0"/>
              <a:t>We need to track the right prompts, mined from real buyer conversations, not extrapolated from old SEO keywords. Garbage in, garbage out. If our prompt list is wrong, every action we take is optimized for the wrong thing.</a:t>
            </a:r>
            <a:br>
              <a:rPr lang="en-US" dirty="0"/>
            </a:br>
            <a:r>
              <a:rPr lang="en-US" dirty="0"/>
              <a:t>The common (lazy) approach is to pull your existing SEO keywords or use AI to synthetically generate prompts. Problem: those probably aren't what your actual buyers are typing into ChatGPT.</a:t>
            </a:r>
            <a:br>
              <a:rPr lang="en-US" dirty="0"/>
            </a:br>
            <a:br>
              <a:rPr lang="en-US" dirty="0"/>
            </a:br>
            <a:r>
              <a:rPr lang="en-US" b="1" dirty="0"/>
              <a:t>Prompt mining </a:t>
            </a:r>
            <a:r>
              <a:rPr lang="en-US" dirty="0"/>
              <a:t>– next slide</a:t>
            </a:r>
            <a:br>
              <a:rPr lang="en-US" b="1" dirty="0"/>
            </a:br>
            <a:br>
              <a:rPr lang="en-US" dirty="0"/>
            </a:br>
            <a:r>
              <a:rPr lang="en-US" b="1" dirty="0"/>
              <a:t>Data</a:t>
            </a:r>
            <a:r>
              <a:rPr lang="en-US" dirty="0"/>
              <a:t>: </a:t>
            </a:r>
            <a:r>
              <a:rPr lang="en-US" b="0" dirty="0"/>
              <a:t>Existing keyword research is mostly blind to AI demand Source: </a:t>
            </a:r>
            <a:r>
              <a:rPr lang="en-US" b="0" dirty="0" err="1"/>
              <a:t>Semrush</a:t>
            </a:r>
            <a:r>
              <a:rPr lang="en-US" b="0" dirty="0"/>
              <a:t> Clickstream, 17 months through Feb 2026, 1B+ clickstream lines analyzed.</a:t>
            </a:r>
          </a:p>
          <a:p>
            <a:r>
              <a:rPr lang="en-US" b="0" dirty="0"/>
              <a:t>65–85% of ChatGPT prompts don't match any keyword in </a:t>
            </a:r>
            <a:r>
              <a:rPr lang="en-US" b="0" dirty="0" err="1"/>
              <a:t>Semrush</a:t>
            </a:r>
            <a:r>
              <a:rPr lang="en-US" b="0" dirty="0"/>
              <a:t> or </a:t>
            </a:r>
            <a:r>
              <a:rPr lang="en-US" b="0" dirty="0" err="1"/>
              <a:t>Ahrefs</a:t>
            </a:r>
            <a:r>
              <a:rPr lang="en-US" b="0" dirty="0"/>
              <a:t> — the entire SEO toolchain misses most AI demand.</a:t>
            </a:r>
          </a:p>
          <a:p>
            <a:r>
              <a:rPr lang="en-US" b="0" dirty="0"/>
              <a:t>Average AI prompt = 23 words vs. 4.2 words for traditional search — prompts are full sentences with context, modifiers, and constraints.</a:t>
            </a:r>
          </a:p>
          <a:p>
            <a:r>
              <a:rPr lang="en-US" b="0" dirty="0"/>
              <a:t>+50% queries per session, now 1.75 — users are following up more (the multi-turn conversation pattern from earlier)</a:t>
            </a:r>
            <a:r>
              <a:rPr lang="en-US" dirty="0"/>
              <a:t>
</a:t>
            </a:r>
            <a:br>
              <a:rPr lang="en-US" dirty="0"/>
            </a:br>
            <a:r>
              <a:rPr lang="en-US" b="1" dirty="0"/>
              <a:t>Section 2 — Publishing Actions: The Three Pillars of AI Visibility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Content</a:t>
            </a:r>
            <a:r>
              <a:rPr lang="en-US" dirty="0"/>
              <a:t> — On-page optimization  (what's on our pages),</a:t>
            </a:r>
          </a:p>
          <a:p>
            <a:r>
              <a:rPr lang="en-US" b="1" dirty="0"/>
              <a:t>Digital PR</a:t>
            </a:r>
            <a:r>
              <a:rPr lang="en-US" dirty="0"/>
              <a:t> — Off-page authority, (what others say about us), </a:t>
            </a:r>
          </a:p>
          <a:p>
            <a:r>
              <a:rPr lang="en-US" b="1" dirty="0"/>
              <a:t>Technical</a:t>
            </a:r>
            <a:r>
              <a:rPr lang="en-US" dirty="0"/>
              <a:t> — Crawler access + schema, (whether AI can actually read our content). </a:t>
            </a:r>
            <a:br>
              <a:rPr lang="en-US" dirty="0"/>
            </a:br>
            <a:endParaRPr lang="en-US" dirty="0"/>
          </a:p>
          <a:p>
            <a:r>
              <a:rPr lang="en-US" b="1" dirty="0"/>
              <a:t>Content / On-Page: The 4-step to "beat the cited page"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manual version (work with a GEO tool to scale better) We'll spend most of the time here because this is where the work happens.</a:t>
            </a:r>
            <a:br>
              <a:rPr lang="en-US" dirty="0"/>
            </a:br>
            <a:endParaRPr lang="en-US" dirty="0"/>
          </a:p>
          <a:p>
            <a:r>
              <a:rPr lang="en-US" b="1" dirty="0"/>
              <a:t>Step 1 — Collect cited pages.</a:t>
            </a:r>
            <a:r>
              <a:rPr lang="en-US" dirty="0"/>
              <a:t> For each tracked prompt, open ChatGPT / Claude / Gemini, run the prompt, and log every URL that appears in the citations panel. Build a spreadsheet (or use your GEO tool's view): cited page, source type (third party / competitor), # of answers it appears in, brands mentioned alongside it, which AI platforms cited it.</a:t>
            </a:r>
          </a:p>
          <a:p>
            <a:r>
              <a:rPr lang="en-US" b="1" dirty="0"/>
              <a:t>Step 2 — Group by intent and common topics.</a:t>
            </a:r>
            <a:r>
              <a:rPr lang="en-US" dirty="0"/>
              <a:t> Don't worry about exact-match keywords. Cluster the cited pages by </a:t>
            </a:r>
            <a:r>
              <a:rPr lang="en-US" i="1" dirty="0"/>
              <a:t>what they're really answering</a:t>
            </a:r>
            <a:r>
              <a:rPr lang="en-US" dirty="0"/>
              <a:t>. Prioritize pages that get cited across </a:t>
            </a:r>
            <a:r>
              <a:rPr lang="en-US" b="1" dirty="0"/>
              <a:t>multiple prompts</a:t>
            </a:r>
            <a:r>
              <a:rPr lang="en-US" dirty="0"/>
              <a:t> — those give you the highest leverage per article. Example from slide: filter to "customer data platform" → pages from the </a:t>
            </a:r>
            <a:r>
              <a:rPr lang="en-US" dirty="0" err="1"/>
              <a:t>cxlead</a:t>
            </a:r>
            <a:r>
              <a:rPr lang="en-US" dirty="0"/>
              <a:t>, </a:t>
            </a:r>
            <a:r>
              <a:rPr lang="en-US" dirty="0" err="1"/>
              <a:t>useinsider</a:t>
            </a:r>
            <a:r>
              <a:rPr lang="en-US" dirty="0"/>
              <a:t>, Forbes Advisor, G2, Gartner, </a:t>
            </a:r>
            <a:r>
              <a:rPr lang="en-US" dirty="0" err="1"/>
              <a:t>Klaviyo</a:t>
            </a:r>
            <a:r>
              <a:rPr lang="en-US" dirty="0"/>
              <a:t>, </a:t>
            </a:r>
            <a:r>
              <a:rPr lang="en-US" dirty="0" err="1"/>
              <a:t>ContactPigeon</a:t>
            </a:r>
            <a:r>
              <a:rPr lang="en-US" dirty="0"/>
              <a:t>, </a:t>
            </a:r>
            <a:r>
              <a:rPr lang="en-US" dirty="0" err="1"/>
              <a:t>Flowium</a:t>
            </a:r>
            <a:r>
              <a:rPr lang="en-US" dirty="0"/>
              <a:t> all show up across many prompts.</a:t>
            </a:r>
          </a:p>
          <a:p>
            <a:r>
              <a:rPr lang="en-US" b="1" dirty="0"/>
              <a:t>Step 3 — Identify the patterns the top-cited articles share.</a:t>
            </a:r>
            <a:r>
              <a:rPr lang="en-US" dirty="0"/>
              <a:t> Open the winning articles side-by-side and reverse-engineer what they're doing that you're not:</a:t>
            </a:r>
          </a:p>
          <a:p>
            <a:r>
              <a:rPr lang="en-US" dirty="0"/>
              <a:t>Direct answer in the first paragraph?</a:t>
            </a:r>
          </a:p>
          <a:p>
            <a:r>
              <a:rPr lang="en-US" dirty="0"/>
              <a:t>Comparison tables?</a:t>
            </a:r>
          </a:p>
          <a:p>
            <a:r>
              <a:rPr lang="en-US" dirty="0"/>
              <a:t>Specific FAQ blocks?</a:t>
            </a:r>
          </a:p>
          <a:p>
            <a:r>
              <a:rPr lang="en-US" dirty="0"/>
              <a:t>Author + reviewer bylines (E-E-A-T signals)?</a:t>
            </a:r>
          </a:p>
          <a:p>
            <a:r>
              <a:rPr lang="en-US" dirty="0"/>
              <a:t>Specific outline structure (e.g., "What is X" → "Top N options" → "How to choose" → "FAQ")?</a:t>
            </a:r>
          </a:p>
          <a:p>
            <a:r>
              <a:rPr lang="en-US" dirty="0"/>
              <a:t>Pricing / "what it does well / where it falls short" columns?</a:t>
            </a:r>
          </a:p>
          <a:p>
            <a:r>
              <a:rPr lang="en-US" b="1" dirty="0"/>
              <a:t>Step 4 — Write a better article, AI-optimized.</a:t>
            </a:r>
            <a:r>
              <a:rPr lang="en-US" dirty="0"/>
              <a:t> Beat them on three axes: stronger value proposition, more in-depth/concrete info, and structured for AI extraction. Slide example shows a Maestra CDP article that opens with a punchy problem statement, gives a clear angle ("we spent weeks analyzing the platforms that actually matter"), uses comparison structure, and avoids vendor marketing fluff.</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Note: AI search still leans on the SEO foundation. Strong SEO = strong GEO/AEO baseline. The two will diverge, but the three pillars still map cleanly to traditional SEO today.</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
</a:t>
            </a:r>
            <a:r>
              <a:rPr lang="en-US" b="1" dirty="0"/>
              <a:t>Section 3 — Measurement and ROI</a:t>
            </a:r>
            <a:br>
              <a:rPr lang="en-US" dirty="0"/>
            </a:br>
            <a:r>
              <a:rPr lang="en-US" dirty="0"/>
              <a:t>Visibility plus attribution. If we can't show this channel drove revenue, we won't be able to defend the budget for it next quarter — and the data shows we should be increasing investment, not defending it.
Most teams skip section one and start with execution. They optimize the wrong content for the wrong prompts and conclude AI search doesn't work. Don’t make that mistake.</a:t>
            </a:r>
          </a:p>
          <a:p>
            <a:endParaRPr lang="en-US" dirty="0"/>
          </a:p>
        </p:txBody>
      </p:sp>
      <p:sp>
        <p:nvSpPr>
          <p:cNvPr id="4" name="Slide Number Placeholder 3">
            <a:extLst>
              <a:ext uri="{FF2B5EF4-FFF2-40B4-BE49-F238E27FC236}">
                <a16:creationId xmlns:a16="http://schemas.microsoft.com/office/drawing/2014/main" id="{653A7F77-5C4E-D7EE-1694-BBE6ECACDBFA}"/>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212020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teams trying to track AI search just take their old SEO keyword list and call it done. That gets us 10 to 20% of real buyer prompts. The other 80% live in places SEO tools can't see. Start here. Every other tactic in the playbook depends on tracking the right prompts.
</a:t>
            </a:r>
          </a:p>
          <a:p>
            <a:r>
              <a:rPr lang="en-US" b="1" dirty="0"/>
              <a:t>Six sources to mine real prompts:</a:t>
            </a:r>
            <a:endParaRPr lang="en-US" dirty="0"/>
          </a:p>
          <a:p>
            <a:r>
              <a:rPr lang="en-US" b="1" dirty="0"/>
              <a:t>Search Console &amp; </a:t>
            </a:r>
            <a:r>
              <a:rPr lang="en-US" b="1" dirty="0" err="1"/>
              <a:t>Ahrefs</a:t>
            </a:r>
            <a:r>
              <a:rPr lang="en-US" dirty="0"/>
              <a:t> (also </a:t>
            </a:r>
            <a:r>
              <a:rPr lang="en-US" dirty="0" err="1"/>
              <a:t>Semrush</a:t>
            </a:r>
            <a:r>
              <a:rPr lang="en-US" dirty="0"/>
              <a:t>) — start with your existing short-tail keywords, then apply patterns to convert them into natural-language prompts</a:t>
            </a:r>
          </a:p>
          <a:p>
            <a:r>
              <a:rPr lang="en-US" b="1" dirty="0"/>
              <a:t>Reddit &amp; G-Forums</a:t>
            </a:r>
            <a:r>
              <a:rPr lang="en-US" dirty="0"/>
              <a:t> — how real people phrase questions in their own words. Mine R&amp;R forums; G2, Gartner, </a:t>
            </a:r>
            <a:r>
              <a:rPr lang="en-US" dirty="0" err="1"/>
              <a:t>PeerSpot</a:t>
            </a:r>
            <a:r>
              <a:rPr lang="en-US" dirty="0"/>
              <a:t>.</a:t>
            </a:r>
          </a:p>
          <a:p>
            <a:r>
              <a:rPr lang="en-US" b="1" dirty="0"/>
              <a:t>Keyword Planner </a:t>
            </a:r>
            <a:r>
              <a:rPr lang="en-US" dirty="0"/>
              <a:t>— include primary and secondary keywords in query fan out</a:t>
            </a:r>
          </a:p>
          <a:p>
            <a:r>
              <a:rPr lang="en-US" b="1" dirty="0"/>
              <a:t>Support &amp; Sales Calls</a:t>
            </a:r>
            <a:r>
              <a:rPr lang="en-US" dirty="0"/>
              <a:t> — what prospects actually ask before buying</a:t>
            </a:r>
          </a:p>
          <a:p>
            <a:r>
              <a:rPr lang="en-US" b="1" dirty="0"/>
              <a:t>Chat Logs &amp; Tickets</a:t>
            </a:r>
            <a:r>
              <a:rPr lang="en-US" dirty="0"/>
              <a:t> — your own product/support chat history</a:t>
            </a:r>
          </a:p>
          <a:p>
            <a:r>
              <a:rPr lang="en-US" b="1" dirty="0"/>
              <a:t>Customer Interviews </a:t>
            </a:r>
            <a:r>
              <a:rPr lang="en-US" dirty="0"/>
              <a:t>— your support and sales call logs / recordings, filter through AI for feature benefits and pain points.</a:t>
            </a:r>
          </a:p>
          <a:p>
            <a:r>
              <a:rPr lang="en-US" dirty="0"/>
              <a:t>
</a:t>
            </a:r>
            <a:r>
              <a:rPr lang="en-US" b="1" dirty="0"/>
              <a:t>Then layer on Synthetic Personas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Generate prompts from the perspective of each Ideal Customer Profile (ICP) (e.g., CTO cares about </a:t>
            </a:r>
            <a:r>
              <a:rPr lang="en-US" i="1" dirty="0"/>
              <a:t>security compliance, enterprise integration, SSO</a:t>
            </a:r>
            <a:r>
              <a:rPr lang="en-US" dirty="0"/>
              <a:t>; Project Manager cares about </a:t>
            </a:r>
            <a:r>
              <a:rPr lang="en-US" i="1" dirty="0"/>
              <a:t>easy adoption, daily workflows, onboarding</a:t>
            </a:r>
            <a:r>
              <a:rPr lang="en-US" dirty="0"/>
              <a:t>)</a:t>
            </a:r>
          </a:p>
          <a:p>
            <a:r>
              <a:rPr lang="en-US" dirty="0"/>
              <a:t>Slide stat: Stanford/DeepMind found synthetic personas hit </a:t>
            </a:r>
            <a:r>
              <a:rPr lang="en-US" b="1" dirty="0"/>
              <a:t>85% accuracy at 1/3 the cost</a:t>
            </a:r>
            <a:r>
              <a:rPr lang="en-US" dirty="0"/>
              <a:t> of traditional research</a:t>
            </a:r>
          </a:p>
          <a:p>
            <a:r>
              <a:rPr lang="en-US" dirty="0"/>
              <a:t>Why it matters: different buyers ask different prompts about the </a:t>
            </a:r>
            <a:r>
              <a:rPr lang="en-US" i="1" dirty="0"/>
              <a:t>same</a:t>
            </a:r>
            <a:r>
              <a:rPr lang="en-US" dirty="0"/>
              <a:t> product — personas capture this automatically so you're not just tracking one buyer's vocabulary
</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proof point that traditional SEO tools won't get us where we need to go.
</a:t>
            </a:r>
            <a:r>
              <a:rPr lang="en-US" dirty="0" err="1"/>
              <a:t>Semrush</a:t>
            </a:r>
            <a:r>
              <a:rPr lang="en-US" dirty="0"/>
              <a:t> analyzed over a billion clickstream lines across 17 months. 65 to 85% of the prompts people type into ChatGPT don't appear in any keyword research tool — </a:t>
            </a:r>
            <a:r>
              <a:rPr lang="en-US" dirty="0" err="1"/>
              <a:t>Semrush</a:t>
            </a:r>
            <a:r>
              <a:rPr lang="en-US" dirty="0"/>
              <a:t>, </a:t>
            </a:r>
            <a:r>
              <a:rPr lang="en-US" dirty="0" err="1"/>
              <a:t>Ahrefs</a:t>
            </a:r>
            <a:r>
              <a:rPr lang="en-US" dirty="0"/>
              <a:t>, none of them capture this demand.
The average AI prompt is 23 words. The average traditional search query is 4.2 words. Almost six times longer because users now include context, constraints, and follow-up questions in a single prompt.
And users follow up 75% more often than they did in traditional search. Multi-turn conversations are now the norm.
This is a fundamentally different shape of demand. We can't just take our existing keyword list and append "for AI" — we need to rebuild prompt research around natural-language patterns and real conversations.
Action item: pilot a 30-day prompt-mining sprint pulling from the six sources on the previous slide. Compare the resulting prompt list to our current SEO keyword list. The gap is the opportunity.</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Quick prioritization principle</a:t>
            </a:r>
            <a:r>
              <a:rPr lang="en-US" dirty="0"/>
              <a:t>
Top-of-funnel awareness queries — "what is a CRM," "how does email marketing work" — are mostly answered inside the chat now from training data. The model often doesn't even need to cite anyone. Showing up in TOFU answers feels good but doesn't drive conversions.</a:t>
            </a:r>
            <a:br>
              <a:rPr lang="en-US" dirty="0"/>
            </a:br>
            <a:br>
              <a:rPr lang="en-US" dirty="0"/>
            </a:br>
            <a:r>
              <a:rPr lang="en-US" b="1" dirty="0"/>
              <a:t>Commercial &gt; Informational — funnel prioritization</a:t>
            </a:r>
            <a:endParaRPr lang="en-US" dirty="0"/>
          </a:p>
          <a:p>
            <a:r>
              <a:rPr lang="en-US" dirty="0"/>
              <a:t>When choosing which prompts to track and optimize for, weight </a:t>
            </a:r>
            <a:r>
              <a:rPr lang="en-US" b="1" dirty="0"/>
              <a:t>bottom and middle of the funnel</a:t>
            </a:r>
            <a:r>
              <a:rPr lang="en-US" dirty="0"/>
              <a:t> over top:</a:t>
            </a:r>
          </a:p>
          <a:p>
            <a:r>
              <a:rPr lang="en-US" b="1" dirty="0"/>
              <a:t>TOFU (Awareness)</a:t>
            </a:r>
            <a:r>
              <a:rPr lang="en-US" dirty="0"/>
              <a:t> — </a:t>
            </a:r>
            <a:r>
              <a:rPr lang="en-US" i="1" dirty="0"/>
              <a:t>lower priority.</a:t>
            </a:r>
            <a:r>
              <a:rPr lang="en-US" dirty="0"/>
              <a:t> Most TOFU answers ("what is a CRM", "how does email marketing work") are now answered directly inside ChatGPT/Claude/Gemini from training data alone — the model doesn't even need to cite anyone. Plus the answers will increasingly be self-contained inside the chat. You won't drive conversions from showing up here.</a:t>
            </a:r>
          </a:p>
          <a:p>
            <a:r>
              <a:rPr lang="en-US" b="1" dirty="0"/>
              <a:t>MOFU (Consideration)</a:t>
            </a:r>
            <a:r>
              <a:rPr lang="en-US" dirty="0"/>
              <a:t> — comparisons, reviews. These are the prompts where buyers are actively narrowing options.</a:t>
            </a:r>
          </a:p>
          <a:p>
            <a:r>
              <a:rPr lang="en-US" b="1" dirty="0"/>
              <a:t>BOFU (Decision)</a:t>
            </a:r>
            <a:r>
              <a:rPr lang="en-US" dirty="0"/>
              <a:t> — "best [X]" lists, "[Brand A] vs. [Brand B]" content, pricing, alternatives. Highest commercial intent → highest conversion impact when you win the citation.</a:t>
            </a:r>
          </a:p>
          <a:p>
            <a:r>
              <a:rPr lang="en-US" b="1" dirty="0"/>
              <a:t>The rule of thumb:</a:t>
            </a:r>
            <a:r>
              <a:rPr lang="en-US" dirty="0"/>
              <a:t> if a prompt could plausibly result in a buying decision, it goes in your tracking list. If it's pure education, deprioritize.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We're not trying to win the encyclopedia game. We're trying to win the recommendation game — being on the shortlist when someone is ready to choose a vendor. That's where the conversion rate from slide 2 — the 5 to 10x — actually shows up.</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pillars of execution, mapping cleanly to traditional SEO. Same shape, new emphasis.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The Three Pillars of AI Visibility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Content</a:t>
            </a:r>
            <a:r>
              <a:rPr lang="en-US" dirty="0"/>
              <a:t> — On-page optimization. What lives on our website. The pages AI extracts from to build answers about us and our category.</a:t>
            </a:r>
          </a:p>
          <a:p>
            <a:r>
              <a:rPr lang="en-US" b="1" dirty="0"/>
              <a:t>Digital PR</a:t>
            </a:r>
            <a:r>
              <a:rPr lang="en-US" dirty="0"/>
              <a:t> — Off-page authority, what others say about us across the web. The earned media that AI cites as third-party validation.</a:t>
            </a:r>
          </a:p>
          <a:p>
            <a:r>
              <a:rPr lang="en-US" b="1" dirty="0"/>
              <a:t>Technical</a:t>
            </a:r>
            <a:r>
              <a:rPr lang="en-US" dirty="0"/>
              <a:t> — Crawler access + schema. Whether crawlers can actually read what we publish. Server-side rendering, schema where it counts, the right metadata.
Note: AI search still rests on the SEO foundation we've built over the years. If our SEO basics are strong, our AI baseline is strong. They'll diverge over the coming year — we already see the early signs — but today these are still the same three levers.
</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Four-step workflow that's works. This is the meat of the on-page playbook.
</a:t>
            </a:r>
            <a:r>
              <a:rPr lang="en-US" b="1" dirty="0"/>
              <a:t>Step one: </a:t>
            </a:r>
            <a:r>
              <a:rPr lang="en-US" dirty="0"/>
              <a:t>collect the pages AI currently cites for our priority prompts. Run our tracked prompts through ChatGPT and log every URL, source type, and brands mentioned in the citations panel. Build a spreadsheet, or </a:t>
            </a:r>
            <a:r>
              <a:rPr lang="en-US" b="1" dirty="0"/>
              <a:t>use a GEO tool to automate it.</a:t>
            </a:r>
            <a:r>
              <a:rPr lang="en-US" dirty="0"/>
              <a:t>
</a:t>
            </a:r>
            <a:r>
              <a:rPr lang="en-US" b="1" dirty="0"/>
              <a:t>Step two</a:t>
            </a:r>
            <a:r>
              <a:rPr lang="en-US" dirty="0"/>
              <a:t>: cluster cited pages by intent. Don't focus on exact keyword matches; focus on pages that get cited across many related prompts. Highest leverage per article we produce.
</a:t>
            </a:r>
            <a:r>
              <a:rPr lang="en-US" b="1" dirty="0"/>
              <a:t>Step three: </a:t>
            </a:r>
            <a:r>
              <a:rPr lang="en-US" dirty="0"/>
              <a:t>open the winning articles side by side and reverse-engineer what they share. Outline structure, FAQ blocks, comparison tables, byline credentials. Find the patterns the top-cited articles all use that our content doesn't.
</a:t>
            </a:r>
            <a:r>
              <a:rPr lang="en-US" b="1" dirty="0"/>
              <a:t>Step four</a:t>
            </a:r>
            <a:r>
              <a:rPr lang="en-US" dirty="0"/>
              <a:t>: write a better article. More depth, stronger value proposition, AI-extractable structure.
This case study shows how Maestra — a CDP client — hit citation position 1 for "customer data platform" with 33 answer appearances, outranking </a:t>
            </a:r>
            <a:r>
              <a:rPr lang="en-US" dirty="0" err="1"/>
              <a:t>Klaviyo</a:t>
            </a:r>
            <a:r>
              <a:rPr lang="en-US" dirty="0"/>
              <a:t>, Forbes Advisor, and </a:t>
            </a:r>
            <a:r>
              <a:rPr lang="en-US" dirty="0" err="1"/>
              <a:t>useinsider</a:t>
            </a:r>
            <a:r>
              <a:rPr lang="en-US" dirty="0"/>
              <a:t> with one well-structured article.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Hostinger</a:t>
            </a:r>
            <a:r>
              <a:rPr lang="en-US" b="1" dirty="0"/>
              <a:t> Slide: The 5 structural patterns of AI-cited pages</a:t>
            </a:r>
            <a:r>
              <a:rPr lang="en-US" dirty="0"/>
              <a:t> </a:t>
            </a:r>
            <a:br>
              <a:rPr lang="en-US" dirty="0"/>
            </a:br>
            <a:r>
              <a:rPr lang="en-US" dirty="0"/>
              <a:t>Source: analysis of 1,000+ AI-cited articles. Hostinger applied them across 100 articles → citation share 3.1% → 4.7% in 3 months (+52%). By analyzing over 1,000 AI-cited articles, five structural patterns show up consistently. Just structural decisions that make content easier for AI to extract.</a:t>
            </a:r>
            <a:br>
              <a:rPr lang="en-US" dirty="0"/>
            </a:br>
            <a:r>
              <a:rPr lang="en-US" dirty="0"/>
              <a:t>
</a:t>
            </a:r>
            <a:r>
              <a:rPr lang="en-US" b="1" dirty="0"/>
              <a:t>Answer-first</a:t>
            </a:r>
            <a:r>
              <a:rPr lang="en-US" dirty="0"/>
              <a:t>: the first sentence directly answers the question. No "in today's fast-paced world" preamble. If the prompt is "how much does AI content cost," sentence one says "AI content costs $0.01 to $0.10 per 1,000 tokens."
</a:t>
            </a:r>
            <a:r>
              <a:rPr lang="en-US" b="1" dirty="0"/>
              <a:t>Question-headings: </a:t>
            </a:r>
            <a:r>
              <a:rPr lang="en-US" dirty="0"/>
              <a:t>every H2 phrased as the actual prompt a buyer would type. Not "Pricing overview." Instead: "How much does AI content cost?"
</a:t>
            </a:r>
            <a:r>
              <a:rPr lang="en-US" b="1" dirty="0"/>
              <a:t>Immediate answer</a:t>
            </a:r>
            <a:r>
              <a:rPr lang="en-US" dirty="0"/>
              <a:t>: under each heading: the first sentence under each section also answers — models often grab just the first 1 to 2 sentences after a matching heading.
</a:t>
            </a:r>
            <a:r>
              <a:rPr lang="en-US" b="1" dirty="0"/>
              <a:t>Scannable structure</a:t>
            </a:r>
            <a:r>
              <a:rPr lang="en-US" dirty="0"/>
              <a:t>: comparison tables, bullet lists, defined terms. Models extract structured chunks far better than they extract prose.
</a:t>
            </a:r>
            <a:r>
              <a:rPr lang="en-US" b="1" dirty="0"/>
              <a:t>Author credentials: </a:t>
            </a:r>
            <a:r>
              <a:rPr lang="en-US" dirty="0"/>
              <a:t>visible byline with name, role, years of experience, link to LinkedIn. E-E-A-T still compounds in AI just like it did in Google.
</a:t>
            </a:r>
            <a:br>
              <a:rPr lang="en-US" dirty="0"/>
            </a:br>
            <a:endParaRPr lang="en-US" dirty="0"/>
          </a:p>
          <a:p>
            <a:r>
              <a:rPr lang="en-US" b="1" dirty="0"/>
              <a:t>Answer-first</a:t>
            </a:r>
            <a:r>
              <a:rPr lang="en-US" dirty="0"/>
              <a:t> — the very first sentence directly answers the question. No preamble, no "in today's fast-paced world…" intro. If the prompt is "how much does AI content cost," sentence one says </a:t>
            </a:r>
            <a:r>
              <a:rPr lang="en-US" i="1" dirty="0"/>
              <a:t>"AI content costs $0.01–0.10 per 1K tokens."</a:t>
            </a:r>
            <a:endParaRPr lang="en-US" dirty="0"/>
          </a:p>
          <a:p>
            <a:r>
              <a:rPr lang="en-US" b="1" dirty="0"/>
              <a:t>Question headings</a:t>
            </a:r>
            <a:r>
              <a:rPr lang="en-US" dirty="0"/>
              <a:t> — every H2/H3 is phrased as the actual question or prompt a user would type. Not "Pricing overview" → "How much does AI content cost?" The model uses headings to find candidate answers; matching the prompt verbatim makes you a candidate.</a:t>
            </a:r>
          </a:p>
          <a:p>
            <a:r>
              <a:rPr lang="en-US" b="1" dirty="0"/>
              <a:t>Immediate answer under each heading</a:t>
            </a:r>
            <a:r>
              <a:rPr lang="en-US" dirty="0"/>
              <a:t> — the first sentence under each question-heading also directly answers that question. Don't bury the lead inside the section either. Models often grab just the first 1–2 sentences after a matching heading.</a:t>
            </a:r>
          </a:p>
          <a:p>
            <a:r>
              <a:rPr lang="en-US" b="1" dirty="0"/>
              <a:t>Scannable structure</a:t>
            </a:r>
            <a:r>
              <a:rPr lang="en-US" dirty="0"/>
              <a:t> — comparison tables, bullet lists, clear data points, defined terms. Models extract structured chunks much more reliably than paragraphs of prose. (</a:t>
            </a:r>
            <a:r>
              <a:rPr lang="en-US" b="1" dirty="0"/>
              <a:t>Tables especially </a:t>
            </a:r>
            <a:r>
              <a:rPr lang="en-US" dirty="0"/>
              <a:t>— they map cleanly to the structured comparisons AI loves to render in answers.)</a:t>
            </a:r>
          </a:p>
          <a:p>
            <a:r>
              <a:rPr lang="en-US" b="1" dirty="0"/>
              <a:t>Author credentials</a:t>
            </a:r>
            <a:r>
              <a:rPr lang="en-US" dirty="0"/>
              <a:t> — visible byline with name, role, years of experience, link to author's LinkedIn / personal site. This is the E-E-A-T signal carrying over from SEO (Experience, Expertise, Authoritativeness, Trust). Still matters — possibly more — for AI citation.</a:t>
            </a:r>
            <a:br>
              <a:rPr lang="en-US" dirty="0"/>
            </a:br>
            <a:endParaRPr lang="en-US" dirty="0"/>
          </a:p>
          <a:p>
            <a:r>
              <a:rPr lang="en-US" b="1" dirty="0"/>
              <a:t>Plus the standard hygiene that compounds these:</a:t>
            </a:r>
            <a:endParaRPr lang="en-US" dirty="0"/>
          </a:p>
          <a:p>
            <a:r>
              <a:rPr lang="en-US" dirty="0"/>
              <a:t>Proper FAQ blocks at the bottom</a:t>
            </a:r>
          </a:p>
          <a:p>
            <a:r>
              <a:rPr lang="en-US" dirty="0"/>
              <a:t>Alt text on every image</a:t>
            </a:r>
          </a:p>
          <a:p>
            <a:r>
              <a:rPr lang="en-US" dirty="0"/>
              <a:t>Schema markup (Article, </a:t>
            </a:r>
            <a:r>
              <a:rPr lang="en-US" dirty="0" err="1"/>
              <a:t>FAQPage</a:t>
            </a:r>
            <a:r>
              <a:rPr lang="en-US" dirty="0"/>
              <a:t>, </a:t>
            </a:r>
            <a:r>
              <a:rPr lang="en-US" dirty="0" err="1"/>
              <a:t>HowTo</a:t>
            </a:r>
            <a:r>
              <a:rPr lang="en-US" dirty="0"/>
              <a:t>, Product, etc. )</a:t>
            </a:r>
          </a:p>
          <a:p>
            <a:endParaRPr lang="en-US" dirty="0"/>
          </a:p>
          <a:p>
            <a:r>
              <a:rPr lang="en-US" dirty="0"/>
              <a:t>NOT cited: vague "Pricing overview" heading + lorem-ipsum-style preamble that buries the answer</a:t>
            </a:r>
          </a:p>
          <a:p>
            <a:r>
              <a:rPr lang="en-US" dirty="0"/>
              <a:t>CITED: question-as-heading + answer in sentence one + table + named author with credentials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Content under 30 days old is cited 71% of the time. </a:t>
            </a:r>
            <a:br>
              <a:rPr lang="en-US" dirty="0"/>
            </a:br>
            <a:r>
              <a:rPr lang="en-US" dirty="0"/>
              <a:t>Content over a year old drops to 31%. </a:t>
            </a:r>
            <a:br>
              <a:rPr lang="en-US" dirty="0"/>
            </a:br>
            <a:r>
              <a:rPr lang="en-US" dirty="0"/>
              <a:t>Newly updated content is cited 3.2x more often than stale content.
The mechanism is simple. </a:t>
            </a:r>
            <a:r>
              <a:rPr lang="en-US" b="1" dirty="0"/>
              <a:t>AI silently rewrites about 28% </a:t>
            </a:r>
            <a:r>
              <a:rPr lang="en-US" dirty="0"/>
              <a:t>of queries to add the current year. Someone types "best CRM," the model converts it to "best CRM 2026" before searching. A page titled "best CRM 2024" is competing with one hand tied behind its back.
The fix is operational, not creative.
Build a quarterly refresh cadence on our top-cited pages — update the year in titles and headings, refresh prices and pricing tiers, add the latest product changes, swap in newer customer logos. For our highest-traffic pages, we should be doing this monthly.
This is one of the cheapest, highest-impact levers in the entire deck. It's not a new content investment — it's just hygiene on what we've already produced.
</a:t>
            </a:r>
            <a:r>
              <a:rPr lang="en-US" b="1" dirty="0"/>
              <a:t>Action item</a:t>
            </a:r>
            <a:r>
              <a:rPr lang="en-US" dirty="0"/>
              <a:t>: build a refresh schedule into our content calendar and assign clear ownership.</a:t>
            </a:r>
          </a:p>
          <a:p>
            <a:br>
              <a:rPr lang="en-US" dirty="0"/>
            </a:br>
            <a:r>
              <a:rPr lang="en-US" b="1" dirty="0"/>
              <a:t>Case study result — Maestra (CDP)</a:t>
            </a:r>
            <a:r>
              <a:rPr lang="en-US" dirty="0"/>
              <a:t> The slide shows Maestra's article ("Best Customer Data Platform Tools That Drive E-commerce Sales in 2025") at the top of the "customer data platform" cited-pages list with </a:t>
            </a:r>
            <a:r>
              <a:rPr lang="en-US" b="1" dirty="0"/>
              <a:t>33 answer appearances</a:t>
            </a:r>
            <a:r>
              <a:rPr lang="en-US" dirty="0"/>
              <a:t> — outranking incumbents like Use Insider (29), Croct (21), Forbes Advisor (18), </a:t>
            </a:r>
            <a:r>
              <a:rPr lang="en-US" dirty="0" err="1"/>
              <a:t>Klaviyo's</a:t>
            </a:r>
            <a:r>
              <a:rPr lang="en-US" dirty="0"/>
              <a:t> own blog (14), and the bigger third-party listicles. Confirms the 4-step playbook works: cluster the cited pages → spot the patterns → write a structurally better, AI-optimized article → win the citation slot from the unicorns.</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3C09E-468E-032B-76B8-9040767A1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522E6D-1529-A403-3C17-D54308FB8CE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F6B02D9-EBFE-77B5-7BA5-3607B0492FE5}"/>
              </a:ext>
            </a:extLst>
          </p:cNvPr>
          <p:cNvSpPr>
            <a:spLocks noGrp="1"/>
          </p:cNvSpPr>
          <p:nvPr>
            <p:ph type="body" idx="1"/>
          </p:nvPr>
        </p:nvSpPr>
        <p:spPr/>
        <p:txBody>
          <a:bodyPr/>
          <a:lstStyle/>
          <a:p>
            <a:br>
              <a:rPr lang="en-US" dirty="0"/>
            </a:br>
            <a:r>
              <a:rPr lang="en-US" sz="1200" b="1" i="0" kern="1200" dirty="0">
                <a:solidFill>
                  <a:schemeClr val="tx1"/>
                </a:solidFill>
                <a:effectLst/>
                <a:latin typeface="+mn-lt"/>
                <a:ea typeface="+mn-ea"/>
                <a:cs typeface="+mn-cs"/>
              </a:rPr>
              <a:t>Consistent entity footprint</a:t>
            </a:r>
          </a:p>
          <a:p>
            <a:r>
              <a:rPr lang="en-US" sz="1200" b="0" i="0" kern="1200" dirty="0">
                <a:solidFill>
                  <a:schemeClr val="tx1"/>
                </a:solidFill>
                <a:effectLst/>
                <a:latin typeface="+mn-lt"/>
                <a:ea typeface="+mn-ea"/>
                <a:cs typeface="+mn-cs"/>
              </a:rPr>
              <a:t>Build a coherent, cross-platform brand entity</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Branded web mentions are the #1 factor correlating with AI Overview appearance (0.664 Spearman correlation — </a:t>
            </a:r>
            <a:r>
              <a:rPr lang="en-US" sz="1200" b="0" i="0" kern="1200" dirty="0" err="1">
                <a:solidFill>
                  <a:schemeClr val="tx1"/>
                </a:solidFill>
                <a:effectLst/>
                <a:latin typeface="+mn-lt"/>
                <a:ea typeface="+mn-ea"/>
                <a:cs typeface="+mn-cs"/>
              </a:rPr>
              <a:t>Ahrefs</a:t>
            </a:r>
            <a:r>
              <a:rPr lang="en-US" sz="1200" b="0" i="0" kern="1200" dirty="0">
                <a:solidFill>
                  <a:schemeClr val="tx1"/>
                </a:solidFill>
                <a:effectLst/>
                <a:latin typeface="+mn-lt"/>
                <a:ea typeface="+mn-ea"/>
                <a:cs typeface="+mn-cs"/>
              </a:rPr>
              <a:t> Brand Radar study of 75K brands)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Branded anchor links (0.527) and branded search volume (0.392) are the next strongest signals — brand recognition feeds AI visibility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Maintain consistent brand language, descriptions, and positioning across ALL platforms — LLMs synthesize from multiple sources and inconsistency creates confusion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Secure and actively maintain profiles on LinkedIn, Crunchbase, G2/Capterra, industry directories, and niche data sources relevant to your vertical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Post regular, on-brand content to LinkedIn and YouTube — these platforms appear most frequently in AI Overview citations (39% and 17% citation share respectively)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Branded web mentions correlate 0.664 with AI Overview appearance — higher than domain rating (0.326), number of backlinks (0.218), or any other traditional SEO metric.</a:t>
            </a:r>
          </a:p>
          <a:p>
            <a:r>
              <a:rPr lang="en-US" sz="1200" b="0" i="0" kern="1200" dirty="0">
                <a:solidFill>
                  <a:schemeClr val="tx1"/>
                </a:solidFill>
                <a:effectLst/>
                <a:latin typeface="+mn-lt"/>
                <a:ea typeface="+mn-ea"/>
                <a:cs typeface="+mn-cs"/>
              </a:rPr>
              <a:t>Brand mentions / Entity footprint / LinkedIn / YouTube / Consistency</a:t>
            </a:r>
            <a:endParaRPr lang="en-US" dirty="0"/>
          </a:p>
          <a:p>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Knowledge panel as your new homepage</a:t>
            </a:r>
          </a:p>
          <a:p>
            <a:r>
              <a:rPr lang="en-US" sz="1200" b="0" i="0" kern="1200" dirty="0">
                <a:solidFill>
                  <a:schemeClr val="tx1"/>
                </a:solidFill>
                <a:effectLst/>
                <a:latin typeface="+mn-lt"/>
                <a:ea typeface="+mn-ea"/>
                <a:cs typeface="+mn-cs"/>
              </a:rPr>
              <a:t>Google's Knowledge Graph is a primary LLM data source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Claim and fully optimize your Google Business Profile — Knowledge Panels pull from GBP, Wikidata, and structured schema simultaneously</a:t>
            </a:r>
          </a:p>
          <a:p>
            <a:r>
              <a:rPr lang="en-US" sz="1200" b="0" i="0" kern="1200" dirty="0">
                <a:solidFill>
                  <a:schemeClr val="tx1"/>
                </a:solidFill>
                <a:effectLst/>
                <a:latin typeface="+mn-lt"/>
                <a:ea typeface="+mn-ea"/>
                <a:cs typeface="+mn-cs"/>
              </a:rPr>
              <a:t>Create or claim your Wikipedia page where warranted — Wikipedia is one of the highest-weight sources in LLM training data across all major models</a:t>
            </a:r>
          </a:p>
          <a:p>
            <a:r>
              <a:rPr lang="en-US" sz="1200" b="0" i="0" kern="1200" dirty="0">
                <a:solidFill>
                  <a:schemeClr val="tx1"/>
                </a:solidFill>
                <a:effectLst/>
                <a:latin typeface="+mn-lt"/>
                <a:ea typeface="+mn-ea"/>
                <a:cs typeface="+mn-cs"/>
              </a:rPr>
              <a:t>Build a Wikidata entity — even without Wikipedia, Wikidata entries feed directly into Google's Knowledge Graph and improve brand entity recognition</a:t>
            </a:r>
          </a:p>
          <a:p>
            <a:r>
              <a:rPr lang="en-US" sz="1200" b="0" i="0" kern="1200" dirty="0">
                <a:solidFill>
                  <a:schemeClr val="tx1"/>
                </a:solidFill>
                <a:effectLst/>
                <a:latin typeface="+mn-lt"/>
                <a:ea typeface="+mn-ea"/>
                <a:cs typeface="+mn-cs"/>
              </a:rPr>
              <a:t>Ensure NAP (Name, Address, Phone) is perfectly consistent across GBP, website, schema, and all directory citations</a:t>
            </a:r>
          </a:p>
          <a:p>
            <a:r>
              <a:rPr lang="en-US" sz="1200" b="0" i="0" kern="1200" dirty="0">
                <a:solidFill>
                  <a:schemeClr val="tx1"/>
                </a:solidFill>
                <a:effectLst/>
                <a:latin typeface="+mn-lt"/>
                <a:ea typeface="+mn-ea"/>
                <a:cs typeface="+mn-cs"/>
              </a:rPr>
              <a:t>Use Organization schema with same As links pointing to your Wikipedia, Wikidata, LinkedIn, Crunchbase, and social profiles — this stitches your entity together</a:t>
            </a:r>
          </a:p>
          <a:p>
            <a:r>
              <a:rPr lang="en-US" sz="1200" b="0" i="0" kern="1200" dirty="0">
                <a:solidFill>
                  <a:schemeClr val="tx1"/>
                </a:solidFill>
                <a:effectLst/>
                <a:latin typeface="+mn-lt"/>
                <a:ea typeface="+mn-ea"/>
                <a:cs typeface="+mn-cs"/>
              </a:rPr>
              <a:t>The Knowledge Panel is your new homepage — it appears before organic results for branded queries and its data feeds directly into AI Overview and LLM responses about your brand.</a:t>
            </a:r>
          </a:p>
          <a:p>
            <a:r>
              <a:rPr lang="en-US" sz="1200" b="0" i="0" kern="1200" dirty="0">
                <a:solidFill>
                  <a:schemeClr val="tx1"/>
                </a:solidFill>
                <a:effectLst/>
                <a:latin typeface="+mn-lt"/>
                <a:ea typeface="+mn-ea"/>
                <a:cs typeface="+mn-cs"/>
              </a:rPr>
              <a:t>Knowledge Panel / Google Business Profile / Wikipedia / Wikidata / Entity stitching</a:t>
            </a:r>
          </a:p>
          <a:p>
            <a:br>
              <a:rPr lang="en-US" dirty="0"/>
            </a:br>
            <a:br>
              <a:rPr lang="en-US" dirty="0"/>
            </a:br>
            <a:r>
              <a:rPr lang="en-US" b="1" dirty="0"/>
              <a:t>ChatGPT favors brand websites first</a:t>
            </a:r>
            <a:endParaRPr lang="en-US" dirty="0"/>
          </a:p>
          <a:p>
            <a:r>
              <a:rPr lang="en-US" dirty="0"/>
              <a:t>Make sure your site is answering your branded questions, or 3</a:t>
            </a:r>
            <a:r>
              <a:rPr lang="en-US" baseline="30000" dirty="0"/>
              <a:t>rd</a:t>
            </a:r>
            <a:r>
              <a:rPr lang="en-US" dirty="0"/>
              <a:t> party sites will. When an LLM model wants to know HubSpot's pricing, it goes to </a:t>
            </a:r>
            <a:r>
              <a:rPr lang="en-US" b="1" dirty="0" err="1"/>
              <a:t>hubspot.com</a:t>
            </a:r>
            <a:r>
              <a:rPr lang="en-US" dirty="0"/>
              <a:t> — not to a third-party "Top 10 CRM" listicle. The slide says </a:t>
            </a:r>
            <a:r>
              <a:rPr lang="en-US" b="1" dirty="0"/>
              <a:t>56% of GPT-5.4 citations go to brand websites</a:t>
            </a:r>
            <a:r>
              <a:rPr lang="en-US" dirty="0"/>
              <a:t> (vs. third-party review/listicle sites).</a:t>
            </a:r>
            <a:br>
              <a:rPr lang="en-US" dirty="0"/>
            </a:br>
            <a:endParaRPr lang="en-US" dirty="0"/>
          </a:p>
          <a:p>
            <a:r>
              <a:rPr lang="en-US" b="1" dirty="0"/>
              <a:t>Why it matters for your strategy</a:t>
            </a:r>
            <a:endParaRPr lang="en-US" dirty="0"/>
          </a:p>
          <a:p>
            <a:r>
              <a:rPr lang="en-US" dirty="0"/>
              <a:t>Your own domain is now a primary citation source, not just a backstop. Pricing pages, product pages, comparison pages, and docs need to be structured so the model can extract clean answers.</a:t>
            </a:r>
          </a:p>
          <a:p>
            <a:r>
              <a:rPr lang="en-US" dirty="0"/>
              <a:t>The "win on G2/Capterra/listicles" playbook still matters but it's no longer enough — you also have to win on your own site.</a:t>
            </a:r>
          </a:p>
          <a:p>
            <a:r>
              <a:rPr lang="en-US" dirty="0"/>
              <a:t>Specifically: build the comparison and "vs." pages on your own domain (HubSpot vs. Salesforce, your-product vs. competitor), price pages with clear plan-by-plan tables, and ICP-specific pages ("CRM for 50-person SaaS").</a:t>
            </a:r>
            <a:br>
              <a:rPr lang="en-US" dirty="0"/>
            </a:br>
            <a:br>
              <a:rPr lang="en-US" dirty="0"/>
            </a:br>
            <a:r>
              <a:rPr lang="en-US" b="1" dirty="0"/>
              <a:t>The mechanic, plain English</a:t>
            </a:r>
            <a:r>
              <a:rPr lang="en-US" dirty="0"/>
              <a:t> </a:t>
            </a:r>
            <a:br>
              <a:rPr lang="en-US" dirty="0"/>
            </a:br>
            <a:r>
              <a:rPr lang="en-US" dirty="0"/>
              <a:t>GPT-5.4 doesn't just search broadly. </a:t>
            </a:r>
            <a:br>
              <a:rPr lang="en-US" dirty="0"/>
            </a:br>
            <a:r>
              <a:rPr lang="en-US" dirty="0"/>
              <a:t>It (1) does an open search to identify the candidate set ("the shortlist" — e.g., HubSpot, Salesforce, Pipedrive, </a:t>
            </a:r>
            <a:r>
              <a:rPr lang="en-US" dirty="0" err="1"/>
              <a:t>Attio</a:t>
            </a:r>
            <a:r>
              <a:rPr lang="en-US" dirty="0"/>
              <a:t>, Close), </a:t>
            </a:r>
            <a:br>
              <a:rPr lang="en-US" dirty="0"/>
            </a:br>
            <a:r>
              <a:rPr lang="en-US" dirty="0"/>
              <a:t>then (2) issues </a:t>
            </a:r>
            <a:r>
              <a:rPr lang="en-US" sz="1200" kern="1200" dirty="0" err="1">
                <a:solidFill>
                  <a:schemeClr val="tx1"/>
                </a:solidFill>
                <a:latin typeface="+mn-lt"/>
                <a:ea typeface="+mn-ea"/>
                <a:cs typeface="+mn-cs"/>
              </a:rPr>
              <a:t>site:brand.com</a:t>
            </a:r>
            <a:r>
              <a:rPr lang="en-US" dirty="0"/>
              <a:t> queries against each candidate to pull authoritative facts (pricing, features, plans) directly from the brand's own pages, then (3) compiles the answer.</a:t>
            </a:r>
          </a:p>
          <a:p>
            <a:br>
              <a:rPr lang="en-US" b="1" dirty="0"/>
            </a:br>
            <a:r>
              <a:rPr lang="en-US" b="1" dirty="0"/>
              <a:t>Two big implications you've now stated</a:t>
            </a:r>
            <a:endParaRPr lang="en-US" dirty="0"/>
          </a:p>
          <a:p>
            <a:r>
              <a:rPr lang="en-US" b="1" dirty="0"/>
              <a:t>56% of GPT-5.4 citations land on brand websites</a:t>
            </a:r>
            <a:r>
              <a:rPr lang="en-US" dirty="0"/>
              <a:t> → on-page (your own domain) matters more than ever</a:t>
            </a:r>
          </a:p>
          <a:p>
            <a:r>
              <a:rPr lang="en-US" dirty="0"/>
              <a:t>Other models still lean on off-page (third-party reviews, listicles, G2/Capterra, PR) → off-page still matters, just relatively less for 5.4</a:t>
            </a:r>
          </a:p>
          <a:p>
            <a:endParaRPr lang="en-US" dirty="0"/>
          </a:p>
          <a:p>
            <a:endParaRPr lang="en-US" dirty="0"/>
          </a:p>
        </p:txBody>
      </p:sp>
      <p:sp>
        <p:nvSpPr>
          <p:cNvPr id="4" name="Slide Number Placeholder 3">
            <a:extLst>
              <a:ext uri="{FF2B5EF4-FFF2-40B4-BE49-F238E27FC236}">
                <a16:creationId xmlns:a16="http://schemas.microsoft.com/office/drawing/2014/main" id="{5EEC9235-6841-C6EC-904D-5E94B643099F}"/>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42831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insight that surprises most marketing leaders
94% of AI citations come from non-paid sources. 82% from earned media specifically — third-party editorial coverage.
The reason is intuitive: AI models don't trust brands describing themselves, just like Google has been wary of self-promotional content for years. They privilege independent third-party validation as a proxy for credibility.
This is why Gartner is forecasting </a:t>
            </a:r>
            <a:r>
              <a:rPr lang="en-US" b="1" dirty="0"/>
              <a:t>PR budgets to double by 2027</a:t>
            </a:r>
            <a:r>
              <a:rPr lang="en-US" dirty="0"/>
              <a:t>. Press release citations grew 5x in just the second half of last year. And the AI search visitors converting at 4.4x — the conversion premium we keep coming back to — are coming primarily through these earned channels.
The strategic implication: digital PR is no longer a brand-only investment we measure in awareness metrics. It's now a direct revenue lever with measurable downstream conversion impact.
We should consider rebalancing our marketing mix toward </a:t>
            </a:r>
            <a:r>
              <a:rPr lang="en-US" b="1" dirty="0"/>
              <a:t>earned media for AI visibility specifically</a:t>
            </a:r>
            <a:r>
              <a:rPr lang="en-US" dirty="0"/>
              <a: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This explains the conversion gap.
Traditional Google search is a 15-to-30-day journey across 20-plus touchpoints. The buyer searches, clicks ten blue links, reads, compares, searches again, eventually decides. Painful and slow.
With AI search, that whole process collapses into a single five-minute conversation. The user asks for the best CRM, gets a curated shortlist, asks for pricing, asks for a personalized recommendation — and shows up at our site already at the bottom of the funnel, ready to demo or buy.
Microsoft Clarity confirmed the conversion impact: ChatGPT referrals convert at 15.9%, Claude at 16.8%, and Google organic at just 1.76%. That's a 9-to-10x conversion premium for the same person, just because the buying journey was shorter and they arrived more informed.
This is also why Airbnb's CEO has publicly said AI chatbot traffic converts better than Google for them. We're seeing the same pattern.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Two related insights from 15 million AI citations analyzed by Muck Rack.</a:t>
            </a:r>
            <a:br>
              <a:rPr lang="en-US" dirty="0"/>
            </a:br>
            <a:br>
              <a:rPr lang="en-US" dirty="0"/>
            </a:br>
            <a:r>
              <a:rPr lang="en-US" b="1" dirty="0"/>
              <a:t>Tactic 1 — The 2% pitch gap (Digital PR)</a:t>
            </a:r>
            <a:r>
              <a:rPr lang="en-US" dirty="0"/>
              <a:t> Source: Muck Rack, Feb–March 2026, 15M AI citations analyzed</a:t>
            </a:r>
          </a:p>
          <a:p>
            <a:r>
              <a:rPr lang="en-US" dirty="0"/>
              <a:t>Only </a:t>
            </a:r>
            <a:r>
              <a:rPr lang="en-US" b="1" dirty="0"/>
              <a:t>2% overlap</a:t>
            </a:r>
            <a:r>
              <a:rPr lang="en-US" dirty="0"/>
              <a:t> between the journalists PR teams pitch and the journalists AI actually cites most</a:t>
            </a:r>
          </a:p>
          <a:p>
            <a:r>
              <a:rPr lang="en-US" dirty="0"/>
              <a:t>82% of journalists now use AI in their workflow</a:t>
            </a:r>
          </a:p>
          <a:p>
            <a:r>
              <a:rPr lang="en-US" dirty="0"/>
              <a:t>+239% median AI citation lift from wire distribution</a:t>
            </a:r>
          </a:p>
          <a:p>
            <a:br>
              <a:rPr lang="en-US" b="1" dirty="0"/>
            </a:br>
            <a:r>
              <a:rPr lang="en-US" b="1" dirty="0"/>
              <a:t>Action: rebuild your pitch list around AI-cited authors.</a:t>
            </a:r>
            <a:r>
              <a:rPr lang="en-US" dirty="0"/>
              <a:t> Stop pitching the same 100 Forbes/TechCrunch names from your old media database — most of them barely move the needle in AI. Use a GEO tool (or manually) to identify which authors and outlets actually appear in citations for your category, then pitch </a:t>
            </a:r>
            <a:r>
              <a:rPr lang="en-US" i="1" dirty="0"/>
              <a:t>those.</a:t>
            </a:r>
            <a:endParaRPr lang="en-US" dirty="0"/>
          </a:p>
          <a:p>
            <a:r>
              <a:rPr lang="en-US" dirty="0"/>
              <a:t>
</a:t>
            </a:r>
            <a:r>
              <a:rPr lang="en-US" b="1" dirty="0"/>
              <a:t>First — the 2% pitch gap</a:t>
            </a:r>
            <a:r>
              <a:rPr lang="en-US" b="0" dirty="0"/>
              <a:t>. </a:t>
            </a:r>
            <a:r>
              <a:rPr lang="en-US" dirty="0"/>
              <a:t>Only 2% overlap between the journalists most PR teams currently pitch and the journalists AI cites most often. We are literally pitching the wrong people.
The fix is to rebuild our pitch list around AI-cited authors specifically. And here's the kicker: 82% of journalists are now using AI in their workflow themselves, so when we get cited once, that cite tends to propagate further than it used to.
</a:t>
            </a:r>
            <a:r>
              <a:rPr lang="en-US" b="1" dirty="0"/>
              <a:t>Second — citation gaps</a:t>
            </a:r>
            <a:r>
              <a:rPr lang="en-US" dirty="0"/>
              <a:t>. Pages that already cite our competitors but don't mention us. These are the highest-leverage outreach targets in the entire playbook. The page is already in the citation pool. The publication already wrote on the topic. We just need to get added.
Reach out with a unique angle, an original data point, or a customer story they can quote. Get added to listicles already winning citations.
One of our articles on a third-party site has been cited in 532 AI answers. Seven articles drove 2,500-plus citations. Per-placement leverage is massive.</a:t>
            </a:r>
            <a:br>
              <a:rPr lang="en-US" dirty="0"/>
            </a:br>
            <a:br>
              <a:rPr lang="en-US" dirty="0"/>
            </a:br>
            <a:r>
              <a:rPr lang="en-US" b="1" dirty="0"/>
              <a:t>Tactic 2 — One article can earn hundreds of AI citations (the leverage of off-page)</a:t>
            </a:r>
            <a:r>
              <a:rPr lang="en-US" dirty="0"/>
              <a:t> </a:t>
            </a:r>
            <a:r>
              <a:rPr lang="en-US" dirty="0" err="1"/>
              <a:t>Writesonic's</a:t>
            </a:r>
            <a:r>
              <a:rPr lang="en-US" dirty="0"/>
              <a:t> own off-page footprint, illustrated:</a:t>
            </a:r>
          </a:p>
          <a:p>
            <a:r>
              <a:rPr lang="en-US" dirty="0" err="1"/>
              <a:t>withgauge.com</a:t>
            </a:r>
            <a:r>
              <a:rPr lang="en-US" dirty="0"/>
              <a:t> – "9 Best Scrunch AI Alternatives" → </a:t>
            </a:r>
            <a:r>
              <a:rPr lang="en-US" b="1" dirty="0"/>
              <a:t>532 answers</a:t>
            </a:r>
            <a:r>
              <a:rPr lang="en-US" dirty="0"/>
              <a:t> cite this page (+ "Best Profound Alternatives" → 494)</a:t>
            </a:r>
          </a:p>
          <a:p>
            <a:r>
              <a:rPr lang="en-US" dirty="0" err="1"/>
              <a:t>aipeekaboo.com</a:t>
            </a:r>
            <a:r>
              <a:rPr lang="en-US" dirty="0"/>
              <a:t> – 3 articles → 424 + 538 + 49 answers</a:t>
            </a:r>
          </a:p>
          <a:p>
            <a:r>
              <a:rPr lang="en-US" dirty="0" err="1"/>
              <a:t>arcintermedia.com</a:t>
            </a:r>
            <a:r>
              <a:rPr lang="en-US" dirty="0"/>
              <a:t> – "Best AI Visibility Tracking Platforms 2026" → </a:t>
            </a:r>
            <a:r>
              <a:rPr lang="en-US" b="1" dirty="0"/>
              <a:t>628 answers</a:t>
            </a:r>
            <a:endParaRPr lang="en-US" dirty="0"/>
          </a:p>
          <a:p>
            <a:r>
              <a:rPr lang="en-US" b="1" dirty="0"/>
              <a:t>Total: 7 sites → 2,500+ AI answers citing Writesonic</a:t>
            </a:r>
            <a:endParaRPr lang="en-US" dirty="0"/>
          </a:p>
          <a:p>
            <a:br>
              <a:rPr lang="en-US" dirty="0"/>
            </a:br>
            <a:r>
              <a:rPr lang="en-US" dirty="0"/>
              <a:t>The mechanic: a single well-placed article gets cited across many prompts. Hit-two-birds-with-one-stone economics. So instead of writing 100 of your own blog posts, get into 7 strategic third-party listicles and you've moved more visibility.</a:t>
            </a:r>
          </a:p>
          <a:p>
            <a:br>
              <a:rPr lang="en-US" dirty="0"/>
            </a:br>
            <a:endParaRPr lang="en-US" dirty="0"/>
          </a:p>
          <a:p>
            <a:r>
              <a:rPr lang="en-US" b="1" dirty="0"/>
              <a:t>Tactic 3 — Find your citation gaps</a:t>
            </a:r>
            <a:r>
              <a:rPr lang="en-US" dirty="0"/>
              <a:t> The exact workflow: filter cited pages where </a:t>
            </a:r>
            <a:r>
              <a:rPr lang="en-US" b="1" dirty="0"/>
              <a:t>competitors are mentioned but you are not</a:t>
            </a:r>
            <a:r>
              <a:rPr lang="en-US" dirty="0"/>
              <a:t>. Those are your highest-leverage targets — the listicles already in the citation pool that simply don't include you yet. Reach out, pitch an update, offer a unique angle, and you can get added without having to build new authority from scratch.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Tactic 4 — The Reddit experiment</a:t>
            </a:r>
            <a:r>
              <a:rPr lang="en-US" dirty="0"/>
              <a:t> (the bottom-up version) </a:t>
            </a:r>
            <a:r>
              <a:rPr lang="en-US" b="1" dirty="0"/>
              <a:t>Setup:</a:t>
            </a:r>
            <a:r>
              <a:rPr lang="en-US" dirty="0"/>
              <a:t> 6 weeks, 2 people, zero paid promotion.</a:t>
            </a:r>
          </a:p>
          <a:p>
            <a:r>
              <a:rPr lang="en-US" b="1" dirty="0"/>
              <a:t>Methodology:</a:t>
            </a:r>
            <a:endParaRPr lang="en-US" dirty="0"/>
          </a:p>
          <a:p>
            <a:br>
              <a:rPr lang="en-US" dirty="0"/>
            </a:br>
            <a:r>
              <a:rPr lang="en-US" dirty="0"/>
              <a:t>4 weeks of pure value-add (no brand mentions at all)</a:t>
            </a:r>
          </a:p>
          <a:p>
            <a:r>
              <a:rPr lang="en-US" dirty="0"/>
              <a:t>Then the </a:t>
            </a:r>
            <a:r>
              <a:rPr lang="en-US" b="1" dirty="0"/>
              <a:t>90/10 rule</a:t>
            </a:r>
            <a:r>
              <a:rPr lang="en-US" dirty="0"/>
              <a:t> — 90% helpful answers, 10% brand mentions</a:t>
            </a:r>
          </a:p>
          <a:p>
            <a:r>
              <a:rPr lang="en-US" dirty="0"/>
              <a:t>Critical: be transparent. Use a brand-tagged account or have the CEO/founder comment under their own name. Sneak-marketing accounts get banned</a:t>
            </a:r>
          </a:p>
          <a:p>
            <a:br>
              <a:rPr lang="en-US" b="1" dirty="0"/>
            </a:br>
            <a:r>
              <a:rPr lang="en-US" b="1" dirty="0"/>
              <a:t>Subreddit Targeting Framework (3 tiers):</a:t>
            </a:r>
            <a:endParaRPr lang="en-US" dirty="0"/>
          </a:p>
          <a:p>
            <a:r>
              <a:rPr lang="en-US" b="1" dirty="0"/>
              <a:t>Tier 1 — Core Problem Subreddits</a:t>
            </a:r>
            <a:r>
              <a:rPr lang="en-US" dirty="0"/>
              <a:t> (high volume): r/startups, r/SaaS, r/SEO, r/marketing</a:t>
            </a:r>
          </a:p>
          <a:p>
            <a:r>
              <a:rPr lang="en-US" b="1" dirty="0"/>
              <a:t>Tier 2 — Adjacent Use-Case Subreddits</a:t>
            </a:r>
            <a:r>
              <a:rPr lang="en-US" dirty="0"/>
              <a:t>: r/productivity, r/freelance, r/</a:t>
            </a:r>
            <a:r>
              <a:rPr lang="en-US" dirty="0" err="1"/>
              <a:t>smallbusiness</a:t>
            </a:r>
            <a:endParaRPr lang="en-US" dirty="0"/>
          </a:p>
          <a:p>
            <a:r>
              <a:rPr lang="en-US" b="1" dirty="0"/>
              <a:t>Tier 3 — Niche Question Communities</a:t>
            </a:r>
            <a:r>
              <a:rPr lang="en-US" dirty="0"/>
              <a:t> (the goldmine — high AI impact): r/</a:t>
            </a:r>
            <a:r>
              <a:rPr lang="en-US" dirty="0" err="1"/>
              <a:t>NoCode</a:t>
            </a:r>
            <a:r>
              <a:rPr lang="en-US" dirty="0"/>
              <a:t>, r/</a:t>
            </a:r>
            <a:r>
              <a:rPr lang="en-US" dirty="0" err="1"/>
              <a:t>GrowthHacking</a:t>
            </a:r>
            <a:r>
              <a:rPr lang="en-US" dirty="0"/>
              <a:t>, r/</a:t>
            </a:r>
            <a:r>
              <a:rPr lang="en-US" dirty="0" err="1"/>
              <a:t>AskMarketing</a:t>
            </a:r>
            <a:endParaRPr lang="en-US" dirty="0"/>
          </a:p>
          <a:p>
            <a:r>
              <a:rPr lang="en-US" dirty="0"/>
              <a:t>The slide marks Tier 3 as "the goldmine" — lower volume, but disproportionately high AI citation impact because they're question-rich and topically focused.</a:t>
            </a:r>
          </a:p>
          <a:p>
            <a:r>
              <a:rPr lang="en-US" b="1" dirty="0"/>
              <a:t>Results — 240% increase in AI brand mentions</a:t>
            </a:r>
            <a:endParaRPr lang="en-US" dirty="0"/>
          </a:p>
          <a:p>
            <a:r>
              <a:rPr lang="en-US" dirty="0"/>
              <a:t>Brand mentions across AI platforms: </a:t>
            </a:r>
            <a:r>
              <a:rPr lang="en-US" b="1" dirty="0"/>
              <a:t>6,400 → 22,000+</a:t>
            </a:r>
            <a:endParaRPr lang="en-US" dirty="0"/>
          </a:p>
          <a:p>
            <a:r>
              <a:rPr lang="en-US" dirty="0"/>
              <a:t>Citation rate: </a:t>
            </a:r>
            <a:r>
              <a:rPr lang="en-US" b="1" dirty="0"/>
              <a:t>41%</a:t>
            </a:r>
            <a:r>
              <a:rPr lang="en-US" dirty="0"/>
              <a:t> of relevant AI answers mentioned the brand by end of experiment</a:t>
            </a:r>
          </a:p>
          <a:p>
            <a:r>
              <a:rPr lang="en-US" dirty="0"/>
              <a:t>Top single Reddit threads driving 3,251 and 1,693 AI citations each (a single thread can match a Forbes 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Hard data on what authentic Reddit participation can do. This was a 6-week experiment we ran on the </a:t>
            </a:r>
            <a:r>
              <a:rPr lang="en-US" sz="1200" i="1" dirty="0">
                <a:solidFill>
                  <a:schemeClr val="bg1">
                    <a:lumMod val="65000"/>
                  </a:schemeClr>
                </a:solidFill>
                <a:latin typeface="Calibri" pitchFamily="34" charset="0"/>
                <a:ea typeface="Calibri" pitchFamily="34" charset="-122"/>
                <a:cs typeface="Calibri" pitchFamily="34" charset="-120"/>
              </a:rPr>
              <a:t>Writesonic </a:t>
            </a:r>
            <a:r>
              <a:rPr lang="en-US" dirty="0"/>
              <a:t>brand.
Six weeks. Two people. Zero paid promotion. Brand mentions across AI platforms went from 6,400 to 22,000-plus. A 240% increase. By end of experiment, 41% of relevant AI answers in our category mentioned us.
The methodology matters because Reddit will ban inauthentic accounts fast. Four weeks of pure value-add posts and comments — no brand mentions at all. Then we shifted to a 90/10 rule: 90% helpful answers to community questions, 10% brand mentions. Always transparent — branded or named accounts only, never sneak marketing.
The targeting framework is three tiers. High-volume problem subreddits like r/startups and r/SaaS for visibility. Adjacent use-case communities for related buyer intent. And the goldmine — niche question subreddits like r/</a:t>
            </a:r>
            <a:r>
              <a:rPr lang="en-US" dirty="0" err="1"/>
              <a:t>NoCode</a:t>
            </a:r>
            <a:r>
              <a:rPr lang="en-US" dirty="0"/>
              <a:t> and r/</a:t>
            </a:r>
            <a:r>
              <a:rPr lang="en-US" dirty="0" err="1"/>
              <a:t>AskMarketing</a:t>
            </a:r>
            <a:r>
              <a:rPr lang="en-US" dirty="0"/>
              <a:t> where every thread is a buyer asking a focused question.
A single Reddit thread drove 3,251 AI citations on its own. That's more reach than most Forbes articles, achieved with no media budget.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LinkedIn is the second-most-cited channel after Reddit, and it's significantly underused by most B2B brands.
Four mechanics worth understanding.</a:t>
            </a:r>
            <a:br>
              <a:rPr lang="en-US" dirty="0"/>
            </a:br>
            <a:br>
              <a:rPr lang="en-US" dirty="0"/>
            </a:br>
            <a:r>
              <a:rPr lang="en-US" b="1" dirty="0"/>
              <a:t>LinkedIn is an AI training ground</a:t>
            </a:r>
            <a:r>
              <a:rPr lang="en-US" dirty="0"/>
              <a:t> (the second-most cited channel after Reddit) Source: LinkedIn GEO research, 2026</a:t>
            </a:r>
          </a:p>
          <a:p>
            <a:r>
              <a:rPr lang="en-US" dirty="0"/>
              <a:t>Four mechanics worth knowing:</a:t>
            </a:r>
            <a:br>
              <a:rPr lang="en-US" dirty="0"/>
            </a:br>
            <a:endParaRPr lang="en-US" dirty="0"/>
          </a:p>
          <a:p>
            <a:r>
              <a:rPr lang="en-US" b="1" dirty="0"/>
              <a:t>ChatGPT scrapes LinkedIn profiles as authority sources</a:t>
            </a:r>
            <a:r>
              <a:rPr lang="en-US" dirty="0"/>
              <a:t> — when the model needs an "expert" to attribute a claim to, it pulls from LinkedIn bios</a:t>
            </a:r>
          </a:p>
          <a:p>
            <a:r>
              <a:rPr lang="en-US" b="1" dirty="0"/>
              <a:t>Profile claims with specific metrics + dates get extracted as FACTS</a:t>
            </a:r>
            <a:r>
              <a:rPr lang="en-US" dirty="0"/>
              <a:t> — e.g., "drove 40% revenue growth at [Company] from 2023–2024" gets ingested as a verified data point</a:t>
            </a:r>
          </a:p>
          <a:p>
            <a:r>
              <a:rPr lang="en-US" b="1" dirty="0"/>
              <a:t>Your comments on posts are also scraped</a:t>
            </a:r>
            <a:r>
              <a:rPr lang="en-US" dirty="0"/>
              <a:t> — strategic commenting on high-traffic posts = more citations</a:t>
            </a:r>
          </a:p>
          <a:p>
            <a:r>
              <a:rPr lang="en-US" b="1" dirty="0"/>
              <a:t>Company pages and articles feed AI model training data directly</a:t>
            </a:r>
            <a:endParaRPr lang="en-US" dirty="0"/>
          </a:p>
          <a:p>
            <a:br>
              <a:rPr lang="en-US" b="1" dirty="0"/>
            </a:br>
            <a:r>
              <a:rPr lang="en-US" b="1" dirty="0"/>
              <a:t>The action:</a:t>
            </a:r>
            <a:r>
              <a:rPr lang="en-US" dirty="0"/>
              <a:t> optimize our team's LinkedIn profiles for AI extraction, not just human readers. Bake in concrete metrics with dates, role specifics, brand context. It's resume work that doubles as marketing.</a:t>
            </a:r>
            <a:br>
              <a:rPr lang="en-US" dirty="0"/>
            </a:br>
            <a:endParaRPr lang="en-US" dirty="0"/>
          </a:p>
          <a:p>
            <a:r>
              <a:rPr lang="en-US" dirty="0"/>
              <a:t>Specifically:</a:t>
            </a:r>
          </a:p>
          <a:p>
            <a:pPr marL="171450" indent="-171450">
              <a:buFont typeface="Arial" panose="020B0604020202020204" pitchFamily="34" charset="0"/>
              <a:buChar char="•"/>
            </a:pPr>
            <a:r>
              <a:rPr lang="en-US" dirty="0"/>
              <a:t>Bake in concrete metrics with dates</a:t>
            </a:r>
          </a:p>
          <a:p>
            <a:pPr marL="171450" indent="-171450">
              <a:buFont typeface="Arial" panose="020B0604020202020204" pitchFamily="34" charset="0"/>
              <a:buChar char="•"/>
            </a:pPr>
            <a:r>
              <a:rPr lang="en-US" dirty="0"/>
              <a:t>Include the brand name in role descriptions naturally</a:t>
            </a:r>
          </a:p>
          <a:p>
            <a:pPr marL="171450" indent="-171450">
              <a:buFont typeface="Arial" panose="020B0604020202020204" pitchFamily="34" charset="0"/>
              <a:buChar char="•"/>
            </a:pPr>
            <a:r>
              <a:rPr lang="en-US" dirty="0"/>
              <a:t>Post regularly from personal profiles, not just the company page</a:t>
            </a:r>
          </a:p>
          <a:p>
            <a:pPr marL="171450" indent="-171450">
              <a:buFont typeface="Arial" panose="020B0604020202020204" pitchFamily="34" charset="0"/>
              <a:buChar char="•"/>
            </a:pPr>
            <a:r>
              <a:rPr lang="en-US" dirty="0"/>
              <a:t>Comment thoughtfully on industry posts (it gets indexed)</a:t>
            </a:r>
          </a:p>
          <a:p>
            <a:pPr marL="171450" indent="-171450">
              <a:buFont typeface="Arial" panose="020B0604020202020204" pitchFamily="34" charset="0"/>
              <a:buChar char="•"/>
            </a:pPr>
            <a:r>
              <a:rPr lang="en-US" dirty="0"/>
              <a:t>Treat LinkedIn as a publishing surface, not a static resume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action: 
For our team specifically, I'd suggest spending an hour with each of our top 10 most-customer-facing employees rewriting their bios to include verifiable, citable data points about our company.</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AI cites the same anchor sources over and over: Wikipedia, G2, Capterra, industry directories. If those sources describe us wrong, AI will repeat that wrong description confidently — for years.
</a:t>
            </a:r>
            <a:r>
              <a:rPr lang="en-US" b="1" dirty="0"/>
              <a:t>Tactic — Control your reference data (External content audit)</a:t>
            </a:r>
            <a:endParaRPr lang="en-US" dirty="0"/>
          </a:p>
          <a:p>
            <a:r>
              <a:rPr lang="en-US" dirty="0"/>
              <a:t>The mechanic: AI models cite the same handful of "anchor" sources over and over (Wikipedia, G2, Capterra, trade publications, industry directories). If those sources have outdated or wrong info about you, AI will keep repeating it — confidently — for years. Your messaging is being defined </a:t>
            </a:r>
            <a:r>
              <a:rPr lang="en-US" i="1" dirty="0"/>
              <a:t>for</a:t>
            </a:r>
            <a:r>
              <a:rPr lang="en-US" dirty="0"/>
              <a:t> you.</a:t>
            </a:r>
          </a:p>
          <a:p>
            <a:br>
              <a:rPr lang="en-US" b="1" dirty="0"/>
            </a:br>
            <a:r>
              <a:rPr lang="en-US" b="1" dirty="0"/>
              <a:t>Worked example from the slide </a:t>
            </a:r>
          </a:p>
          <a:p>
            <a:pPr marL="171450" indent="-171450">
              <a:buFont typeface="Arial" panose="020B0604020202020204" pitchFamily="34" charset="0"/>
              <a:buChar char="•"/>
            </a:pPr>
            <a:r>
              <a:rPr lang="en-US" dirty="0"/>
              <a:t>Problem: ChatGPT kept describing Writesonic as "an AI content platform" / "AI writing platform" because Wikipedia and other anchor pages said so</a:t>
            </a:r>
          </a:p>
          <a:p>
            <a:pPr marL="171450" indent="-171450">
              <a:buFont typeface="Arial" panose="020B0604020202020204" pitchFamily="34" charset="0"/>
              <a:buChar char="•"/>
            </a:pPr>
            <a:r>
              <a:rPr lang="en-US" dirty="0"/>
              <a:t>Action: updated their Wikipedia page so it now reads "a software company that develops artificial intelligence tools for monitoring and improving brand visibility across AI-powered search systems… focused on generative engine optimization (GEO), search engine optimization (SEO), and content strategy"</a:t>
            </a:r>
          </a:p>
          <a:p>
            <a:pPr marL="171450" indent="-171450">
              <a:buFont typeface="Arial" panose="020B0604020202020204" pitchFamily="34" charset="0"/>
              <a:buChar char="•"/>
            </a:pPr>
            <a:r>
              <a:rPr lang="en-US" dirty="0"/>
              <a:t>The repositioning is now propagating into AI answers</a:t>
            </a:r>
          </a:p>
          <a:p>
            <a:br>
              <a:rPr lang="en-US" b="1" dirty="0"/>
            </a:br>
            <a:r>
              <a:rPr lang="en-US" b="1" dirty="0"/>
              <a:t>The audit checklist:</a:t>
            </a:r>
            <a:br>
              <a:rPr lang="en-US" b="1" i="0" dirty="0"/>
            </a:br>
            <a:r>
              <a:rPr lang="en-US" i="1" dirty="0"/>
              <a:t>Wikipedia</a:t>
            </a:r>
            <a:endParaRPr lang="en-US" dirty="0"/>
          </a:p>
          <a:p>
            <a:pPr marL="171450" indent="-171450">
              <a:buFont typeface="Arial" panose="020B0604020202020204" pitchFamily="34" charset="0"/>
              <a:buChar char="•"/>
            </a:pPr>
            <a:r>
              <a:rPr lang="en-US" dirty="0"/>
              <a:t>Create a company page if you're notable enough to qualify</a:t>
            </a:r>
          </a:p>
          <a:p>
            <a:pPr marL="171450" indent="-171450">
              <a:buFont typeface="Arial" panose="020B0604020202020204" pitchFamily="34" charset="0"/>
              <a:buChar char="•"/>
            </a:pPr>
            <a:r>
              <a:rPr lang="en-US" dirty="0"/>
              <a:t>Update outdated information on existing pages</a:t>
            </a:r>
          </a:p>
          <a:p>
            <a:pPr marL="0" indent="0">
              <a:buFont typeface="Arial" panose="020B0604020202020204" pitchFamily="34" charset="0"/>
              <a:buNone/>
            </a:pPr>
            <a:br>
              <a:rPr lang="en-US" dirty="0"/>
            </a:br>
            <a:r>
              <a:rPr lang="en-US" i="1" dirty="0"/>
              <a:t>G2 &amp; Capterra</a:t>
            </a:r>
            <a:endParaRPr lang="en-US" dirty="0"/>
          </a:p>
          <a:p>
            <a:pPr marL="171450" indent="-171450">
              <a:buFont typeface="Arial" panose="020B0604020202020204" pitchFamily="34" charset="0"/>
              <a:buChar char="•"/>
            </a:pPr>
            <a:r>
              <a:rPr lang="en-US" dirty="0"/>
              <a:t>Claim premium profiles</a:t>
            </a:r>
          </a:p>
          <a:p>
            <a:pPr marL="171450" indent="-171450">
              <a:buFont typeface="Arial" panose="020B0604020202020204" pitchFamily="34" charset="0"/>
              <a:buChar char="•"/>
            </a:pPr>
            <a:r>
              <a:rPr lang="en-US" dirty="0"/>
              <a:t>Update feature lists, categories, and product descriptions</a:t>
            </a:r>
          </a:p>
          <a:p>
            <a:pPr marL="171450" indent="-171450">
              <a:buFont typeface="Arial" panose="020B0604020202020204" pitchFamily="34" charset="0"/>
              <a:buChar char="•"/>
            </a:pPr>
            <a:endParaRPr lang="en-US" i="1" dirty="0"/>
          </a:p>
          <a:p>
            <a:pPr marL="0" indent="0">
              <a:buFont typeface="Arial" panose="020B0604020202020204" pitchFamily="34" charset="0"/>
              <a:buNone/>
            </a:pPr>
            <a:r>
              <a:rPr lang="en-US" i="1" dirty="0"/>
              <a:t>Industry directories</a:t>
            </a:r>
            <a:endParaRPr lang="en-US" dirty="0"/>
          </a:p>
          <a:p>
            <a:pPr marL="171450" indent="-171450">
              <a:buFont typeface="Arial" panose="020B0604020202020204" pitchFamily="34" charset="0"/>
              <a:buChar char="•"/>
            </a:pPr>
            <a:r>
              <a:rPr lang="en-US" dirty="0"/>
              <a:t>Professional associations</a:t>
            </a:r>
          </a:p>
          <a:p>
            <a:pPr marL="171450" indent="-171450">
              <a:buFont typeface="Arial" panose="020B0604020202020204" pitchFamily="34" charset="0"/>
              <a:buChar char="•"/>
            </a:pPr>
            <a:r>
              <a:rPr lang="en-US" dirty="0"/>
              <a:t>Chamber of commerce</a:t>
            </a:r>
          </a:p>
          <a:p>
            <a:pPr marL="171450" indent="-171450">
              <a:buFont typeface="Arial" panose="020B0604020202020204" pitchFamily="34" charset="0"/>
              <a:buChar char="•"/>
            </a:pPr>
            <a:r>
              <a:rPr lang="en-US" dirty="0"/>
              <a:t>Trade publications</a:t>
            </a:r>
          </a:p>
          <a:p>
            <a:pPr marL="171450" indent="-171450">
              <a:buFont typeface="Arial" panose="020B0604020202020204" pitchFamily="34" charset="0"/>
              <a:buChar char="•"/>
            </a:pPr>
            <a:r>
              <a:rPr lang="en-US" dirty="0"/>
              <a:t>Partner directories</a:t>
            </a:r>
          </a:p>
          <a:p>
            <a:br>
              <a:rPr lang="en-US" b="1" dirty="0"/>
            </a:br>
            <a:r>
              <a:rPr lang="en-US" b="1" dirty="0"/>
              <a:t>The action:</a:t>
            </a:r>
            <a:r>
              <a:rPr lang="en-US" dirty="0"/>
              <a:t> run an "external content audit" — search for your brand across the channels AI cites most, identify pages with outdated/wrong info, and reach out to get them corrected. This is unsexy, slow work, but it has compounding effects because these are the highest-trust anchor sources.
This is unglamorous, slow work. It also has compounding effects because these are the highest-trust anchor sources in our category. Fix them once, win citations for years.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Two findings from a Writesonic study of how AI bots crawl websites. Both are counterintuitive.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Technical: AI crawlers read about 30% of your page. And none of them scroll.</a:t>
            </a:r>
            <a:endParaRPr lang="en-US" dirty="0"/>
          </a:p>
          <a:p>
            <a:r>
              <a:rPr lang="en-US" dirty="0"/>
              <a:t>The speaker skips the basics (robots.txt, sitemaps — assumed knowledge) and goes straight to a fresh Writesonic AI Crawler Study (2026) testing 6 major AI bots against 11 metadata fields and various page structures.</a:t>
            </a:r>
            <a:br>
              <a:rPr lang="en-US" dirty="0"/>
            </a:br>
            <a:br>
              <a:rPr lang="en-US" dirty="0"/>
            </a:br>
            <a:r>
              <a:rPr lang="en-US" dirty="0"/>
              <a:t>The best AI crawler reads only 35% of any page. The worst reads 21%. So whatever you want AI to extract has to live in the </a:t>
            </a:r>
            <a:r>
              <a:rPr lang="en-US" b="1" dirty="0"/>
              <a:t>first third of the page</a:t>
            </a:r>
            <a:r>
              <a:rPr lang="en-US" dirty="0"/>
              <a:t>. Below the fold may as well not exist for citation purposes.</a:t>
            </a:r>
          </a:p>
          <a:p>
            <a:r>
              <a:rPr lang="en-US" b="1" dirty="0"/>
              <a:t>Finding 1 — AI crawlers read very little of your page</a:t>
            </a:r>
            <a:endParaRPr lang="en-US" dirty="0"/>
          </a:p>
          <a:p>
            <a:r>
              <a:rPr lang="en-US" dirty="0"/>
              <a:t>Best crawler: 35% of page content</a:t>
            </a:r>
          </a:p>
          <a:p>
            <a:r>
              <a:rPr lang="en-US" dirty="0"/>
              <a:t>Worst crawler: ~21% of page content</a:t>
            </a:r>
          </a:p>
          <a:p>
            <a:r>
              <a:rPr lang="en-US" b="1" dirty="0"/>
              <a:t>The first ~30% of your page is essentially all that matters.</a:t>
            </a:r>
            <a:r>
              <a:rPr lang="en-US" dirty="0"/>
              <a:t> Burying your answer below the fold or in the FAQ section means it might as well not exist.</a:t>
            </a:r>
          </a:p>
          <a:p>
            <a:br>
              <a:rPr lang="en-US" dirty="0"/>
            </a:br>
            <a:r>
              <a:rPr lang="en-US" b="1" dirty="0"/>
              <a:t>Finding - 9 of 11 metadata fields scored 0/6,</a:t>
            </a:r>
            <a:r>
              <a:rPr lang="en-US" dirty="0"/>
              <a:t> this contradicts what every GEO blog tells you — JSON-LD schema scores 0 out of 6 AI crawlers. Open Graph descriptions: 0 out of 6. Most metadata fields: 0 out of 6.
The title tag is the only metadata field that consistently moves AI citations. 5 out of 6 crawlers use it.</a:t>
            </a:r>
            <a:br>
              <a:rPr lang="en-US" dirty="0"/>
            </a:br>
            <a:br>
              <a:rPr lang="en-US" dirty="0"/>
            </a:br>
            <a:r>
              <a:rPr lang="en-US" dirty="0"/>
              <a:t>Metadata field chart:</a:t>
            </a:r>
          </a:p>
          <a:p>
            <a:endParaRPr lang="en-US" dirty="0"/>
          </a:p>
          <a:p>
            <a:r>
              <a:rPr lang="en-US" dirty="0"/>
              <a:t>Adoption</a:t>
            </a:r>
            <a:br>
              <a:rPr lang="en-US" dirty="0"/>
            </a:br>
            <a:r>
              <a:rPr lang="en-US" b="1" dirty="0"/>
              <a:t>Title tag - 5/6 crawlers</a:t>
            </a:r>
            <a:r>
              <a:rPr lang="en-US" dirty="0"/>
              <a:t> ✅</a:t>
            </a:r>
            <a:br>
              <a:rPr lang="en-US" dirty="0"/>
            </a:br>
            <a:r>
              <a:rPr lang="en-US" dirty="0" err="1"/>
              <a:t>og:title</a:t>
            </a:r>
            <a:r>
              <a:rPr lang="en-US" dirty="0"/>
              <a:t> - 2/6</a:t>
            </a:r>
          </a:p>
          <a:p>
            <a:r>
              <a:rPr lang="en-US" dirty="0" err="1"/>
              <a:t>og:description</a:t>
            </a:r>
            <a:r>
              <a:rPr lang="en-US" dirty="0"/>
              <a:t>  -0/6</a:t>
            </a:r>
          </a:p>
          <a:p>
            <a:r>
              <a:rPr lang="en-US" b="1" dirty="0"/>
              <a:t>JSON-LD schema - 0/6</a:t>
            </a:r>
            <a:r>
              <a:rPr lang="en-US" dirty="0"/>
              <a:t> ❌</a:t>
            </a:r>
          </a:p>
          <a:p>
            <a:r>
              <a:rPr lang="en-US" dirty="0"/>
              <a:t>7 other fields - 0/6</a:t>
            </a:r>
          </a:p>
          <a:p>
            <a:endParaRPr lang="en-US" dirty="0"/>
          </a:p>
          <a:p>
            <a:r>
              <a:rPr lang="en-US" b="1" dirty="0"/>
              <a:t>Implication:</a:t>
            </a:r>
            <a:r>
              <a:rPr lang="en-US" dirty="0"/>
              <a:t> schema and Open Graph tags do almost nothing for AI citation directly. The title tag is overwhelmingly the most important meta signal. (Schema may still help Google's traditional indexing — but for AI extraction specifically, it's not pulling weight.)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Translation</a:t>
            </a:r>
            <a:r>
              <a:rPr lang="en-US" dirty="0"/>
              <a:t>: most schema work is performance theater for AI specifically. It still helps Google indexing, but if you're optimizing for AI visibility, the title tag is the disproportionate lever.
</a:t>
            </a:r>
            <a:r>
              <a:rPr lang="en-US" b="1" dirty="0"/>
              <a:t>Action item: </a:t>
            </a:r>
            <a:r>
              <a:rPr lang="en-US" dirty="0"/>
              <a:t>audit Your top 100 pages for two things — is the answer in the </a:t>
            </a:r>
            <a:r>
              <a:rPr lang="en-US" b="1" dirty="0"/>
              <a:t>first 30%, </a:t>
            </a:r>
            <a:r>
              <a:rPr lang="en-US" dirty="0"/>
              <a:t>and is the title tag a clear, prompt-style question? Both fixes can ship in a sprint.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Robots.txt is mostly theater</a:t>
            </a:r>
            <a:r>
              <a:rPr lang="en-US" dirty="0"/>
              <a:t> (Source: Writesonic AI Crawler Study, 2026)</a:t>
            </a:r>
          </a:p>
          <a:p>
            <a:r>
              <a:rPr lang="en-US" dirty="0"/>
              <a:t>Respects robots.txt (2/6) </a:t>
            </a:r>
          </a:p>
          <a:p>
            <a:r>
              <a:rPr lang="en-US" dirty="0"/>
              <a:t>Evades detection (4/6) ✅ </a:t>
            </a:r>
          </a:p>
          <a:p>
            <a:endParaRPr lang="en-US" dirty="0"/>
          </a:p>
          <a:p>
            <a:r>
              <a:rPr lang="en-US" dirty="0"/>
              <a:t>ChatGPT-User — transparent❌ </a:t>
            </a:r>
          </a:p>
          <a:p>
            <a:r>
              <a:rPr lang="en-US" dirty="0"/>
              <a:t>DeepSeek — mimics Firefox ✅ </a:t>
            </a:r>
          </a:p>
          <a:p>
            <a:r>
              <a:rPr lang="en-US" dirty="0"/>
              <a:t>Claude-User — transparent ❌ </a:t>
            </a:r>
          </a:p>
          <a:p>
            <a:r>
              <a:rPr lang="en-US" dirty="0"/>
              <a:t>Grok — 100+ rotating proxy Ips ❌ </a:t>
            </a:r>
          </a:p>
          <a:p>
            <a:r>
              <a:rPr lang="en-US" dirty="0"/>
              <a:t>Copilot — pretends to be Chrome ❌ </a:t>
            </a:r>
          </a:p>
          <a:p>
            <a:r>
              <a:rPr lang="en-US" dirty="0"/>
              <a:t>Gemini — generic Google UA, risky to block (you'd block legit Googlebot too)</a:t>
            </a:r>
          </a:p>
          <a:p>
            <a:endParaRPr lang="en-US" b="1" dirty="0"/>
          </a:p>
          <a:p>
            <a:r>
              <a:rPr lang="en-US" b="1" dirty="0"/>
              <a:t>Implication:</a:t>
            </a:r>
            <a:r>
              <a:rPr lang="en-US" dirty="0"/>
              <a:t> if you're a publisher trying to opt out of AI training, blocking </a:t>
            </a:r>
            <a:r>
              <a:rPr lang="en-US" dirty="0" err="1"/>
              <a:t>GPTBot</a:t>
            </a:r>
            <a:r>
              <a:rPr lang="en-US" dirty="0"/>
              <a:t> and Claude only stops 2 of 6. Either allow them cleanly (and benefit from being citable) or accept that 4 of them are reading you anyway. The blocking-as-strategy era is mostly over.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b="1" dirty="0"/>
              <a:t> </a:t>
            </a:r>
            <a:r>
              <a:rPr lang="en-US" sz="1200" b="1" kern="1200" dirty="0">
                <a:solidFill>
                  <a:schemeClr val="tx1"/>
                </a:solidFill>
                <a:latin typeface="+mn-lt"/>
                <a:ea typeface="+mn-ea"/>
                <a:cs typeface="+mn-cs"/>
              </a:rPr>
              <a:t>llms.txt</a:t>
            </a:r>
            <a:r>
              <a:rPr lang="en-US" b="1" dirty="0"/>
              <a:t> is optional </a:t>
            </a:r>
            <a:r>
              <a:rPr lang="en-US" dirty="0"/>
              <a:t>— about 1 hour of insurance. No major AI platform has confirmed they read it yet. So worth doing for completeness, but don't expect it to move the needle.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tiers of crawler sophistication, and the most important AI bots sit at the bottom.
</a:t>
            </a:r>
            <a:r>
              <a:rPr lang="en-US" b="1" dirty="0"/>
              <a:t>Tier 3 </a:t>
            </a:r>
            <a:r>
              <a:rPr lang="en-US" dirty="0"/>
              <a:t>— HTML-only, executes zero JavaScript. That's ChatGPT, Claude, and Gemini. The three biggest AI surfaces.
</a:t>
            </a:r>
            <a:r>
              <a:rPr lang="en-US" b="1" dirty="0"/>
              <a:t>Tier 2 </a:t>
            </a:r>
            <a:r>
              <a:rPr lang="en-US" dirty="0"/>
              <a:t>— limited headless JavaScript, 2 to 3 second execution window. DeepSeek and Grok.
</a:t>
            </a:r>
            <a:r>
              <a:rPr lang="en-US" b="1" dirty="0"/>
              <a:t>Tier 1 </a:t>
            </a:r>
            <a:r>
              <a:rPr lang="en-US" dirty="0"/>
              <a:t>— full browser rendering. Only Copilot.
Translation for engineering: if our site is built as a client-side React or Vue app where content hydrates after JavaScript runs, </a:t>
            </a:r>
            <a:r>
              <a:rPr lang="en-US" b="1" dirty="0"/>
              <a:t>ChatGPT cannot see any of it</a:t>
            </a:r>
            <a:r>
              <a:rPr lang="en-US" dirty="0"/>
              <a:t>. Your React app is invisible to the biggest AI on Earth.
The fix is server-side rendering — </a:t>
            </a:r>
            <a:r>
              <a:rPr lang="en-US" dirty="0" err="1"/>
              <a:t>Next.js</a:t>
            </a:r>
            <a:r>
              <a:rPr lang="en-US" dirty="0"/>
              <a:t>, </a:t>
            </a:r>
            <a:r>
              <a:rPr lang="en-US" dirty="0" err="1"/>
              <a:t>Nuxt</a:t>
            </a:r>
            <a:r>
              <a:rPr lang="en-US" dirty="0"/>
              <a:t>, Remix, or static site generation. The answer: </a:t>
            </a:r>
            <a:r>
              <a:rPr lang="en-US" b="1" i="1" dirty="0"/>
              <a:t>render the answer server-side, in the first 30% of the HTML, with a strong title tag.</a:t>
            </a:r>
            <a:r>
              <a:rPr lang="en-US" b="1" dirty="0"/>
              <a:t> Most other technical "GEO best practices" you've heard are noise.</a:t>
            </a:r>
            <a:r>
              <a:rPr lang="en-US" dirty="0"/>
              <a:t>
Also worth noting: zero of the six tested crawlers fire scroll-triggered content. Anything triggered by </a:t>
            </a:r>
            <a:r>
              <a:rPr lang="en-US" dirty="0" err="1"/>
              <a:t>IntersectionObserver</a:t>
            </a:r>
            <a:r>
              <a:rPr lang="en-US" dirty="0"/>
              <a:t>, infinite scroll, or virtualized lists is functionally invisible to AI.
This is a one-time engineering investment with permanent payoff. If we haven't already, this should be a Q3 priority for the web team.</a:t>
            </a:r>
          </a:p>
          <a:p>
            <a:br>
              <a:rPr lang="en-US" dirty="0"/>
            </a:br>
            <a:r>
              <a:rPr lang="en-US" b="1" dirty="0"/>
              <a:t>Lazy-loaded content doesn't render for AI</a:t>
            </a:r>
            <a:endParaRPr lang="en-US" dirty="0"/>
          </a:p>
          <a:p>
            <a:r>
              <a:rPr lang="en-US" b="1" dirty="0"/>
              <a:t>0 of 6 AI crawlers fire scroll-triggered content</a:t>
            </a:r>
            <a:endParaRPr lang="en-US" dirty="0"/>
          </a:p>
          <a:p>
            <a:r>
              <a:rPr lang="en-US" dirty="0" err="1"/>
              <a:t>IntersectionObserver</a:t>
            </a:r>
            <a:r>
              <a:rPr lang="en-US" dirty="0"/>
              <a:t>, infinite scroll, virtualized lists → all invisible</a:t>
            </a:r>
          </a:p>
          <a:p>
            <a:r>
              <a:rPr lang="en-US" dirty="0"/>
              <a:t>The slide shows a 2,000px viewport cutoff — anything that requires scrolling to load is "Not rendered"</a:t>
            </a:r>
          </a:p>
          <a:p>
            <a:r>
              <a:rPr lang="en-US" i="1" dirty="0"/>
              <a:t>Static HTML below the fold = fine. Lazy-loaded below the fold = invisible.</a:t>
            </a:r>
            <a:endParaRPr lang="en-US" dirty="0"/>
          </a:p>
          <a:p>
            <a:br>
              <a:rPr lang="en-US" b="1" dirty="0"/>
            </a:br>
            <a:r>
              <a:rPr lang="en-US" b="1" dirty="0"/>
              <a:t>Action items:</a:t>
            </a:r>
            <a:endParaRPr lang="en-US" dirty="0"/>
          </a:p>
          <a:p>
            <a:r>
              <a:rPr lang="en-US" dirty="0"/>
              <a:t>Ship your answer in the </a:t>
            </a:r>
            <a:r>
              <a:rPr lang="en-US" b="1" dirty="0"/>
              <a:t>initial HTML</a:t>
            </a:r>
            <a:r>
              <a:rPr lang="en-US" dirty="0"/>
              <a:t>, not after scroll</a:t>
            </a:r>
          </a:p>
          <a:p>
            <a:r>
              <a:rPr lang="en-US" dirty="0"/>
              <a:t>Avoid lazy-loaded components for any cited content</a:t>
            </a:r>
          </a:p>
          <a:p>
            <a:r>
              <a:rPr lang="en-US" dirty="0"/>
              <a:t>Static HTML far down the page is fine — but anything triggered by scroll/intersection won't load</a:t>
            </a:r>
          </a:p>
          <a:p>
            <a:r>
              <a:rPr lang="en-US" b="1" dirty="0"/>
              <a:t>Put the relevant answer in the first 1–2 paragraphs</a:t>
            </a:r>
            <a:r>
              <a:rPr lang="en-US" dirty="0"/>
              <a:t> for the highest chance of citation (this echoes the on-page "answer-first" pattern from Pillar 1 — same principle, two reasons)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Four high-leverage technical fixes, ordered from easiest to most strategic. All four are achievable this week if prioritized.</a:t>
            </a:r>
            <a:br>
              <a:rPr lang="en-US" dirty="0"/>
            </a:br>
            <a:br>
              <a:rPr lang="en-US" dirty="0"/>
            </a:br>
            <a:r>
              <a:rPr lang="en-US" b="1" dirty="0"/>
              <a:t>Four high-leverage technical actions</a:t>
            </a:r>
            <a:r>
              <a:rPr lang="en-US" dirty="0"/>
              <a:t> (verified March–April 2026)</a:t>
            </a:r>
          </a:p>
          <a:p>
            <a:br>
              <a:rPr lang="en-US" b="1" dirty="0"/>
            </a:br>
            <a:r>
              <a:rPr lang="en-US" b="1" dirty="0"/>
              <a:t>One</a:t>
            </a:r>
            <a:r>
              <a:rPr lang="en-US" dirty="0"/>
              <a:t> — turn on Cloudflare's Markdown for Agents toggle. Ten minutes of work. Serves crawlers a clean Markdown version of our pages instead of raw HTML, reducing token usage by 80% so AI can process more of your actual content per crawl</a:t>
            </a:r>
          </a:p>
          <a:p>
            <a:br>
              <a:rPr lang="en-US" b="1" dirty="0"/>
            </a:br>
            <a:r>
              <a:rPr lang="en-US" b="1" dirty="0"/>
              <a:t>Cloudflare "Markdown for Agents"</a:t>
            </a:r>
            <a:r>
              <a:rPr lang="en-US" dirty="0"/>
              <a:t> (10-min toggle) </a:t>
            </a:r>
          </a:p>
          <a:p>
            <a:pPr lvl="1"/>
            <a:r>
              <a:rPr lang="en-US" dirty="0"/>
              <a:t>Free Cloudflare feature: when an agent requests a Markdown version of your page, Cloudflare auto-generates and serves it</a:t>
            </a:r>
          </a:p>
          <a:p>
            <a:pPr lvl="1"/>
            <a:r>
              <a:rPr lang="en-US" dirty="0"/>
              <a:t>Agent gets clean Markdown instead of messy scraped HTML</a:t>
            </a:r>
          </a:p>
          <a:p>
            <a:pPr lvl="1"/>
            <a:r>
              <a:rPr lang="en-US" b="1" dirty="0"/>
              <a:t>Result: ~80% fewer tokens per page crawl</a:t>
            </a:r>
            <a:r>
              <a:rPr lang="en-US" dirty="0"/>
              <a:t> → AI processes more of your actual content</a:t>
            </a:r>
          </a:p>
          <a:p>
            <a:pPr lvl="1"/>
            <a:r>
              <a:rPr lang="en-US" dirty="0"/>
              <a:t>All major agent frameworks now request Markdown when available</a:t>
            </a:r>
          </a:p>
          <a:p>
            <a:br>
              <a:rPr lang="en-US" b="1" dirty="0"/>
            </a:br>
            <a:r>
              <a:rPr lang="en-US" b="1" dirty="0"/>
              <a:t>Two</a:t>
            </a:r>
            <a:r>
              <a:rPr lang="en-US" dirty="0"/>
              <a:t> — run our site through </a:t>
            </a:r>
            <a:r>
              <a:rPr lang="en-US" dirty="0" err="1"/>
              <a:t>isitagentready.com</a:t>
            </a:r>
            <a:r>
              <a:rPr lang="en-US" dirty="0"/>
              <a:t>. Free Cloudflare scanner. It scores our agent-readiness 0 to 100 with specific action items for each failed check. Treat the failed checks as your backlog.
</a:t>
            </a:r>
            <a:br>
              <a:rPr lang="en-US" b="1" dirty="0"/>
            </a:br>
            <a:r>
              <a:rPr lang="en-US" b="1" dirty="0" err="1"/>
              <a:t>isitagentready.com</a:t>
            </a:r>
            <a:r>
              <a:rPr lang="en-US" dirty="0"/>
              <a:t> (free Cloudflare scanner — launched ~the week of this talk) </a:t>
            </a:r>
          </a:p>
          <a:p>
            <a:pPr lvl="1"/>
            <a:r>
              <a:rPr lang="en-US" dirty="0" err="1"/>
              <a:t>PageSpeed</a:t>
            </a:r>
            <a:r>
              <a:rPr lang="en-US" dirty="0"/>
              <a:t> Insights, but for AI agent readiness</a:t>
            </a:r>
          </a:p>
          <a:p>
            <a:pPr lvl="1"/>
            <a:r>
              <a:rPr lang="en-US" dirty="0"/>
              <a:t>Scores your site 0–100 across MCP support, Markdown delivery, robots.txt configuration, schema, etc.</a:t>
            </a:r>
          </a:p>
          <a:p>
            <a:pPr lvl="1"/>
            <a:r>
              <a:rPr lang="en-US" dirty="0"/>
              <a:t>Each failed check is a specific action item — perfect punch list</a:t>
            </a:r>
          </a:p>
          <a:p>
            <a:br>
              <a:rPr lang="en-US" b="1" dirty="0"/>
            </a:br>
            <a:r>
              <a:rPr lang="en-US" b="1" dirty="0"/>
              <a:t>Three</a:t>
            </a:r>
            <a:r>
              <a:rPr lang="en-US" dirty="0"/>
              <a:t> — add Wikidata </a:t>
            </a:r>
            <a:r>
              <a:rPr lang="en-US" dirty="0" err="1"/>
              <a:t>sameAs</a:t>
            </a:r>
            <a:r>
              <a:rPr lang="en-US" dirty="0"/>
              <a:t> to our Organization JSON-LD. This is the one piece of schema that actually does work for AI — it's how the model grounds facts about our brand by linking your identities across Wikipedia, LinkedIn, Crunchbase, and so on.</a:t>
            </a:r>
          </a:p>
          <a:p>
            <a:br>
              <a:rPr lang="en-US" b="1" dirty="0"/>
            </a:br>
            <a:r>
              <a:rPr lang="en-US" b="1" dirty="0"/>
              <a:t>Wikidata </a:t>
            </a:r>
            <a:r>
              <a:rPr lang="en-US" sz="1200" b="1" kern="1200" dirty="0" err="1">
                <a:solidFill>
                  <a:schemeClr val="tx1"/>
                </a:solidFill>
                <a:latin typeface="+mn-lt"/>
                <a:ea typeface="+mn-ea"/>
                <a:cs typeface="+mn-cs"/>
              </a:rPr>
              <a:t>sameAs</a:t>
            </a:r>
            <a:r>
              <a:rPr lang="en-US" b="1" dirty="0"/>
              <a:t> in your Organization schema</a:t>
            </a:r>
            <a:r>
              <a:rPr lang="en-US" dirty="0"/>
              <a:t> ("the one schema that works") </a:t>
            </a:r>
          </a:p>
          <a:p>
            <a:pPr lvl="1"/>
            <a:r>
              <a:rPr lang="en-US" dirty="0"/>
              <a:t>Add your Wikidata QID + LinkedIn URL to the </a:t>
            </a:r>
            <a:r>
              <a:rPr lang="en-US" sz="1200" kern="1200" dirty="0" err="1">
                <a:solidFill>
                  <a:schemeClr val="tx1"/>
                </a:solidFill>
                <a:latin typeface="+mn-lt"/>
                <a:ea typeface="+mn-ea"/>
                <a:cs typeface="+mn-cs"/>
              </a:rPr>
              <a:t>sameAs</a:t>
            </a:r>
            <a:r>
              <a:rPr lang="en-US" dirty="0"/>
              <a:t> array in your Organization JSON-LD</a:t>
            </a:r>
          </a:p>
          <a:p>
            <a:pPr lvl="1"/>
            <a:r>
              <a:rPr lang="en-US" dirty="0"/>
              <a:t>This is how AI grounds facts about your brand — it links your various identities (Wikipedia, Wikidata, LinkedIn, Crunchbase, etc.) into one entity</a:t>
            </a:r>
          </a:p>
          <a:p>
            <a:pPr lvl="1"/>
            <a:r>
              <a:rPr lang="en-US" dirty="0"/>
              <a:t>Caveat against earlier "schema doesn't work" finding: most schema is noise, but this specific use of </a:t>
            </a:r>
            <a:r>
              <a:rPr lang="en-US" sz="1200" kern="1200" dirty="0" err="1">
                <a:solidFill>
                  <a:schemeClr val="tx1"/>
                </a:solidFill>
                <a:latin typeface="+mn-lt"/>
                <a:ea typeface="+mn-ea"/>
                <a:cs typeface="+mn-cs"/>
              </a:rPr>
              <a:t>sameAs</a:t>
            </a:r>
            <a:r>
              <a:rPr lang="en-US" dirty="0"/>
              <a:t> is the exception</a:t>
            </a:r>
          </a:p>
          <a:p>
            <a:br>
              <a:rPr lang="en-US" b="1" dirty="0"/>
            </a:br>
            <a:r>
              <a:rPr lang="en-US" b="1" dirty="0"/>
              <a:t>Four</a:t>
            </a:r>
            <a:r>
              <a:rPr lang="en-US" dirty="0"/>
              <a:t> — when we embed YouTube videos, include full transcript and chapter schema. YouTube is now 29.5% of Google AI Overview citations. Each video becomes a multi-citation surface.
</a:t>
            </a:r>
            <a:br>
              <a:rPr lang="en-US" b="1" dirty="0"/>
            </a:br>
            <a:r>
              <a:rPr lang="en-US" b="1" dirty="0" err="1"/>
              <a:t>VideoObject</a:t>
            </a:r>
            <a:r>
              <a:rPr lang="en-US" b="1" dirty="0"/>
              <a:t> + transcript schema for embedded YouTube</a:t>
            </a:r>
            <a:r>
              <a:rPr lang="en-US" dirty="0"/>
              <a:t> </a:t>
            </a:r>
          </a:p>
          <a:p>
            <a:pPr lvl="1"/>
            <a:r>
              <a:rPr lang="en-US" dirty="0"/>
              <a:t>Embed YouTube videos with full transcript and chapter schema</a:t>
            </a:r>
          </a:p>
          <a:p>
            <a:pPr lvl="1"/>
            <a:r>
              <a:rPr lang="en-US" b="1" dirty="0"/>
              <a:t>YouTube = 29.5% of Google AI Overview citations</a:t>
            </a:r>
            <a:r>
              <a:rPr lang="en-US" dirty="0"/>
              <a:t> — the surge mentioned earlier</a:t>
            </a:r>
          </a:p>
          <a:p>
            <a:pPr lvl="1"/>
            <a:r>
              <a:rPr lang="en-US" dirty="0"/>
              <a:t>Even a single well-structured video embed can earn citations across many prompts</a:t>
            </a:r>
          </a:p>
          <a:p>
            <a:pPr marL="0" lvl="0" indent="0" algn="l">
              <a:buFont typeface="Arial" panose="020B0604020202020204" pitchFamily="34" charset="0"/>
              <a:buNone/>
            </a:pPr>
            <a:r>
              <a:rPr lang="en-US" dirty="0"/>
              <a:t>
</a:t>
            </a:r>
            <a:r>
              <a:rPr lang="en-US" b="1" dirty="0"/>
              <a:t>llms.txt is optional </a:t>
            </a:r>
            <a:r>
              <a:rPr lang="en-US" dirty="0"/>
              <a:t>— an hour of insurance, no major AI platform has confirmed they read it yet.</a:t>
            </a:r>
            <a:br>
              <a:rPr lang="en-US" dirty="0"/>
            </a:br>
            <a:endParaRPr lang="en-US" dirty="0"/>
          </a:p>
          <a:p>
            <a:br>
              <a:rPr lang="en-US" dirty="0"/>
            </a:br>
            <a:r>
              <a:rPr lang="en-US" b="1" dirty="0" err="1"/>
              <a:t>WebMCP</a:t>
            </a:r>
            <a:r>
              <a:rPr lang="en-US" b="1" dirty="0"/>
              <a:t> — websites as tools for AI agents</a:t>
            </a:r>
            <a:r>
              <a:rPr lang="en-US" dirty="0"/>
              <a:t> (the next layer)</a:t>
            </a:r>
          </a:p>
          <a:p>
            <a:r>
              <a:rPr lang="en-US" dirty="0"/>
              <a:t>A new W3C standard that lets you expose your website as a set of structured tools that AI agents can invoke directly — not just scrape, but actually </a:t>
            </a:r>
            <a:r>
              <a:rPr lang="en-US" i="1" dirty="0"/>
              <a:t>use</a:t>
            </a:r>
            <a:r>
              <a:rPr lang="en-US" dirty="0"/>
              <a:t>. Think of it as moving from "agents read your HTML" to "agents call your APIs."</a:t>
            </a:r>
          </a:p>
          <a:p>
            <a:br>
              <a:rPr lang="en-US" b="1" dirty="0"/>
            </a:br>
            <a:r>
              <a:rPr lang="en-US" b="1" dirty="0"/>
              <a:t>The 3-layer model the slide proposes:</a:t>
            </a:r>
            <a:endParaRPr lang="en-US" dirty="0"/>
          </a:p>
          <a:p>
            <a:r>
              <a:rPr lang="en-US" b="1" dirty="0"/>
              <a:t>Layer 1: Traditional SEO</a:t>
            </a:r>
            <a:r>
              <a:rPr lang="en-US" dirty="0"/>
              <a:t> (the foundation — what we've been doing for 20 years)</a:t>
            </a:r>
          </a:p>
          <a:p>
            <a:r>
              <a:rPr lang="en-US" b="1" dirty="0"/>
              <a:t>Layer 2: AI mentions &amp; citations</a:t>
            </a:r>
            <a:r>
              <a:rPr lang="en-US" dirty="0"/>
              <a:t> (what this whole talk has been about — the GEO/AEO playbook)</a:t>
            </a:r>
          </a:p>
          <a:p>
            <a:r>
              <a:rPr lang="en-US" b="1" dirty="0"/>
              <a:t>Layer 3: Agent-executable functionality</a:t>
            </a:r>
            <a:r>
              <a:rPr lang="en-US" dirty="0"/>
              <a:t> (</a:t>
            </a:r>
            <a:r>
              <a:rPr lang="en-US" dirty="0" err="1"/>
              <a:t>WebMCP</a:t>
            </a:r>
            <a:r>
              <a:rPr lang="en-US" dirty="0"/>
              <a:t> — letting agents </a:t>
            </a:r>
            <a:r>
              <a:rPr lang="en-US" i="1" dirty="0"/>
              <a:t>take actions</a:t>
            </a:r>
            <a:r>
              <a:rPr lang="en-US" dirty="0"/>
              <a:t> on your site, not just read it)</a:t>
            </a:r>
          </a:p>
          <a:p>
            <a:br>
              <a:rPr lang="en-US" b="1" dirty="0"/>
            </a:br>
            <a:r>
              <a:rPr lang="en-US" b="1" dirty="0"/>
              <a:t>Where it stands:</a:t>
            </a:r>
            <a:endParaRPr lang="en-US" dirty="0"/>
          </a:p>
          <a:p>
            <a:r>
              <a:rPr lang="en-US" dirty="0"/>
              <a:t>Status: beta / early standard</a:t>
            </a:r>
          </a:p>
          <a:p>
            <a:r>
              <a:rPr lang="en-US" dirty="0"/>
              <a:t>Browser support: Chrome + Edge expected to ship mid-to-late 2026</a:t>
            </a:r>
          </a:p>
          <a:p>
            <a:r>
              <a:rPr lang="en-US" dirty="0"/>
              <a:t>Google is pushing it heavily</a:t>
            </a:r>
          </a:p>
          <a:p>
            <a:r>
              <a:rPr lang="en-US" dirty="0"/>
              <a:t>Source: </a:t>
            </a:r>
            <a:r>
              <a:rPr lang="en-US" dirty="0" err="1"/>
              <a:t>Semrush</a:t>
            </a:r>
            <a:r>
              <a:rPr lang="en-US" dirty="0"/>
              <a:t>, March 2026</a:t>
            </a:r>
          </a:p>
          <a:p>
            <a:br>
              <a:rPr lang="en-US" b="1" dirty="0"/>
            </a:br>
            <a:r>
              <a:rPr lang="en-US" b="1" dirty="0"/>
              <a:t>Why it matters for the playbook:</a:t>
            </a:r>
            <a:r>
              <a:rPr lang="en-US" dirty="0"/>
              <a:t> The trajectory is clear — first models cited your content (Layer 2), now they're going to </a:t>
            </a:r>
            <a:r>
              <a:rPr lang="en-US" i="1" dirty="0"/>
              <a:t>act</a:t>
            </a:r>
            <a:r>
              <a:rPr lang="en-US" dirty="0"/>
              <a:t> on your site on a user's behalf (Layer 3). When a user asks ChatGPT or Claude to "book me a CRM demo for next Tuesday," the agent will look for </a:t>
            </a:r>
            <a:r>
              <a:rPr lang="en-US" dirty="0" err="1"/>
              <a:t>WebMCP</a:t>
            </a:r>
            <a:r>
              <a:rPr lang="en-US" dirty="0"/>
              <a:t>-enabled sites first because they're the easiest to interact with. Early adopters get the same kind of edge that early SEO movers got around 2003.</a:t>
            </a:r>
          </a:p>
          <a:p>
            <a:r>
              <a:rPr lang="en-US" b="1" dirty="0"/>
              <a:t>Action:</a:t>
            </a:r>
            <a:r>
              <a:rPr lang="en-US" dirty="0"/>
              <a:t> not urgent today, but on the radar. Track Cloudflare's </a:t>
            </a:r>
            <a:r>
              <a:rPr lang="en-US" sz="1200" kern="1200" dirty="0" err="1">
                <a:solidFill>
                  <a:schemeClr val="tx1"/>
                </a:solidFill>
                <a:latin typeface="+mn-lt"/>
                <a:ea typeface="+mn-ea"/>
                <a:cs typeface="+mn-cs"/>
              </a:rPr>
              <a:t>isitagentready.com</a:t>
            </a:r>
            <a:r>
              <a:rPr lang="en-US" dirty="0"/>
              <a:t> for MCP support — they're already scoring it as a readiness 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Five channels feed every AI model.</a:t>
            </a:r>
            <a:br>
              <a:rPr lang="en-US" dirty="0"/>
            </a:br>
            <a:br>
              <a:rPr lang="en-US" dirty="0"/>
            </a:br>
            <a:r>
              <a:rPr lang="en-US" b="1" dirty="0"/>
              <a:t>The hierarchy taking shape for off-page</a:t>
            </a:r>
            <a:endParaRPr lang="en-US" dirty="0"/>
          </a:p>
          <a:p>
            <a:r>
              <a:rPr lang="en-US" b="1" dirty="0"/>
              <a:t>Reddit</a:t>
            </a:r>
            <a:r>
              <a:rPr lang="en-US" dirty="0"/>
              <a:t> — #1 cited channel across all models (especially Perplexity 47%)</a:t>
            </a:r>
          </a:p>
          <a:p>
            <a:r>
              <a:rPr lang="en-US" b="1" dirty="0"/>
              <a:t>LinkedIn</a:t>
            </a:r>
            <a:r>
              <a:rPr lang="en-US" dirty="0"/>
              <a:t> — #2, growing fast, profiles + comments + company pages all matter</a:t>
            </a:r>
          </a:p>
          <a:p>
            <a:r>
              <a:rPr lang="en-US" b="1" dirty="0"/>
              <a:t>Wikipedia</a:t>
            </a:r>
            <a:r>
              <a:rPr lang="en-US" dirty="0"/>
              <a:t> — heavy weight in ChatGPT specifically (48%)</a:t>
            </a:r>
          </a:p>
          <a:p>
            <a:r>
              <a:rPr lang="en-US" b="1" dirty="0"/>
              <a:t>Review sites</a:t>
            </a:r>
            <a:r>
              <a:rPr lang="en-US" dirty="0"/>
              <a:t> — G2, Capterra, Trustpilot, Yelp (industry-dependent)</a:t>
            </a:r>
          </a:p>
          <a:p>
            <a:r>
              <a:rPr lang="en-US" b="1" dirty="0"/>
              <a:t>YouTube</a:t>
            </a:r>
            <a:r>
              <a:rPr lang="en-US" dirty="0"/>
              <a:t> — surging in Google AI Overviews (31%) and Perplexity (12%)</a:t>
            </a:r>
          </a:p>
          <a:p>
            <a:r>
              <a:rPr lang="en-US" b="1" dirty="0"/>
              <a:t>Third-party editorial</a:t>
            </a:r>
            <a:r>
              <a:rPr lang="en-US" dirty="0"/>
              <a:t> — TechCrunch, Forbes, industry pubs</a:t>
            </a:r>
          </a:p>
          <a:p>
            <a:r>
              <a:rPr lang="en-US" dirty="0"/>
              <a:t>
</a:t>
            </a:r>
            <a:r>
              <a:rPr lang="en-US" b="1" dirty="0"/>
              <a:t>The strategic takeaway</a:t>
            </a:r>
            <a:r>
              <a:rPr lang="en-US" dirty="0"/>
              <a:t>: we don't need a separate playbook per AI model. We need to be present in the shared earned-media pool. If we're cited on Reddit, in our G2 profile, on LinkedIn, and on Wikipedia, we'll show up across all four major models with reasonable consistency.
Per-platform tuning — figuring out that Perplexity rewards Reddit more than ChatGPT does — is a second-order optimization. The first job is just to get into the pool at all. Most brands haven't done that yet.
YouTube specifically is the fast mover. Its citation share has surged in the last 3 to 4 months because Google is pulling transcripts and titles directly into AI Overviews. If we're not investing in YouTube content, we're missing a third of Google AI Overview citations.</a:t>
            </a:r>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4EF16-99B5-678A-BBFE-1A0B8F9AA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20844-3F4E-0E76-3915-11CE80FDD5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293AC43-F37B-20B5-6ED4-6A7ECA19405F}"/>
              </a:ext>
            </a:extLst>
          </p:cNvPr>
          <p:cNvSpPr>
            <a:spLocks noGrp="1"/>
          </p:cNvSpPr>
          <p:nvPr>
            <p:ph type="body" idx="1"/>
          </p:nvPr>
        </p:nvSpPr>
        <p:spPr/>
        <p:txBody>
          <a:bodyPr/>
          <a:lstStyle/>
          <a:p>
            <a:r>
              <a:rPr lang="en-US" b="1" dirty="0"/>
              <a:t>Section 3 — Measurement and ROI</a:t>
            </a:r>
            <a:br>
              <a:rPr lang="en-US" dirty="0"/>
            </a:br>
            <a:r>
              <a:rPr lang="en-US" dirty="0"/>
              <a:t>Visibility plus attribution. If we can't show this channel drove revenue, we won't be able to defend the budget for it next quarter — and the data shows we should be increasing investment, not defending it.
Most teams skip section one and start with execution. They optimize the wrong content for the wrong prompts and conclude AI search doesn't work. Don’t make that mistake.</a:t>
            </a:r>
            <a:br>
              <a:rPr lang="en-US" dirty="0"/>
            </a:br>
            <a:br>
              <a:rPr lang="en-US" dirty="0"/>
            </a:br>
            <a:r>
              <a:rPr lang="en-US" b="1" dirty="0"/>
              <a:t>Measurement &amp; ROI: How to measure AI search</a:t>
            </a:r>
            <a:endParaRPr lang="en-US" dirty="0"/>
          </a:p>
          <a:p>
            <a:r>
              <a:rPr lang="en-US" dirty="0"/>
              <a:t>The core problem: AI search is largely </a:t>
            </a:r>
            <a:r>
              <a:rPr lang="en-US" b="1" dirty="0"/>
              <a:t>zero-click</a:t>
            </a:r>
            <a:r>
              <a:rPr lang="en-US" dirty="0"/>
              <a:t>. The user gets the answer inside ChatGPT and never visits your site. Traditional analytics will under-count your impact dramatically. The fix: track </a:t>
            </a:r>
            <a:r>
              <a:rPr lang="en-US" i="1" dirty="0"/>
              <a:t>visibility</a:t>
            </a:r>
            <a:r>
              <a:rPr lang="en-US" dirty="0"/>
              <a:t> and </a:t>
            </a:r>
            <a:r>
              <a:rPr lang="en-US" i="1" dirty="0"/>
              <a:t>attribution</a:t>
            </a:r>
            <a:r>
              <a:rPr lang="en-US" dirty="0"/>
              <a:t> together.</a:t>
            </a:r>
          </a:p>
          <a:p>
            <a:br>
              <a:rPr lang="en-US" b="1" dirty="0"/>
            </a:br>
            <a:r>
              <a:rPr lang="en-US" b="1" dirty="0"/>
              <a:t>Two-layer measurement model: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Layer</a:t>
            </a:r>
            <a:br>
              <a:rPr lang="en-US" dirty="0"/>
            </a:br>
            <a:r>
              <a:rPr lang="en-US" b="1" dirty="0"/>
              <a:t>Leading indicators</a:t>
            </a:r>
            <a:r>
              <a:rPr lang="en-US" dirty="0"/>
              <a:t> (Track AI Visibility)</a:t>
            </a:r>
          </a:p>
          <a:p>
            <a:br>
              <a:rPr lang="en-US" dirty="0"/>
            </a:br>
            <a:r>
              <a:rPr lang="en-US" dirty="0"/>
              <a:t>What it is</a:t>
            </a:r>
            <a:br>
              <a:rPr lang="en-US" dirty="0"/>
            </a:br>
            <a:r>
              <a:rPr lang="en-US" dirty="0"/>
              <a:t>Did you appear in AI answers?</a:t>
            </a:r>
            <a:br>
              <a:rPr lang="en-US" dirty="0"/>
            </a:br>
            <a:r>
              <a:rPr lang="en-US" dirty="0"/>
              <a:t>Did it drive business outcomes?</a:t>
            </a:r>
            <a:br>
              <a:rPr lang="en-US" dirty="0"/>
            </a:br>
            <a:br>
              <a:rPr lang="en-US" dirty="0"/>
            </a:br>
            <a:r>
              <a:rPr lang="en-US" dirty="0"/>
              <a:t>Examples</a:t>
            </a:r>
            <a:br>
              <a:rPr lang="en-US" dirty="0"/>
            </a:br>
            <a:r>
              <a:rPr lang="en-US" dirty="0"/>
              <a:t>AI Visibility Score (% of relevant prompts mentioning your brand), </a:t>
            </a:r>
            <a:br>
              <a:rPr lang="en-US" dirty="0"/>
            </a:br>
            <a:r>
              <a:rPr lang="en-US" dirty="0"/>
              <a:t>Citation Share (% citing your domain)</a:t>
            </a:r>
          </a:p>
          <a:p>
            <a:endParaRPr lang="en-US" b="1" dirty="0"/>
          </a:p>
          <a:p>
            <a:r>
              <a:rPr lang="en-US" b="1" dirty="0"/>
              <a:t>Lagging indicators</a:t>
            </a:r>
            <a:r>
              <a:rPr lang="en-US" dirty="0"/>
              <a:t> (Measure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Direct + self-reported attribution</a:t>
            </a:r>
          </a:p>
          <a:p>
            <a:br>
              <a:rPr lang="en-US" dirty="0"/>
            </a:br>
            <a:br>
              <a:rPr lang="en-US" b="1" dirty="0"/>
            </a:br>
            <a:r>
              <a:rPr lang="en-US" b="1" dirty="0"/>
              <a:t>Direct attribution (the trackable slice)</a:t>
            </a:r>
            <a:endParaRPr lang="en-US" dirty="0"/>
          </a:p>
          <a:p>
            <a:pPr marL="171450" indent="-171450">
              <a:buFont typeface="Arial" panose="020B0604020202020204" pitchFamily="34" charset="0"/>
              <a:buChar char="•"/>
            </a:pPr>
            <a:r>
              <a:rPr lang="en-US" dirty="0"/>
              <a:t>Filter referral traffic in GA4 (or </a:t>
            </a:r>
            <a:r>
              <a:rPr lang="en-US" dirty="0" err="1"/>
              <a:t>Mixpanel</a:t>
            </a:r>
            <a:r>
              <a:rPr lang="en-US" dirty="0"/>
              <a:t>, etc.) by </a:t>
            </a:r>
            <a:r>
              <a:rPr lang="en-US" sz="1200" kern="1200" dirty="0" err="1">
                <a:solidFill>
                  <a:schemeClr val="tx1"/>
                </a:solidFill>
                <a:latin typeface="+mn-lt"/>
                <a:ea typeface="+mn-ea"/>
                <a:cs typeface="+mn-cs"/>
              </a:rPr>
              <a:t>utm_source</a:t>
            </a:r>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chatgpt.com</a:t>
            </a:r>
            <a:r>
              <a:rPr lang="en-US" dirty="0"/>
              <a:t>, </a:t>
            </a:r>
            <a:r>
              <a:rPr lang="en-US" sz="1200" kern="1200" dirty="0" err="1">
                <a:solidFill>
                  <a:schemeClr val="tx1"/>
                </a:solidFill>
                <a:latin typeface="+mn-lt"/>
                <a:ea typeface="+mn-ea"/>
                <a:cs typeface="+mn-cs"/>
              </a:rPr>
              <a:t>utm_source</a:t>
            </a:r>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perplexity.ai</a:t>
            </a:r>
            <a:r>
              <a:rPr lang="en-US" dirty="0"/>
              <a:t>, </a:t>
            </a:r>
            <a:r>
              <a:rPr lang="en-US" sz="1200" kern="1200" dirty="0" err="1">
                <a:solidFill>
                  <a:schemeClr val="tx1"/>
                </a:solidFill>
                <a:latin typeface="+mn-lt"/>
                <a:ea typeface="+mn-ea"/>
                <a:cs typeface="+mn-cs"/>
              </a:rPr>
              <a:t>utm_source</a:t>
            </a:r>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claude.ai</a:t>
            </a:r>
            <a:r>
              <a:rPr lang="en-US" dirty="0"/>
              <a:t>, etc.</a:t>
            </a:r>
          </a:p>
          <a:p>
            <a:pPr marL="171450" indent="-171450">
              <a:buFont typeface="Arial" panose="020B0604020202020204" pitchFamily="34" charset="0"/>
              <a:buChar char="•"/>
            </a:pPr>
            <a:r>
              <a:rPr lang="en-US" dirty="0"/>
              <a:t>Trace those sessions through to conversions</a:t>
            </a:r>
          </a:p>
          <a:p>
            <a:pPr marL="171450" indent="-171450">
              <a:buFont typeface="Arial" panose="020B0604020202020204" pitchFamily="34" charset="0"/>
              <a:buChar char="•"/>
            </a:pPr>
            <a:r>
              <a:rPr lang="en-US" dirty="0"/>
              <a:t>This works much better post-GPT-5.4 (49% of citation traffic is now UTM-tagged — see the earlier slide)</a:t>
            </a:r>
          </a:p>
          <a:p>
            <a:br>
              <a:rPr lang="en-US" b="1" dirty="0"/>
            </a:br>
            <a:r>
              <a:rPr lang="en-US" b="1" dirty="0"/>
              <a:t>Self-reported attribution (the under-used one)</a:t>
            </a:r>
            <a:endParaRPr lang="en-US" dirty="0"/>
          </a:p>
          <a:p>
            <a:pPr marL="171450" indent="-171450">
              <a:buFont typeface="Arial" panose="020B0604020202020204" pitchFamily="34" charset="0"/>
              <a:buChar char="•"/>
            </a:pPr>
            <a:r>
              <a:rPr lang="en-US" dirty="0"/>
              <a:t>Add a "Where did you hear about us?" dropdown on your sales form, demo request, signup, or post-purchase survey</a:t>
            </a:r>
          </a:p>
          <a:p>
            <a:pPr marL="171450" indent="-171450">
              <a:buFont typeface="Arial" panose="020B0604020202020204" pitchFamily="34" charset="0"/>
              <a:buChar char="•"/>
            </a:pPr>
            <a:r>
              <a:rPr lang="en-US" dirty="0"/>
              <a:t>Make sure "AI Search / ChatGPT / Claude / Perplexity / Gemini" is an explicit option</a:t>
            </a:r>
          </a:p>
          <a:p>
            <a:pPr marL="171450" indent="-171450">
              <a:buFont typeface="Arial" panose="020B0604020202020204" pitchFamily="34" charset="0"/>
              <a:buChar char="•"/>
            </a:pPr>
            <a:r>
              <a:rPr lang="en-US" dirty="0"/>
              <a:t>Ask the same question directly in sales calls</a:t>
            </a:r>
          </a:p>
          <a:p>
            <a:pPr marL="171450" indent="-171450">
              <a:buFont typeface="Arial" panose="020B0604020202020204" pitchFamily="34" charset="0"/>
              <a:buChar char="•"/>
            </a:pPr>
            <a:r>
              <a:rPr lang="en-US" dirty="0"/>
              <a:t>Watch the trend week-over-week and month-over-month</a:t>
            </a:r>
          </a:p>
          <a:p>
            <a:endParaRPr lang="en-US" dirty="0"/>
          </a:p>
          <a:p>
            <a:r>
              <a:rPr lang="en-US" dirty="0"/>
              <a:t>The combination: </a:t>
            </a:r>
            <a:r>
              <a:rPr lang="en-US" b="1" dirty="0"/>
              <a:t>zero-click ≠ zero measurement.</a:t>
            </a:r>
            <a:r>
              <a:rPr lang="en-US" dirty="0"/>
              <a:t> </a:t>
            </a:r>
          </a:p>
          <a:p>
            <a:r>
              <a:rPr lang="en-US" dirty="0"/>
              <a:t>Don't accept "we can't measure it" — track visibility AND attribution together.</a:t>
            </a:r>
          </a:p>
          <a:p>
            <a:br>
              <a:rPr lang="en-US" dirty="0"/>
            </a:br>
            <a:endParaRPr lang="en-US" dirty="0"/>
          </a:p>
          <a:p>
            <a:r>
              <a:rPr lang="en-US" b="1" dirty="0"/>
              <a:t>The zero-click paradox</a:t>
            </a:r>
            <a:r>
              <a:rPr lang="en-US" dirty="0"/>
              <a:t> (this is the slide that wins the budget conversation) Source: </a:t>
            </a:r>
            <a:r>
              <a:rPr lang="en-US" dirty="0" err="1"/>
              <a:t>Ahrefs</a:t>
            </a:r>
            <a:r>
              <a:rPr lang="en-US" dirty="0"/>
              <a:t>, </a:t>
            </a:r>
            <a:r>
              <a:rPr lang="en-US" dirty="0" err="1"/>
              <a:t>SparkToro</a:t>
            </a:r>
            <a:r>
              <a:rPr lang="en-US" dirty="0"/>
              <a:t>, </a:t>
            </a:r>
            <a:r>
              <a:rPr lang="en-US" dirty="0" err="1"/>
              <a:t>Semrush</a:t>
            </a:r>
            <a:r>
              <a:rPr lang="en-US" dirty="0"/>
              <a:t> zero-click studies, 2026</a:t>
            </a:r>
          </a:p>
          <a:p>
            <a:r>
              <a:rPr lang="en-US" b="1" dirty="0"/>
              <a:t>93% of Google AI Mode queries end in zero clicks</a:t>
            </a:r>
            <a:r>
              <a:rPr lang="en-US" dirty="0"/>
              <a:t> — sounds like a death sentence for organic</a:t>
            </a:r>
          </a:p>
          <a:p>
            <a:br>
              <a:rPr lang="en-US" dirty="0"/>
            </a:br>
            <a:r>
              <a:rPr lang="en-US" dirty="0"/>
              <a:t>BUT for brands that get cited: </a:t>
            </a:r>
          </a:p>
          <a:p>
            <a:pPr lvl="1"/>
            <a:r>
              <a:rPr lang="en-US" b="1" dirty="0"/>
              <a:t>+35% organic clicks on </a:t>
            </a:r>
            <a:r>
              <a:rPr lang="en-US" b="1" i="1" dirty="0"/>
              <a:t>related</a:t>
            </a:r>
            <a:r>
              <a:rPr lang="en-US" b="1" dirty="0"/>
              <a:t> queries</a:t>
            </a:r>
            <a:endParaRPr lang="en-US" dirty="0"/>
          </a:p>
          <a:p>
            <a:pPr lvl="1"/>
            <a:r>
              <a:rPr lang="en-US" b="1" dirty="0"/>
              <a:t>+91% paid clicks on </a:t>
            </a:r>
            <a:r>
              <a:rPr lang="en-US" b="1" i="1" dirty="0"/>
              <a:t>related</a:t>
            </a:r>
            <a:r>
              <a:rPr lang="en-US" b="1" dirty="0"/>
              <a:t> queries</a:t>
            </a:r>
            <a:endParaRPr lang="en-US" dirty="0"/>
          </a:p>
          <a:p>
            <a:r>
              <a:rPr lang="en-US" b="1" dirty="0"/>
              <a:t>The mechanic:</a:t>
            </a:r>
            <a:r>
              <a:rPr lang="en-US" dirty="0"/>
              <a:t> if you're cited in the AI answer, the user doesn't click </a:t>
            </a:r>
            <a:r>
              <a:rPr lang="en-US" i="1" dirty="0"/>
              <a:t>that</a:t>
            </a:r>
            <a:r>
              <a:rPr lang="en-US" dirty="0"/>
              <a:t> result, but they remember your brand. Later that day or week, when they search a related query, they click your organic result or your paid ad. The citation acts as zero-click brand-building that converts into clicks elsewhere in your funnel.</a:t>
            </a:r>
          </a:p>
          <a:p>
            <a:r>
              <a:rPr lang="en-US" b="1" dirty="0"/>
              <a:t>Reframing for the CMO:</a:t>
            </a:r>
            <a:r>
              <a:rPr lang="en-US" dirty="0"/>
              <a:t> "If you're cited, the zero-click page earns clicks elsewhere. Citations are leading indicators, not attribution targets." Treat AI citations like brand impressions — they don't always convert directly, but they raise the floor for everything downstream (SEO, paid, direct, even sales-call close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88380D66-EE2D-47F8-44D7-5173CC054517}"/>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301701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single most important slide for the budget conversation. Save this one for the CFO.
93% of Google AI Mode queries end without a click. Sounds like a death sentence for organic traffic, and most leadership reads it that way.
But here's what changes the calculation: when we're cited in those zero-click answers, related-query organic clicks go up 35% and related-query paid clicks go up 91%.
The mechanism: the user doesn't click the cited page in the AI answer, but they remember our brand. The next day they search a related query and click our organic result. Or they click our ad. Or they type our brand name directly.
The citation is functioning as a zero-click brand impression that monetizes elsewhere in the funnel.
The reframe: AI citations are leading indicators, not direct attribution targets. They raise the floor for SEO, paid search, direct traffic, and even sales-call close rates.
When CFO asks "how does AI search drive revenue if no one clicks," this is the answer.</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Worth understanding because it changed how we win.
Last month OpenAI shipped two new versions of ChatGPT. The default model — 5.3 — runs one search per prompt. The thinking model — 5.4 — runs eight-and-a-half searches, returns four times more web results, and produces almost three times more citations per answer.
Translation: for every prompt 5.4 handles, we have eight-and-a-half chances to get cited instead of one.
The flip side: 5.3 contracted the citation pool by 20% — fewer slots per answer, more competition for them. Unique domains per response dropped from 19 to 15. Cited URLs dropped from 24 to 19.
Net for us: both models reward being on the shortlist, but 5.4 specifically opens up new entry points we should optimize for. The 5.4 changes are also what make brand-website optimization so important on the next slide — that's the model decomposing a single question into many targeted sub-queries.</a:t>
            </a:r>
          </a:p>
          <a:p>
            <a:br>
              <a:rPr lang="en-US" dirty="0"/>
            </a:br>
            <a:br>
              <a:rPr lang="en-US" dirty="0"/>
            </a:br>
            <a:r>
              <a:rPr lang="en-US" b="1" dirty="0"/>
              <a:t>AI search traffic is now actually trackable</a:t>
            </a:r>
            <a:r>
              <a:rPr lang="en-US" dirty="0"/>
              <a:t> (UTM attribution)</a:t>
            </a:r>
          </a:p>
          <a:p>
            <a:r>
              <a:rPr lang="en-US" dirty="0"/>
              <a:t>GPT-5.4 appends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utm_source</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chatgpt.com</a:t>
            </a:r>
            <a:r>
              <a:rPr lang="en-US" dirty="0"/>
              <a:t> to every cited URL</a:t>
            </a:r>
          </a:p>
          <a:p>
            <a:r>
              <a:rPr lang="en-US" dirty="0"/>
              <a:t>Combined with the brand-website pivot, you can finally see ChatGPT-sourced traffic in your own analytics</a:t>
            </a:r>
          </a:p>
          <a:p>
            <a:r>
              <a:rPr lang="en-US" b="1" dirty="0"/>
              <a:t>Trackable brand traffic from ChatGPT citations</a:t>
            </a:r>
            <a:r>
              <a:rPr lang="en-US" dirty="0"/>
              <a:t> (slide bar chart): </a:t>
            </a:r>
          </a:p>
          <a:p>
            <a:pPr lvl="1"/>
            <a:r>
              <a:rPr lang="en-US" dirty="0"/>
              <a:t>GPT-5.2 Instant: 13% trackable / 87% third-party</a:t>
            </a:r>
          </a:p>
          <a:p>
            <a:pPr lvl="1"/>
            <a:r>
              <a:rPr lang="en-US" dirty="0"/>
              <a:t>GPT-5.3 Instant: 8% trackable / 92% third-party</a:t>
            </a:r>
          </a:p>
          <a:p>
            <a:pPr lvl="1"/>
            <a:r>
              <a:rPr lang="en-US" b="1" dirty="0"/>
              <a:t>GPT-5.4 Thinking: 49% trackable / 51% third-party</a:t>
            </a:r>
            <a:endParaRPr lang="en-US" dirty="0"/>
          </a:p>
          <a:p>
            <a:r>
              <a:rPr lang="en-US" dirty="0"/>
              <a:t>The headline: 49% of GPT-5.4 citation traffic now goes directly to brand websites with UTM tracking — meaning marketers can finally measure AI-search referrals as cleanly as paid or email</a:t>
            </a:r>
          </a:p>
          <a:p>
            <a:r>
              <a:rPr lang="en-US" dirty="0"/>
              <a:t>(Transcript glitches: "</a:t>
            </a:r>
            <a:r>
              <a:rPr lang="en-US" dirty="0" err="1"/>
              <a:t>chargegp.com</a:t>
            </a:r>
            <a:r>
              <a:rPr lang="en-US" dirty="0"/>
              <a:t>" / "</a:t>
            </a:r>
            <a:r>
              <a:rPr lang="en-US" dirty="0" err="1"/>
              <a:t>Chargypti</a:t>
            </a:r>
            <a:r>
              <a:rPr lang="en-US" dirty="0"/>
              <a:t>" → "</a:t>
            </a:r>
            <a:r>
              <a:rPr lang="en-US" dirty="0" err="1"/>
              <a:t>chatgpt.com</a:t>
            </a:r>
            <a:r>
              <a:rPr lang="en-US" dirty="0"/>
              <a:t>" / "ChatGPT")</a:t>
            </a:r>
          </a:p>
          <a:p>
            <a:endParaRPr lang="en-US" b="1"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numbers that reset the conversation.
First — AI search is about 35% of inbound leads, up from 2.5% just over a year ago. That's roughly a 14x increase in twelve months, and it's still growing.
Second — when those leads land on our site, they convert 5 to 10 times better than visitors from Google. They show up already educated because the AI did most of the comparison work for them before they ever clicked through.
Third — this is repeatable. We replicated the same playbook with a CDP competitive client. Zero AI visibility to 31% in seven months using the exact tactics in this deck.
The point: this isn't theoretical or speculative. It's a measurable, repeatable channel that we already have proof of working. The rest of this deck is about how to scale it.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 metrics vocabulary </a:t>
            </a:r>
            <a:r>
              <a:rPr lang="en-US" dirty="0"/>
              <a:t>
The user types a prompt — full natural-language sentences, 23 words on average. The model returns an answer — that's the new SERP. A mention is when our brand name appears inside that answer. Citations are the source URLs the model used to compose it.
</a:t>
            </a:r>
            <a:br>
              <a:rPr lang="en-US" dirty="0"/>
            </a:br>
            <a:r>
              <a:rPr lang="en-US" b="1" dirty="0"/>
              <a:t>Anatomy of an AI response (annotated ChatGPT screenshot)</a:t>
            </a:r>
            <a:endParaRPr lang="en-US" dirty="0"/>
          </a:p>
          <a:p>
            <a:r>
              <a:rPr lang="en-US" b="1" dirty="0"/>
              <a:t>Prompt</a:t>
            </a:r>
            <a:r>
              <a:rPr lang="en-US" dirty="0"/>
              <a:t> — the user's question (e.g., "what are the best project management tools")</a:t>
            </a:r>
          </a:p>
          <a:p>
            <a:r>
              <a:rPr lang="en-US" b="1" dirty="0"/>
              <a:t>Response / AI answer</a:t>
            </a:r>
            <a:r>
              <a:rPr lang="en-US" dirty="0"/>
              <a:t> — the generated reply</a:t>
            </a:r>
          </a:p>
          <a:p>
            <a:r>
              <a:rPr lang="en-US" b="1" dirty="0"/>
              <a:t>Brand mention</a:t>
            </a:r>
            <a:r>
              <a:rPr lang="en-US" dirty="0"/>
              <a:t> — any time your brand (or a competitor's) appears inside the answer, regardless of whose it is</a:t>
            </a:r>
          </a:p>
          <a:p>
            <a:r>
              <a:rPr lang="en-US" b="1" dirty="0"/>
              <a:t>Citations</a:t>
            </a:r>
            <a:r>
              <a:rPr lang="en-US" dirty="0"/>
              <a:t> — the source URLs the model used. Two flavors: </a:t>
            </a:r>
          </a:p>
          <a:p>
            <a:pPr lvl="1"/>
            <a:r>
              <a:rPr lang="en-US" i="1" dirty="0"/>
              <a:t>Panel citations</a:t>
            </a:r>
            <a:r>
              <a:rPr lang="en-US" dirty="0"/>
              <a:t> — the sidebar list ChatGPT shows</a:t>
            </a:r>
          </a:p>
          <a:p>
            <a:pPr lvl="1"/>
            <a:r>
              <a:rPr lang="en-US" i="1" dirty="0"/>
              <a:t>Inline citations</a:t>
            </a:r>
            <a:r>
              <a:rPr lang="en-US" dirty="0"/>
              <a:t> — links embedded directly under a sentence or paragraph</a:t>
            </a:r>
          </a:p>
          <a:p>
            <a:br>
              <a:rPr lang="en-US" dirty="0"/>
            </a:br>
            <a:r>
              <a:rPr lang="en-US" dirty="0"/>
              <a:t>The bottom of the slide is the translation layer for anyone with an SEO background. Every concept maps to an AI search equivalent: backlinks become citations, ranking position becomes mention position, organic traffic becomes AI visibility, click-through rate becomes citation click rate, and domain authority becomes citation authority.</a:t>
            </a:r>
            <a:br>
              <a:rPr lang="en-US" dirty="0"/>
            </a:br>
            <a:br>
              <a:rPr lang="en-US" dirty="0"/>
            </a:br>
            <a:r>
              <a:rPr lang="en-US" b="1" dirty="0"/>
              <a:t>SEO → AI Search vocabulary map </a:t>
            </a:r>
            <a:br>
              <a:rPr lang="en-US" b="1" dirty="0"/>
            </a:br>
            <a:r>
              <a:rPr lang="en-US" dirty="0"/>
              <a:t>Keyword → Prompt</a:t>
            </a:r>
          </a:p>
          <a:p>
            <a:r>
              <a:rPr lang="en-US" dirty="0"/>
              <a:t>SERP → Answer</a:t>
            </a:r>
          </a:p>
          <a:p>
            <a:r>
              <a:rPr lang="en-US" dirty="0"/>
              <a:t>Ranking Position → Mention Position</a:t>
            </a:r>
          </a:p>
          <a:p>
            <a:r>
              <a:rPr lang="en-US" dirty="0"/>
              <a:t>Organic Traffic → AI Visibility</a:t>
            </a:r>
          </a:p>
          <a:p>
            <a:r>
              <a:rPr lang="en-US" dirty="0"/>
              <a:t>Backlinks → Citations</a:t>
            </a:r>
          </a:p>
          <a:p>
            <a:r>
              <a:rPr lang="en-US" dirty="0"/>
              <a:t>Click-Through Rate → Citation Click Rate</a:t>
            </a:r>
          </a:p>
          <a:p>
            <a:r>
              <a:rPr lang="en-US" dirty="0"/>
              <a:t>Domain Authority → Citation Authority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reason this matters: most of our team's existing SEO instincts transfer directly. We don't need to rebuild from scratch — we need to redirect existing skills toward new metrics and new surfaces.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we measure a channel that's largely zero-click. The answer: two layers, both required.
Leading indicators tell us if we appeared at all. AI Visibility Score, Citation Share, Share of Voice — the three metrics from earlier in the deck. These move first, weeks before revenue does.
Lagging indicators tell us if visibility actually drove business outcomes.
Direct attribution: filter referral traffic in GA4 by </a:t>
            </a:r>
            <a:r>
              <a:rPr lang="en-US" dirty="0" err="1"/>
              <a:t>utm_source</a:t>
            </a:r>
            <a:r>
              <a:rPr lang="en-US" dirty="0"/>
              <a:t> equals </a:t>
            </a:r>
            <a:r>
              <a:rPr lang="en-US" dirty="0" err="1"/>
              <a:t>chatgpt.com</a:t>
            </a:r>
            <a:r>
              <a:rPr lang="en-US" dirty="0"/>
              <a:t>, </a:t>
            </a:r>
            <a:r>
              <a:rPr lang="en-US" dirty="0" err="1"/>
              <a:t>perplexity.ai</a:t>
            </a:r>
            <a:r>
              <a:rPr lang="en-US" dirty="0"/>
              <a:t>, </a:t>
            </a:r>
            <a:r>
              <a:rPr lang="en-US" dirty="0" err="1"/>
              <a:t>claude.ai</a:t>
            </a:r>
            <a:r>
              <a:rPr lang="en-US" dirty="0"/>
              <a:t>. With GPT-5.4's UTM tagging, this finally works at scale — 49% of citation traffic is now properly tagged.
Self-reported attribution: add a "Where did you hear about us" field on every demo request and signup form, with AI Search and the specific assistants as named options. Ask the same question in sales calls.
The combination — visibility leading indicators plus attribution lagging indicators — is how we prove this channel works and earn budget for it. Without the leading indicators, we won't know what's working until quarter-end. Without the attribution, we won't be able to defend the spend.</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Three numbers to track... Forever.
</a:t>
            </a:r>
            <a:r>
              <a:rPr lang="en-US" b="1" dirty="0"/>
              <a:t>AI Visibility Score </a:t>
            </a:r>
            <a:r>
              <a:rPr lang="en-US" dirty="0"/>
              <a:t>is the most important. Of the prompts our buyers type into ChatGPT, Claude, and Perplexity, what percentage return an answer that mentions us? That's the modern equivalent of keyword ranking, and it's the single best leading indicator of AI-driven revenue.
</a:t>
            </a:r>
            <a:r>
              <a:rPr lang="en-US" b="1" dirty="0"/>
              <a:t>Citation Share </a:t>
            </a:r>
            <a:r>
              <a:rPr lang="en-US" dirty="0"/>
              <a:t>measures topical authority. Of the answers in our category that include source URLs, how many cite content from our domain? This tells us whether our content is winning the trust competition.
</a:t>
            </a:r>
            <a:r>
              <a:rPr lang="en-US" b="1" dirty="0"/>
              <a:t>Share of Voice </a:t>
            </a:r>
            <a:r>
              <a:rPr lang="en-US" dirty="0"/>
              <a:t>is the competitive view. Our slice of the category pie versus competitors. This is the metric to bring to a board meeting because it directly answers "are we winning or losing in this channel."
There are secondary metrics — sentiment, position-within-shortlist, trajectory — but if you only have time to track three, these are it. Every tactic later in this deck is in service of moving these three.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Final operational point. Everything I've described used to require a 5-person SEO team. It now runs on a stack of agent prompts.
Four workflows worth setting up now:</a:t>
            </a:r>
            <a:br>
              <a:rPr lang="en-US" dirty="0"/>
            </a:br>
            <a:br>
              <a:rPr lang="en-US" dirty="0"/>
            </a:br>
            <a:r>
              <a:rPr lang="en-US" b="1" dirty="0"/>
              <a:t>Skills</a:t>
            </a:r>
            <a:r>
              <a:rPr lang="en-US" dirty="0"/>
              <a:t> (Claude's open standard)</a:t>
            </a:r>
          </a:p>
          <a:p>
            <a:r>
              <a:rPr lang="en-US" dirty="0"/>
              <a:t>Reusable "expert templates" that bake in your team's process — brand voice, keyword research method, technical SEO audit checklist, etc.</a:t>
            </a:r>
          </a:p>
          <a:p>
            <a:r>
              <a:rPr lang="en-US" dirty="0"/>
              <a:t>Use existing skills from public repos (the speaker mentioned an </a:t>
            </a:r>
            <a:r>
              <a:rPr lang="en-US" sz="1200" kern="1200" dirty="0">
                <a:solidFill>
                  <a:schemeClr val="tx1"/>
                </a:solidFill>
                <a:latin typeface="+mn-lt"/>
                <a:ea typeface="+mn-ea"/>
                <a:cs typeface="+mn-cs"/>
              </a:rPr>
              <a:t>agent-skills</a:t>
            </a:r>
            <a:r>
              <a:rPr lang="en-US" dirty="0"/>
              <a:t> repo on GitHub and a "prod-</a:t>
            </a:r>
            <a:r>
              <a:rPr lang="en-US" dirty="0" err="1"/>
              <a:t>seo</a:t>
            </a:r>
            <a:r>
              <a:rPr lang="en-US" dirty="0"/>
              <a:t>" skill — worth confirming exact names) or create your own directly inside Claude</a:t>
            </a:r>
          </a:p>
          <a:p>
            <a:r>
              <a:rPr lang="en-US" dirty="0"/>
              <a:t>Eliminates the "five different ways every time" problem — each repeatable marketing task runs the same way every time</a:t>
            </a:r>
          </a:p>
          <a:p>
            <a:br>
              <a:rPr lang="en-US" dirty="0"/>
            </a:br>
            <a:r>
              <a:rPr lang="en-US" b="1" dirty="0"/>
              <a:t>MCPs (Model Context Protocol)</a:t>
            </a:r>
            <a:endParaRPr lang="en-US" dirty="0"/>
          </a:p>
          <a:p>
            <a:r>
              <a:rPr lang="en-US" dirty="0"/>
              <a:t>Connect data sources directly to Claude: Writesonic GEO, Google Search Console, GA4, Google Ads, Gmail, Apollo (for verified emails), etc.</a:t>
            </a:r>
          </a:p>
          <a:p>
            <a:r>
              <a:rPr lang="en-US" dirty="0"/>
              <a:t>Once connected, query in plain English instead of building SQL or pivoting spreadsheets</a:t>
            </a:r>
          </a:p>
          <a:p>
            <a:br>
              <a:rPr lang="en-US" dirty="0"/>
            </a:br>
            <a:r>
              <a:rPr lang="en-US" dirty="0"/>
              <a:t>
</a:t>
            </a:r>
            <a:r>
              <a:rPr lang="en-US" b="1" dirty="0"/>
              <a:t>One</a:t>
            </a:r>
            <a:r>
              <a:rPr lang="en-US" dirty="0"/>
              <a:t> — connect our analytics tools to Claude via MCP and ask questions in plain English. "Pull my top 50 pages by AI-source traffic, flag any with impressions down 20% month-over-month, rank by revenue lost." No SQL. No spreadsheet pivot tables.
</a:t>
            </a:r>
            <a:r>
              <a:rPr lang="en-US" b="1" dirty="0"/>
              <a:t>Two</a:t>
            </a:r>
            <a:r>
              <a:rPr lang="en-US" dirty="0"/>
              <a:t> — schedule a weekly AI visibility brief. Set it once. Get a 1-page email every Monday at 9 AM with citation share trends, competitor moves, and the top fix to ship that week.
</a:t>
            </a:r>
            <a:r>
              <a:rPr lang="en-US" b="1" dirty="0"/>
              <a:t>Three</a:t>
            </a:r>
            <a:r>
              <a:rPr lang="en-US" dirty="0"/>
              <a:t> — citation gap to outreach in three prompts. Find pages where competitors are cited but we're not. Enrich author contacts via Apollo. Draft personalized 80-word pitches. Twenty drafts ready to review and send.
</a:t>
            </a:r>
            <a:r>
              <a:rPr lang="en-US" b="1" dirty="0"/>
              <a:t>Four</a:t>
            </a:r>
            <a:r>
              <a:rPr lang="en-US" dirty="0"/>
              <a:t> — Claude Project with our brand voice plus top-cited articles. Two prompts produce a structured article ready to publish.
The work doesn't disappear. It gets reviewed instead of produced. Same output, fraction of the headcount.</a:t>
            </a:r>
            <a:br>
              <a:rPr lang="en-US" dirty="0"/>
            </a:br>
            <a:br>
              <a:rPr lang="en-US" dirty="0"/>
            </a:br>
            <a:r>
              <a:rPr lang="en-US" dirty="0"/>
              <a:t>AI Workflows</a:t>
            </a:r>
          </a:p>
          <a:p>
            <a:br>
              <a:rPr lang="en-US" dirty="0"/>
            </a:br>
            <a:r>
              <a:rPr lang="en-US" b="1" dirty="0"/>
              <a:t>Workflow 1 — Ask your data in plain English</a:t>
            </a:r>
            <a:r>
              <a:rPr lang="en-US" dirty="0"/>
              <a:t> (the analyst replacement)</a:t>
            </a:r>
          </a:p>
          <a:p>
            <a:r>
              <a:rPr lang="en-US" dirty="0"/>
              <a:t>Stack: Writesonic + GSC + GA4 → Claude via MCP</a:t>
            </a:r>
          </a:p>
          <a:p>
            <a:r>
              <a:rPr lang="en-US" dirty="0"/>
              <a:t>Example prompt: </a:t>
            </a:r>
            <a:r>
              <a:rPr lang="en-US" i="1" dirty="0"/>
              <a:t>"Pull my top 50 pages by AI-source traffic (</a:t>
            </a:r>
            <a:r>
              <a:rPr lang="en-US" i="1" dirty="0" err="1"/>
              <a:t>chatgpt.com</a:t>
            </a:r>
            <a:r>
              <a:rPr lang="en-US" i="1" dirty="0"/>
              <a:t>, </a:t>
            </a:r>
            <a:r>
              <a:rPr lang="en-US" i="1" dirty="0" err="1"/>
              <a:t>perplexity.ai</a:t>
            </a:r>
            <a:r>
              <a:rPr lang="en-US" i="1" dirty="0"/>
              <a:t>) from GA4 for the last 30 days. Cross-reference with GSC keywords. Flag any with impressions down 20%+ MoM. Rank by revenue lost."</a:t>
            </a:r>
            <a:endParaRPr lang="en-US" dirty="0"/>
          </a:p>
          <a:p>
            <a:r>
              <a:rPr lang="en-US" b="1" dirty="0"/>
              <a:t>What you get:</a:t>
            </a:r>
            <a:r>
              <a:rPr lang="en-US" dirty="0"/>
              <a:t> prioritized decline list. No spreadsheets. No SQL.</a:t>
            </a:r>
          </a:p>
          <a:p>
            <a:br>
              <a:rPr lang="en-US" dirty="0"/>
            </a:br>
            <a:endParaRPr lang="en-US" dirty="0"/>
          </a:p>
          <a:p>
            <a:r>
              <a:rPr lang="en-US" b="1" dirty="0"/>
              <a:t>Workflow 2 — Weekly AI Visibility Report (set once, delivered weekly)</a:t>
            </a:r>
            <a:endParaRPr lang="en-US" dirty="0"/>
          </a:p>
          <a:p>
            <a:r>
              <a:rPr lang="en-US" dirty="0"/>
              <a:t>Stack: Claude Cowork scheduled task + Writesonic MCP + Gmail MCP</a:t>
            </a:r>
          </a:p>
          <a:p>
            <a:r>
              <a:rPr lang="en-US" dirty="0"/>
              <a:t>Setup: Schedule weekly, Monday 9am, Opus 4.7</a:t>
            </a:r>
          </a:p>
          <a:p>
            <a:r>
              <a:rPr lang="en-US" dirty="0"/>
              <a:t>Prompt: pull citation share across ChatGPT/Perplexity/Google AI Overviews (past 7 days) → pull AI-source traffic from GA4 → flag competitors gaining &gt;5% citation share → format as 1-page brief → email via Gmail MCP</a:t>
            </a:r>
          </a:p>
          <a:p>
            <a:r>
              <a:rPr lang="en-US" b="1" dirty="0"/>
              <a:t>What you get</a:t>
            </a:r>
            <a:r>
              <a:rPr lang="en-US" dirty="0"/>
              <a:t> (example email): "Citation share ↑ +2.1% WoW (27.4% now) | Competitor Maestra gained +7% — investigate | Top fix: /pricing refresh this week"</a:t>
            </a:r>
          </a:p>
          <a:p>
            <a:br>
              <a:rPr lang="en-US" dirty="0"/>
            </a:br>
            <a:endParaRPr lang="en-US" dirty="0"/>
          </a:p>
          <a:p>
            <a:r>
              <a:rPr lang="en-US" b="1" dirty="0"/>
              <a:t>Workflow 3 — Citation gap → end-to-end outreach</a:t>
            </a:r>
            <a:r>
              <a:rPr lang="en-US" dirty="0"/>
              <a:t> (the Digital PR machine) Three prompts inside one Claude conversation:</a:t>
            </a:r>
          </a:p>
          <a:p>
            <a:r>
              <a:rPr lang="en-US" b="1" dirty="0"/>
              <a:t>Find the gap:</a:t>
            </a:r>
            <a:r>
              <a:rPr lang="en-US" dirty="0"/>
              <a:t> </a:t>
            </a:r>
            <a:r>
              <a:rPr lang="en-US" i="1" dirty="0"/>
              <a:t>"Find pages cited for my top 20 commercial prompts that mention [competitor] but not us. Group by publication."</a:t>
            </a:r>
            <a:r>
              <a:rPr lang="en-US" dirty="0"/>
              <a:t> → returns table: TechCrunch (AI writing tools), G2 (CRM comparison), The Verge (SEO for AI), etc.</a:t>
            </a:r>
          </a:p>
          <a:p>
            <a:r>
              <a:rPr lang="en-US" b="1" dirty="0"/>
              <a:t>Find the author:</a:t>
            </a:r>
            <a:r>
              <a:rPr lang="en-US" dirty="0"/>
              <a:t> </a:t>
            </a:r>
            <a:r>
              <a:rPr lang="en-US" i="1" dirty="0"/>
              <a:t>"Extract each author's byline. Enrich with LinkedIn + verified email via Apollo MCP."</a:t>
            </a:r>
            <a:r>
              <a:rPr lang="en-US" dirty="0"/>
              <a:t> → returns contact list with LinkedIn handles + emails (Priya R. @ TechCrunch, Jordan K. @ G2, etc.)</a:t>
            </a:r>
          </a:p>
          <a:p>
            <a:r>
              <a:rPr lang="en-US" b="1" dirty="0"/>
              <a:t>Draft the pitch:</a:t>
            </a:r>
            <a:r>
              <a:rPr lang="en-US" dirty="0"/>
              <a:t> </a:t>
            </a:r>
            <a:r>
              <a:rPr lang="en-US" i="1" dirty="0"/>
              <a:t>"Draft personalized outreach per author. Reference their exact article. Offer one original stat. Max 80 words."</a:t>
            </a:r>
            <a:r>
              <a:rPr lang="en-US" dirty="0"/>
              <a:t> → returns 20 ready-to-review email drafts</a:t>
            </a:r>
          </a:p>
          <a:p>
            <a:r>
              <a:rPr lang="en-US" dirty="0"/>
              <a:t>Speaker also mentioned a more advanced variation: have Claude read each contact's LinkedIn first, then role-play as that person to draft an outreach pitch they'd actually open.</a:t>
            </a:r>
          </a:p>
          <a:p>
            <a:r>
              <a:rPr lang="en-US" b="1" dirty="0"/>
              <a:t>What you get:</a:t>
            </a:r>
            <a:r>
              <a:rPr lang="en-US" dirty="0"/>
              <a:t> 20 personalized drafts ready to review and send.</a:t>
            </a:r>
          </a:p>
          <a:p>
            <a:br>
              <a:rPr lang="en-US" dirty="0"/>
            </a:br>
            <a:endParaRPr lang="en-US" dirty="0"/>
          </a:p>
          <a:p>
            <a:r>
              <a:rPr lang="en-US" b="1" dirty="0"/>
              <a:t>Workflow 4 — Learn the winning pattern, write a better article</a:t>
            </a:r>
            <a:r>
              <a:rPr lang="en-US" dirty="0"/>
              <a:t> (content refresh / new content automation) Setup as a </a:t>
            </a:r>
            <a:r>
              <a:rPr lang="en-US" b="1" dirty="0"/>
              <a:t>Claude Project</a:t>
            </a:r>
            <a:r>
              <a:rPr lang="en-US" dirty="0"/>
              <a:t>:</a:t>
            </a:r>
          </a:p>
          <a:p>
            <a:r>
              <a:rPr lang="en-US" i="1" dirty="0"/>
              <a:t>Knowledge base:</a:t>
            </a:r>
            <a:r>
              <a:rPr lang="en-US" dirty="0"/>
              <a:t> brand-</a:t>
            </a:r>
            <a:r>
              <a:rPr lang="en-US" dirty="0" err="1"/>
              <a:t>voice.pdf</a:t>
            </a:r>
            <a:r>
              <a:rPr lang="en-US" dirty="0"/>
              <a:t>, style-</a:t>
            </a:r>
            <a:r>
              <a:rPr lang="en-US" dirty="0" err="1"/>
              <a:t>guide.md</a:t>
            </a:r>
            <a:r>
              <a:rPr lang="en-US" dirty="0"/>
              <a:t>, customer-</a:t>
            </a:r>
            <a:r>
              <a:rPr lang="en-US" dirty="0" err="1"/>
              <a:t>stories.md</a:t>
            </a:r>
            <a:r>
              <a:rPr lang="en-US" dirty="0"/>
              <a:t>, top-5-cited/ folder (5 files)</a:t>
            </a:r>
          </a:p>
          <a:p>
            <a:r>
              <a:rPr lang="en-US" i="1" dirty="0"/>
              <a:t>Instructions:</a:t>
            </a:r>
            <a:r>
              <a:rPr lang="en-US" dirty="0"/>
              <a:t> "Write in our brand voice. Use verified stats only. Cite with numbered references. Answer-first structure always."</a:t>
            </a:r>
          </a:p>
          <a:p>
            <a:r>
              <a:rPr lang="en-US" dirty="0"/>
              <a:t>Then in a new chat: </a:t>
            </a:r>
            <a:r>
              <a:rPr lang="en-US" i="1" dirty="0"/>
              <a:t>"Analyze these 5 top-cited articles for [topic]. Identify structure, headings, data AI rewards. Write 1,800 words in our brand voice outperforming them on answer-first, stats, schema, E-E-A-T."</a:t>
            </a:r>
            <a:endParaRPr lang="en-US" dirty="0"/>
          </a:p>
          <a:p>
            <a:r>
              <a:rPr lang="en-US" dirty="0"/>
              <a:t>Output: a fully drafted article structured to win — answer-first </a:t>
            </a:r>
            <a:r>
              <a:rPr lang="en-US" dirty="0" err="1"/>
              <a:t>lede</a:t>
            </a:r>
            <a:r>
              <a:rPr lang="en-US" dirty="0"/>
              <a:t>, question-headings, FAQ block, JSON-LD (</a:t>
            </a:r>
            <a:r>
              <a:rPr lang="en-US" dirty="0" err="1"/>
              <a:t>FAQPage</a:t>
            </a:r>
            <a:r>
              <a:rPr lang="en-US" dirty="0"/>
              <a:t> + </a:t>
            </a:r>
            <a:r>
              <a:rPr lang="en-US" dirty="0" err="1"/>
              <a:t>BreadcrumbList</a:t>
            </a:r>
            <a:r>
              <a:rPr lang="en-US" dirty="0"/>
              <a:t>) suggestions baked in.</a:t>
            </a:r>
          </a:p>
          <a:p>
            <a:r>
              <a:rPr lang="en-US" b="1" dirty="0"/>
              <a:t>What you get:</a:t>
            </a:r>
            <a:r>
              <a:rPr lang="en-US" dirty="0"/>
              <a:t> pattern-matched content in your brand voice, ready to publish.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Five things that matter now</a:t>
            </a:r>
          </a:p>
          <a:p>
            <a:br>
              <a:rPr lang="en-US" b="1" dirty="0"/>
            </a:br>
            <a:r>
              <a:rPr lang="en-US" b="1" dirty="0"/>
              <a:t>One</a:t>
            </a:r>
            <a:r>
              <a:rPr lang="en-US" dirty="0"/>
              <a:t> — AI search is a real, measurable channel. Track it like paid and organic. UTM source plus self-reported attribution.</a:t>
            </a:r>
            <a:br>
              <a:rPr lang="en-US" b="1" dirty="0"/>
            </a:br>
            <a:r>
              <a:rPr lang="en-US" b="1" dirty="0"/>
              <a:t>Measurable.</a:t>
            </a:r>
            <a:r>
              <a:rPr lang="en-US" dirty="0"/>
              <a:t> AI search is a real channel. Track it like paid and organic — UTM parameters + self-reported attribution.</a:t>
            </a:r>
          </a:p>
          <a:p>
            <a:br>
              <a:rPr lang="en-US" b="1" dirty="0"/>
            </a:br>
            <a:r>
              <a:rPr lang="en-US" b="1" dirty="0"/>
              <a:t>Two</a:t>
            </a:r>
            <a:r>
              <a:rPr lang="en-US" dirty="0"/>
              <a:t> — the three pillars are the only </a:t>
            </a:r>
            <a:r>
              <a:rPr lang="en-US" b="1" dirty="0"/>
              <a:t>execution levers</a:t>
            </a:r>
            <a:r>
              <a:rPr lang="en-US" dirty="0"/>
              <a:t>: Content, Digital PR, Technical. Every gap we have lives in one of those three buckets.</a:t>
            </a:r>
            <a:br>
              <a:rPr lang="en-US" b="1" dirty="0"/>
            </a:br>
            <a:r>
              <a:rPr lang="en-US" b="1" dirty="0"/>
              <a:t>Three pillars.</a:t>
            </a:r>
            <a:r>
              <a:rPr lang="en-US" dirty="0"/>
              <a:t> Content. Digital PR. Technical. Every gap lives in one of those three buckets.</a:t>
            </a:r>
          </a:p>
          <a:p>
            <a:br>
              <a:rPr lang="en-US" b="1" dirty="0"/>
            </a:br>
            <a:r>
              <a:rPr lang="en-US" b="1" dirty="0"/>
              <a:t>Three</a:t>
            </a:r>
            <a:r>
              <a:rPr lang="en-US" dirty="0"/>
              <a:t> — multi-platform: same earned-media sources feed every AI model. So investing in Reddit, LinkedIn, Wikipedia, G2, and YouTube has cross-platform payoff. </a:t>
            </a:r>
            <a:br>
              <a:rPr lang="en-US" b="1" dirty="0"/>
            </a:br>
            <a:r>
              <a:rPr lang="en-US" b="1" dirty="0"/>
              <a:t>Multi-platform.</a:t>
            </a:r>
            <a:r>
              <a:rPr lang="en-US" dirty="0"/>
              <a:t> Only </a:t>
            </a:r>
            <a:r>
              <a:rPr lang="en-US" b="1" dirty="0"/>
              <a:t>11% of sites get cited on both ChatGPT and Perplexity.</a:t>
            </a:r>
            <a:r>
              <a:rPr lang="en-US" dirty="0"/>
              <a:t> Same earned-media sources (Reddit, LinkedIn, Wikipedia, G2, YouTube) are cited across all major models — focus there for cross-platform impact.</a:t>
            </a:r>
          </a:p>
          <a:p>
            <a:br>
              <a:rPr lang="en-US" b="1" dirty="0"/>
            </a:br>
            <a:r>
              <a:rPr lang="en-US" b="1" dirty="0"/>
              <a:t>Four</a:t>
            </a:r>
            <a:r>
              <a:rPr lang="en-US" dirty="0"/>
              <a:t> — execute, don't dashboard. Monitoring tools are a commodity now. The competitive moat is shipping fixes, not watching dashboards. If you have to choose between buying another tool and hiring another person to ship, hire the person.</a:t>
            </a:r>
            <a:br>
              <a:rPr lang="en-US" b="1" dirty="0"/>
            </a:br>
            <a:r>
              <a:rPr lang="en-US" b="1" dirty="0"/>
              <a:t>Execute, don't dashboard.</a:t>
            </a:r>
            <a:r>
              <a:rPr lang="en-US" dirty="0"/>
              <a:t> Monitoring is a commodity. Fixes close the loop. Don't buy a tool that just shows you you're losing — buy time to ship the changes.</a:t>
            </a:r>
          </a:p>
          <a:p>
            <a:br>
              <a:rPr lang="en-US" b="1" dirty="0"/>
            </a:br>
            <a:r>
              <a:rPr lang="en-US" b="1" dirty="0"/>
              <a:t>Five</a:t>
            </a:r>
            <a:r>
              <a:rPr lang="en-US" dirty="0"/>
              <a:t> — agents are ready right now. Skills, MCPs, and </a:t>
            </a:r>
            <a:r>
              <a:rPr lang="en-US" dirty="0" err="1"/>
              <a:t>Cowork</a:t>
            </a:r>
            <a:r>
              <a:rPr lang="en-US" dirty="0"/>
              <a:t> are free. Install them this week. The teams that automate the playbook win.</a:t>
            </a:r>
            <a:br>
              <a:rPr lang="en-US" b="1" dirty="0"/>
            </a:br>
            <a:r>
              <a:rPr lang="en-US" b="1" dirty="0"/>
              <a:t>Agents, now.</a:t>
            </a:r>
            <a:r>
              <a:rPr lang="en-US" dirty="0"/>
              <a:t> Claude Skills + MCP + </a:t>
            </a:r>
            <a:r>
              <a:rPr lang="en-US" dirty="0" err="1"/>
              <a:t>Cowork</a:t>
            </a:r>
            <a:r>
              <a:rPr lang="en-US" dirty="0"/>
              <a:t>. Free. Install this week.
Diagnosis is cheap, execution is the goat. Anyone can buy a tool that tells them they're losing visibility. The teams that win are the ones shipping the fixes — fast.
</a:t>
            </a:r>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single most actionable change of 2026 so far.
GPT-5.4 sends 56% of its citations directly to brand websites — not third-party listicles, not Forbes, not G2.
The reason is the example on the right. When you ask 5.4 about CRMs, it doesn't just do one open search. It runs seven follow-up searches, and three of them use the site: operator to query specific brand domains directly — </a:t>
            </a:r>
            <a:r>
              <a:rPr lang="en-US" dirty="0" err="1"/>
              <a:t>site:hubspot.com</a:t>
            </a:r>
            <a:r>
              <a:rPr lang="en-US" dirty="0"/>
              <a:t> pricing, </a:t>
            </a:r>
            <a:r>
              <a:rPr lang="en-US" dirty="0" err="1"/>
              <a:t>site:salesforce.com</a:t>
            </a:r>
            <a:r>
              <a:rPr lang="en-US" dirty="0"/>
              <a:t> pricing. The model wants authoritative facts and goes to the brand for them.
71% of all 5.4 fan-out queries are domain-targeted in some way.
Practical implication: our pricing pages, comparison pages, and "vs." pages on our own domain matter more than they ever have. They're now primary citation surfaces — not just backstops to win after we've earned third-party trust.
Action item: audit our pricing page, comparison pages, and ICP-specific landing pages over the next 30 days. Make sure each has clear plan-by-plan tables, comparison structure, and answer-first copy that AI can extract cleanly.</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reset for anyone who assumes great SEO equals great AI visibility.
In 2025, 76% of AI citations came from pages ranking in Google's top 10. 2026 it's 38% — and falling fast.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Google rankings ≠ AI citations</a:t>
            </a:r>
            <a:r>
              <a:rPr lang="en-US" dirty="0"/>
              <a:t> Source: SEJ / BrightEdge, Presence AI, Writesonic, 2026</a:t>
            </a:r>
          </a:p>
          <a:p>
            <a:r>
              <a:rPr lang="en-US" dirty="0"/>
              <a:t>Only </a:t>
            </a:r>
            <a:r>
              <a:rPr lang="en-US" b="1" dirty="0"/>
              <a:t>38% of AI citations come from a page ranking in Google's top 10</a:t>
            </a:r>
            <a:r>
              <a:rPr lang="en-US" dirty="0"/>
              <a:t> (down from 76% in earlier studies — a huge drop)</a:t>
            </a:r>
          </a:p>
          <a:p>
            <a:r>
              <a:rPr lang="en-US" b="1" dirty="0"/>
              <a:t>90% of AI-cited pages rank position 21+ on Google</a:t>
            </a:r>
            <a:r>
              <a:rPr lang="en-US" dirty="0"/>
              <a:t> (i.e., page 3 or deeper, or not ranking at all on the visible SERP)</a:t>
            </a:r>
          </a:p>
          <a:p>
            <a:r>
              <a:rPr lang="en-US" b="1" dirty="0"/>
              <a:t>75% of AI citations come from non-Google sources</a:t>
            </a:r>
            <a:r>
              <a:rPr lang="en-US" dirty="0"/>
              <a:t> entirely (Reddit, YouTube, communities, brand-direct via </a:t>
            </a:r>
            <a:r>
              <a:rPr lang="en-US" sz="1200" kern="1200" dirty="0">
                <a:solidFill>
                  <a:schemeClr val="tx1"/>
                </a:solidFill>
                <a:latin typeface="+mn-lt"/>
                <a:ea typeface="+mn-ea"/>
                <a:cs typeface="+mn-cs"/>
              </a:rPr>
              <a:t>site:</a:t>
            </a:r>
            <a:r>
              <a:rPr lang="en-US" dirty="0"/>
              <a:t> queries, niche aggregators, etc.)</a:t>
            </a:r>
          </a:p>
          <a:p>
            <a:br>
              <a:rPr lang="en-US" b="1" dirty="0"/>
            </a:br>
            <a:r>
              <a:rPr lang="en-US" b="1" dirty="0"/>
              <a:t>The strategic implication </a:t>
            </a:r>
            <a:br>
              <a:rPr lang="en-US" b="1" dirty="0"/>
            </a:br>
            <a:r>
              <a:rPr lang="en-US" dirty="0"/>
              <a:t>SEO and AI search are diverging. The "rank in Google → win AI" bridge is collapsing fast. If a brand's playbook is purely "rank top-10 on Google and hope AI picks it up," they're going to lose ground quickly. AI search needs its own playbook — which is exactly what the four action items will cover.</a:t>
            </a:r>
          </a:p>
          <a:p>
            <a:r>
              <a:rPr lang="en-US" dirty="0"/>
              <a:t>Ready for the action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takeaway for management: SEO and AI search are diverging into two separate channels with two separate playbooks. We can't just rank well on Google and assume AI will catch up.
This means we need a parallel investment, not just rebadged SEO budget. The good news is the foundational work overlaps significantly — content quality, technical hygiene, authoritative coverage. The new work is in earned media surfaces and on-page structure that AI extracts well.</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Single number that determines ROI on this entire channel.
When AI returns a curated 2-to-5-item shortlist, 74% of buyers pick the item ranked first.
That means just being mentioned isn't enough. Being mentioned in positions 2 through 5 splits the remaining 26% across multiple competitors — so position 1 is roughly 3x more valuable than every other position combined.
This is the new above-the-fold. In traditional Google search, position 1 got about 27% of clicks. In AI search, position 1 in a model-curated shortlist gets 74% of the buying decisions.
Every tactic in this deck is ultimately about earning that #1 slot for our category prompts. When we evaluate a tactic — content investment, PR push, schema fix — the question to ask is: does this move us up the shortlist, not just onto it?
This stat is from a </a:t>
            </a:r>
            <a:r>
              <a:rPr lang="en-US" b="1" dirty="0"/>
              <a:t>Kevin Indig study </a:t>
            </a:r>
            <a:r>
              <a:rPr lang="en-US" dirty="0"/>
              <a:t>analyzing 185 documented purchase tasks in Google AI Mode. It's behavioral, not survey data.</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BE02F1-D38C-2077-EE29-1482349D96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98278-D417-247A-79FC-773ED88AEFF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1CAA036-889B-F434-7C1D-0699F5EC6EFE}"/>
              </a:ext>
            </a:extLst>
          </p:cNvPr>
          <p:cNvSpPr>
            <a:spLocks noGrp="1"/>
          </p:cNvSpPr>
          <p:nvPr>
            <p:ph type="body" idx="1"/>
          </p:nvPr>
        </p:nvSpPr>
        <p:spPr/>
        <p:txBody>
          <a:bodyPr/>
          <a:lstStyle/>
          <a:p>
            <a:r>
              <a:rPr lang="en-US" b="1" dirty="0"/>
              <a:t>Pillar 01 — Technical Foundation</a:t>
            </a:r>
            <a:r>
              <a:rPr lang="en-US" dirty="0"/>
              <a:t> covers opening your site to AI crawlers (including the </a:t>
            </a:r>
            <a:r>
              <a:rPr lang="en-US" dirty="0" err="1"/>
              <a:t>llms.txt</a:t>
            </a:r>
            <a:r>
              <a:rPr lang="en-US" dirty="0"/>
              <a:t> spec), Core Web Vitals as a citation signal, and the schema types most frequently found in cited AI Overview sources based on a sample of 107,352 websites.</a:t>
            </a:r>
          </a:p>
          <a:p>
            <a:r>
              <a:rPr lang="en-US" b="1" dirty="0"/>
              <a:t>Pillar 02 — Content Architecture</a:t>
            </a:r>
            <a:r>
              <a:rPr lang="en-US" dirty="0"/>
              <a:t> dives into RAG chunking logic (how to write for vector retrieval), the conversational query shift from keywords to prompts, and building topical authority at domain level vs. page level.</a:t>
            </a:r>
          </a:p>
          <a:p>
            <a:r>
              <a:rPr lang="en-US" b="1" dirty="0"/>
              <a:t>Pillar 03 — Brand &amp; Entity Optimization</a:t>
            </a:r>
            <a:r>
              <a:rPr lang="en-US" dirty="0"/>
              <a:t> covers the Knowledge Panel as a primary LLM data source, and the </a:t>
            </a:r>
            <a:r>
              <a:rPr lang="en-US" dirty="0" err="1"/>
              <a:t>Ahrefs</a:t>
            </a:r>
            <a:r>
              <a:rPr lang="en-US" dirty="0"/>
              <a:t> research showing branded web mentions (0.664 Spearman correlation) outperform every traditional SEO metric for AI visibility.</a:t>
            </a:r>
          </a:p>
          <a:p>
            <a:r>
              <a:rPr lang="en-US" b="1" dirty="0"/>
              <a:t>Pillar 04 — Digital PR &amp; Off-Site Authority</a:t>
            </a:r>
            <a:r>
              <a:rPr lang="en-US" dirty="0"/>
              <a:t> covers creating genuinely citation-worthy assets vs. content AI can synthesize itself, and the multi-platform mention strategy beyond links.</a:t>
            </a:r>
          </a:p>
          <a:p>
            <a:r>
              <a:rPr lang="en-US" b="1" dirty="0"/>
              <a:t>Pillar 05 — Reviews &amp; Trust Signals</a:t>
            </a:r>
            <a:r>
              <a:rPr lang="en-US" dirty="0"/>
              <a:t> addresses review platforms, Aggregate Rating schema, and E-E-A-T signal amplification through authorship infrastructure.</a:t>
            </a:r>
          </a:p>
          <a:p>
            <a:r>
              <a:rPr lang="en-US" b="1" dirty="0"/>
              <a:t>Pillar 06 — LLM-Specific Optimization</a:t>
            </a:r>
            <a:r>
              <a:rPr lang="en-US" dirty="0"/>
              <a:t> breaks down the mechanical differences between Google AIOs (RAG over index), ChatGPT (Bing RAG + training), Perplexity (real-time retrieval), and Claude (training + web) — with tactical implications for each.</a:t>
            </a:r>
          </a:p>
          <a:p>
            <a:r>
              <a:rPr lang="en-US" b="1" dirty="0"/>
              <a:t>Pillar 07 — Social &amp; Off-Platform Presence</a:t>
            </a:r>
            <a:r>
              <a:rPr lang="en-US" dirty="0"/>
              <a:t> maps which platforms (LinkedIn, YouTube, Reddit, Quora, Medium) feed LLM training data most heavily, with citation share data.</a:t>
            </a:r>
          </a:p>
          <a:p>
            <a:r>
              <a:rPr lang="en-US" b="1" dirty="0"/>
              <a:t>Pillar 08 — Measurement &amp; Iteration</a:t>
            </a:r>
            <a:r>
              <a:rPr lang="en-US" dirty="0"/>
              <a:t> outlines how to track AI visibility using referral URL patterns, synthetic prompt testing, Share of Voice scoring, and the GEO audit cycle.</a:t>
            </a:r>
          </a:p>
        </p:txBody>
      </p:sp>
      <p:sp>
        <p:nvSpPr>
          <p:cNvPr id="4" name="Slide Number Placeholder 3">
            <a:extLst>
              <a:ext uri="{FF2B5EF4-FFF2-40B4-BE49-F238E27FC236}">
                <a16:creationId xmlns:a16="http://schemas.microsoft.com/office/drawing/2014/main" id="{FC2A6DE4-3A2B-C678-C72C-AEFFC008653D}"/>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28096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Open your doors to AI crawlers</a:t>
            </a:r>
          </a:p>
          <a:p>
            <a:r>
              <a:rPr lang="en-US" sz="1200" b="0" i="0" kern="1200" dirty="0">
                <a:solidFill>
                  <a:schemeClr val="tx1"/>
                </a:solidFill>
                <a:effectLst/>
                <a:latin typeface="+mn-lt"/>
                <a:ea typeface="+mn-ea"/>
                <a:cs typeface="+mn-cs"/>
              </a:rPr>
              <a:t>Ensure all major LLM bots can access your site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NOT block </a:t>
            </a:r>
            <a:r>
              <a:rPr lang="en-US" sz="1200" b="0" i="0" kern="1200" dirty="0" err="1">
                <a:solidFill>
                  <a:schemeClr val="tx1"/>
                </a:solidFill>
                <a:effectLst/>
                <a:latin typeface="+mn-lt"/>
                <a:ea typeface="+mn-ea"/>
                <a:cs typeface="+mn-cs"/>
              </a:rPr>
              <a:t>GPTBot</a:t>
            </a:r>
            <a:r>
              <a:rPr lang="en-US" sz="1200" b="0" i="0" kern="1200" dirty="0">
                <a:solidFill>
                  <a:schemeClr val="tx1"/>
                </a:solidFill>
                <a:effectLst/>
                <a:latin typeface="+mn-lt"/>
                <a:ea typeface="+mn-ea"/>
                <a:cs typeface="+mn-cs"/>
              </a:rPr>
              <a:t> (ChatGPT), </a:t>
            </a:r>
            <a:r>
              <a:rPr lang="en-US" sz="1200" b="0" i="0" kern="1200" dirty="0" err="1">
                <a:solidFill>
                  <a:schemeClr val="tx1"/>
                </a:solidFill>
                <a:effectLst/>
                <a:latin typeface="+mn-lt"/>
                <a:ea typeface="+mn-ea"/>
                <a:cs typeface="+mn-cs"/>
              </a:rPr>
              <a:t>ClaudeBot</a:t>
            </a:r>
            <a:r>
              <a:rPr lang="en-US" sz="1200" b="0" i="0" kern="1200" dirty="0">
                <a:solidFill>
                  <a:schemeClr val="tx1"/>
                </a:solidFill>
                <a:effectLst/>
                <a:latin typeface="+mn-lt"/>
                <a:ea typeface="+mn-ea"/>
                <a:cs typeface="+mn-cs"/>
              </a:rPr>
              <a:t> (Anthropic), Google-Extended (Gemini), or </a:t>
            </a:r>
            <a:r>
              <a:rPr lang="en-US" sz="1200" b="0" i="0" kern="1200" dirty="0" err="1">
                <a:solidFill>
                  <a:schemeClr val="tx1"/>
                </a:solidFill>
                <a:effectLst/>
                <a:latin typeface="+mn-lt"/>
                <a:ea typeface="+mn-ea"/>
                <a:cs typeface="+mn-cs"/>
              </a:rPr>
              <a:t>PerplexityBot</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robots.txt</a:t>
            </a:r>
            <a:r>
              <a:rPr lang="en-US" sz="1200" b="0" i="0" kern="1200" dirty="0">
                <a:solidFill>
                  <a:schemeClr val="tx1"/>
                </a:solidFill>
                <a:effectLst/>
                <a:latin typeface="+mn-lt"/>
                <a:ea typeface="+mn-ea"/>
                <a:cs typeface="+mn-cs"/>
              </a:rPr>
              <a:t> — blocking these cuts you out of training data and RAG retrieval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Audit robots.txt for legacy rules that may inadvertently block AI crawlers — even non-'bot' user agents can be AI systems (direct browser traffic). See Appendix A: Bot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Whitelist good “training bots” and block bad bots that max out CDN credits. These can run up huge fees.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Add llms.txt to your root directory (</a:t>
            </a:r>
            <a:r>
              <a:rPr lang="en-US" sz="1200" b="0" i="0" kern="1200" dirty="0" err="1">
                <a:solidFill>
                  <a:schemeClr val="tx1"/>
                </a:solidFill>
                <a:effectLst/>
                <a:latin typeface="+mn-lt"/>
                <a:ea typeface="+mn-ea"/>
                <a:cs typeface="+mn-cs"/>
              </a:rPr>
              <a:t>llmstxt.org</a:t>
            </a:r>
            <a:r>
              <a:rPr lang="en-US" sz="1200" b="0" i="0" kern="1200" dirty="0">
                <a:solidFill>
                  <a:schemeClr val="tx1"/>
                </a:solidFill>
                <a:effectLst/>
                <a:latin typeface="+mn-lt"/>
                <a:ea typeface="+mn-ea"/>
                <a:cs typeface="+mn-cs"/>
              </a:rPr>
              <a:t> spec) — a machine-readable sitemap-style file that guides LLMs to your most important, citable content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RAG (Retrieval-Augmented Generation) requires you to already be indexed — fast indexing is now a competitive advantage, not just a hygiene factor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Fix JS rendering issues: many AI crawlers do NOT execute JavaScript — server-side render or use HTML fallbacks for critical content</a:t>
            </a:r>
          </a:p>
          <a:p>
            <a:br>
              <a:rPr lang="en-US" dirty="0"/>
            </a:br>
            <a:r>
              <a:rPr lang="en-US" sz="1200" b="1" i="0" kern="1200" dirty="0">
                <a:solidFill>
                  <a:schemeClr val="tx1"/>
                </a:solidFill>
                <a:effectLst/>
                <a:latin typeface="+mn-lt"/>
                <a:ea typeface="+mn-ea"/>
                <a:cs typeface="+mn-cs"/>
              </a:rPr>
              <a:t>Site structure &amp; page speed signals</a:t>
            </a:r>
          </a:p>
          <a:p>
            <a:r>
              <a:rPr lang="en-US" sz="1200" b="0" i="0" kern="1200" dirty="0">
                <a:solidFill>
                  <a:schemeClr val="tx1"/>
                </a:solidFill>
                <a:effectLst/>
                <a:latin typeface="+mn-lt"/>
                <a:ea typeface="+mn-ea"/>
                <a:cs typeface="+mn-cs"/>
              </a:rPr>
              <a:t>Technical performance directly correlates with AI citation rates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Strong INP (Interaction to Next Paint) and LCP (Largest </a:t>
            </a:r>
            <a:r>
              <a:rPr lang="en-US" sz="1200" b="0" i="0" kern="1200" dirty="0" err="1">
                <a:solidFill>
                  <a:schemeClr val="tx1"/>
                </a:solidFill>
                <a:effectLst/>
                <a:latin typeface="+mn-lt"/>
                <a:ea typeface="+mn-ea"/>
                <a:cs typeface="+mn-cs"/>
              </a:rPr>
              <a:t>Contentful</a:t>
            </a:r>
            <a:r>
              <a:rPr lang="en-US" sz="1200" b="0" i="0" kern="1200" dirty="0">
                <a:solidFill>
                  <a:schemeClr val="tx1"/>
                </a:solidFill>
                <a:effectLst/>
                <a:latin typeface="+mn-lt"/>
                <a:ea typeface="+mn-ea"/>
                <a:cs typeface="+mn-cs"/>
              </a:rPr>
              <a:t> Paint) scores correlate 4x higher citation rates in AI Overviews — page speed is a GEO signal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Implement clean, flat site architecture — logical URL structures help AI systems understand topical relationships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Ensure content is accessible in the HTML source, not hidden behind tabs, accordions, or JS-rendered containers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Canonical tags, proper </a:t>
            </a:r>
            <a:r>
              <a:rPr lang="en-US" sz="1200" b="0" i="0" kern="1200" dirty="0" err="1">
                <a:solidFill>
                  <a:schemeClr val="tx1"/>
                </a:solidFill>
                <a:effectLst/>
                <a:latin typeface="+mn-lt"/>
                <a:ea typeface="+mn-ea"/>
                <a:cs typeface="+mn-cs"/>
              </a:rPr>
              <a:t>hreflang</a:t>
            </a:r>
            <a:r>
              <a:rPr lang="en-US" sz="1200" b="0" i="0" kern="1200" dirty="0">
                <a:solidFill>
                  <a:schemeClr val="tx1"/>
                </a:solidFill>
                <a:effectLst/>
                <a:latin typeface="+mn-lt"/>
                <a:ea typeface="+mn-ea"/>
                <a:cs typeface="+mn-cs"/>
              </a:rPr>
              <a:t>, and no soft-404s — technical cleanliness signals trustworthiness to AI systems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Sitemaps should be current and submitted — recency of content directly affects AI retrieval likelihood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Research from </a:t>
            </a:r>
            <a:r>
              <a:rPr lang="en-US" sz="1200" b="0" i="0" kern="1200" dirty="0" err="1">
                <a:solidFill>
                  <a:schemeClr val="tx1"/>
                </a:solidFill>
                <a:effectLst/>
                <a:latin typeface="+mn-lt"/>
                <a:ea typeface="+mn-ea"/>
                <a:cs typeface="+mn-cs"/>
              </a:rPr>
              <a:t>iQuanti</a:t>
            </a:r>
            <a:r>
              <a:rPr lang="en-US" sz="1200" b="0" i="0" kern="1200" dirty="0">
                <a:solidFill>
                  <a:schemeClr val="tx1"/>
                </a:solidFill>
                <a:effectLst/>
                <a:latin typeface="+mn-lt"/>
                <a:ea typeface="+mn-ea"/>
                <a:cs typeface="+mn-cs"/>
              </a:rPr>
              <a:t>: domains with high traffic AND strong Core Web Vitals earn 4x more AI citations. Speed is no longer just a user experience signal.</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Schema types and markup strategy</a:t>
            </a:r>
          </a:p>
          <a:p>
            <a:r>
              <a:rPr lang="en-US" sz="1200" b="0" i="0" kern="1200" dirty="0">
                <a:solidFill>
                  <a:schemeClr val="tx1"/>
                </a:solidFill>
                <a:effectLst/>
                <a:latin typeface="+mn-lt"/>
                <a:ea typeface="+mn-ea"/>
                <a:cs typeface="+mn-cs"/>
              </a:rPr>
              <a:t>Schema types that most frequently appear in cited AI Overview sources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Organization schema (82% of cited sites) — implement with full detail: founding date, social profiles, NAP, </a:t>
            </a:r>
            <a:r>
              <a:rPr lang="en-US" sz="1200" b="0" i="0" kern="1200" dirty="0" err="1">
                <a:solidFill>
                  <a:schemeClr val="tx1"/>
                </a:solidFill>
                <a:effectLst/>
                <a:latin typeface="+mn-lt"/>
                <a:ea typeface="+mn-ea"/>
                <a:cs typeface="+mn-cs"/>
              </a:rPr>
              <a:t>sameAs</a:t>
            </a:r>
            <a:r>
              <a:rPr lang="en-US" sz="1200" b="0" i="0" kern="1200" dirty="0">
                <a:solidFill>
                  <a:schemeClr val="tx1"/>
                </a:solidFill>
                <a:effectLst/>
                <a:latin typeface="+mn-lt"/>
                <a:ea typeface="+mn-ea"/>
                <a:cs typeface="+mn-cs"/>
              </a:rPr>
              <a:t> links to Wikidata/Wikipedia</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WebPage</a:t>
            </a:r>
            <a:r>
              <a:rPr lang="en-US" sz="1200" b="0" i="0" kern="1200" dirty="0">
                <a:solidFill>
                  <a:schemeClr val="tx1"/>
                </a:solidFill>
                <a:effectLst/>
                <a:latin typeface="+mn-lt"/>
                <a:ea typeface="+mn-ea"/>
                <a:cs typeface="+mn-cs"/>
              </a:rPr>
              <a:t>/Article schema (76%) — include </a:t>
            </a:r>
            <a:r>
              <a:rPr lang="en-US" sz="1200" b="0" i="0" kern="1200" dirty="0" err="1">
                <a:solidFill>
                  <a:schemeClr val="tx1"/>
                </a:solidFill>
                <a:effectLst/>
                <a:latin typeface="+mn-lt"/>
                <a:ea typeface="+mn-ea"/>
                <a:cs typeface="+mn-cs"/>
              </a:rPr>
              <a:t>datePublished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dateModified</a:t>
            </a:r>
            <a:r>
              <a:rPr lang="en-US" sz="1200" b="0" i="0" kern="1200" dirty="0">
                <a:solidFill>
                  <a:schemeClr val="tx1"/>
                </a:solidFill>
                <a:effectLst/>
                <a:latin typeface="+mn-lt"/>
                <a:ea typeface="+mn-ea"/>
                <a:cs typeface="+mn-cs"/>
              </a:rPr>
              <a:t>, author, headline. Freshness signals matter to AI retrieval (</a:t>
            </a:r>
            <a:r>
              <a:rPr lang="en-US" b="1" dirty="0"/>
              <a:t>3.2x more citations</a:t>
            </a:r>
            <a:r>
              <a:rPr lang="en-US" dirty="0"/>
              <a:t> for content updated within 30 days vs. older content)</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BreadcrumbList</a:t>
            </a:r>
            <a:r>
              <a:rPr lang="en-US" sz="1200" b="0" i="0" kern="1200" dirty="0">
                <a:solidFill>
                  <a:schemeClr val="tx1"/>
                </a:solidFill>
                <a:effectLst/>
                <a:latin typeface="+mn-lt"/>
                <a:ea typeface="+mn-ea"/>
                <a:cs typeface="+mn-cs"/>
              </a:rPr>
              <a:t> (59%) — helps AI systems understand topical hierarchy and page depth</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FAQPage</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QAPage</a:t>
            </a:r>
            <a:r>
              <a:rPr lang="en-US" sz="1200" b="0" i="0" kern="1200" dirty="0">
                <a:solidFill>
                  <a:schemeClr val="tx1"/>
                </a:solidFill>
                <a:effectLst/>
                <a:latin typeface="+mn-lt"/>
                <a:ea typeface="+mn-ea"/>
                <a:cs typeface="+mn-cs"/>
              </a:rPr>
              <a:t> (41%) — directly mirrors conversational query formats; LLMs favor content already structured as Q&amp;A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Person/Author schema (38%) — builds E-E-A-T signals; include credentials, affiliations, </a:t>
            </a:r>
            <a:r>
              <a:rPr lang="en-US" sz="1200" b="0" i="0" kern="1200" dirty="0" err="1">
                <a:solidFill>
                  <a:schemeClr val="tx1"/>
                </a:solidFill>
                <a:effectLst/>
                <a:latin typeface="+mn-lt"/>
                <a:ea typeface="+mn-ea"/>
                <a:cs typeface="+mn-cs"/>
              </a:rPr>
              <a:t>sameAs</a:t>
            </a:r>
            <a:r>
              <a:rPr lang="en-US" sz="1200" b="0" i="0" kern="1200" dirty="0">
                <a:solidFill>
                  <a:schemeClr val="tx1"/>
                </a:solidFill>
                <a:effectLst/>
                <a:latin typeface="+mn-lt"/>
                <a:ea typeface="+mn-ea"/>
                <a:cs typeface="+mn-cs"/>
              </a:rPr>
              <a:t> links to LinkedIn/Wikipedia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LLMs don't need schema to EXTRACT content — but schema improves your Google AI Overview presence specifically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Schema types found in 107,352 websites cited in AI Overviews (Dan Taylor / </a:t>
            </a:r>
            <a:r>
              <a:rPr lang="en-US" sz="1200" b="0" i="0" kern="1200" dirty="0" err="1">
                <a:solidFill>
                  <a:schemeClr val="tx1"/>
                </a:solidFill>
                <a:effectLst/>
                <a:latin typeface="+mn-lt"/>
                <a:ea typeface="+mn-ea"/>
                <a:cs typeface="+mn-cs"/>
              </a:rPr>
              <a:t>SALT.agency</a:t>
            </a:r>
            <a:r>
              <a:rPr lang="en-US" sz="1200" b="0" i="0" kern="1200" dirty="0">
                <a:solidFill>
                  <a:schemeClr val="tx1"/>
                </a:solidFill>
                <a:effectLst/>
                <a:latin typeface="+mn-lt"/>
                <a:ea typeface="+mn-ea"/>
                <a:cs typeface="+mn-cs"/>
              </a:rPr>
              <a:t> research). Schema helps Google's AI infrastructure — not pure LLMs like Claude or ChatGPT directly.</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9C4DE-F04B-6B86-522F-A3921D9FF3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D0A72-BFB7-9640-5EA2-4905E56D1BC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3C7F80-7B98-3D39-1A82-8352C1739561}"/>
              </a:ext>
            </a:extLst>
          </p:cNvPr>
          <p:cNvSpPr>
            <a:spLocks noGrp="1"/>
          </p:cNvSpPr>
          <p:nvPr>
            <p:ph type="body" idx="1"/>
          </p:nvPr>
        </p:nvSpPr>
        <p:spPr/>
        <p:txBody>
          <a:bodyPr/>
          <a:lstStyle/>
          <a:p>
            <a:br>
              <a:rPr lang="en-US" sz="1200" b="1" i="0" kern="1200" dirty="0">
                <a:solidFill>
                  <a:schemeClr val="tx1"/>
                </a:solidFill>
                <a:effectLst/>
                <a:latin typeface="+mn-lt"/>
                <a:ea typeface="+mn-ea"/>
                <a:cs typeface="+mn-cs"/>
              </a:rPr>
            </a:br>
            <a:r>
              <a:rPr lang="en-US" b="1" dirty="0"/>
              <a:t>Section 1 — </a:t>
            </a:r>
            <a:r>
              <a:rPr lang="en-US" sz="1200" b="1" i="0" kern="1200" dirty="0">
                <a:solidFill>
                  <a:schemeClr val="tx1"/>
                </a:solidFill>
                <a:effectLst/>
                <a:latin typeface="+mn-lt"/>
                <a:ea typeface="+mn-ea"/>
                <a:cs typeface="+mn-cs"/>
              </a:rPr>
              <a:t>Content Formatting - chunking for RAG retrieval</a:t>
            </a:r>
          </a:p>
          <a:p>
            <a:r>
              <a:rPr lang="en-US" sz="1200" b="0" i="0" kern="1200" dirty="0">
                <a:solidFill>
                  <a:schemeClr val="tx1"/>
                </a:solidFill>
                <a:effectLst/>
                <a:latin typeface="+mn-lt"/>
                <a:ea typeface="+mn-ea"/>
                <a:cs typeface="+mn-cs"/>
              </a:rPr>
              <a:t>How AI systems retrieve and surface your content</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RAG systems chunk your content into semantic units and store them in vector databases — each H2/H3 section should be a self-contained, answerable unit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Write content so that any 200-400 word section can stand alone as an answer to a specific question — avoid context-dependent paragraphs that require reading surrounding sections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clear, descriptive subheadings that mirror the question being answered — e.g. 'How does [X] work?' not just 'Overview'</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Front-load the answer in each section: LLMs favor content that answers directly in the first 1-2 sentences, then elaborates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Tables earn </a:t>
            </a:r>
            <a:r>
              <a:rPr lang="en-US" sz="1200" b="1" i="0" kern="1200" dirty="0">
                <a:solidFill>
                  <a:schemeClr val="tx1"/>
                </a:solidFill>
                <a:effectLst/>
                <a:latin typeface="+mn-lt"/>
                <a:ea typeface="+mn-ea"/>
                <a:cs typeface="+mn-cs"/>
              </a:rPr>
              <a:t>32% more AI citations </a:t>
            </a:r>
            <a:r>
              <a:rPr lang="en-US" sz="1200" b="0" i="0" kern="1200" dirty="0">
                <a:solidFill>
                  <a:schemeClr val="tx1"/>
                </a:solidFill>
                <a:effectLst/>
                <a:latin typeface="+mn-lt"/>
                <a:ea typeface="+mn-ea"/>
                <a:cs typeface="+mn-cs"/>
              </a:rPr>
              <a:t>than ordered lists — use comparison tables, feature matrices, and data tables wherever logical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Structured content elements (especially tables) earn 32% more AI citations. Ordered lists have no significant impact. Data &gt; prose for citation probability.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RAG / Answer-first / Subheadings / Structure / Tables / Chunking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Section 2 — </a:t>
            </a:r>
            <a:r>
              <a:rPr lang="en-US" sz="1200" b="1" i="0" kern="1200" dirty="0">
                <a:solidFill>
                  <a:schemeClr val="tx1"/>
                </a:solidFill>
                <a:effectLst/>
                <a:latin typeface="+mn-lt"/>
                <a:ea typeface="+mn-ea"/>
                <a:cs typeface="+mn-cs"/>
              </a:rPr>
              <a:t>Conversational &amp; intent-matched copy</a:t>
            </a:r>
          </a:p>
          <a:p>
            <a:r>
              <a:rPr lang="en-US" sz="1200" b="0" i="0" kern="1200" dirty="0">
                <a:solidFill>
                  <a:schemeClr val="tx1"/>
                </a:solidFill>
                <a:effectLst/>
                <a:latin typeface="+mn-lt"/>
                <a:ea typeface="+mn-ea"/>
                <a:cs typeface="+mn-cs"/>
              </a:rPr>
              <a:t>Shift from keywords to conversation matching</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Map your content to the full conversational query spectrum — not just head keywords but the natural questions users ask LLMs ('What is the best X for Y situation?')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Generate synthetic prompts using AI: use GPT/Claude to generate 50-100 realistic prompts in your category, then check which pages match those prompts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GSC longtail queries, Perplexity referrer URLs, and ChatGPT </a:t>
            </a:r>
            <a:r>
              <a:rPr lang="en-US" sz="1200" b="0" i="0" kern="1200" dirty="0" err="1">
                <a:solidFill>
                  <a:schemeClr val="tx1"/>
                </a:solidFill>
                <a:effectLst/>
                <a:latin typeface="+mn-lt"/>
                <a:ea typeface="+mn-ea"/>
                <a:cs typeface="+mn-cs"/>
              </a:rPr>
              <a:t>utm_source</a:t>
            </a:r>
            <a:r>
              <a:rPr lang="en-US" sz="1200" b="0" i="0" kern="1200" dirty="0">
                <a:solidFill>
                  <a:schemeClr val="tx1"/>
                </a:solidFill>
                <a:effectLst/>
                <a:latin typeface="+mn-lt"/>
                <a:ea typeface="+mn-ea"/>
                <a:cs typeface="+mn-cs"/>
              </a:rPr>
              <a:t> data to identify what prompts are already driving traffic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Write content that addresses FLUQs — Frequently Left Unanswered Questions. These are the questions buyers have but never ask because they assume no answer exists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Include natural semantic variations and synonyms throughout content — LSI signals remain important for LLM retrieval matching</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iQuanti</a:t>
            </a:r>
            <a:r>
              <a:rPr lang="en-US" sz="1200" b="0" i="0" kern="1200" dirty="0">
                <a:solidFill>
                  <a:schemeClr val="tx1"/>
                </a:solidFill>
                <a:effectLst/>
                <a:latin typeface="+mn-lt"/>
                <a:ea typeface="+mn-ea"/>
                <a:cs typeface="+mn-cs"/>
              </a:rPr>
              <a:t> data: 60-70% more citations go to articles with 'headline relevance + quick takeaways' that perform on baseline SEO attributes. Foundation still matters most.</a:t>
            </a:r>
          </a:p>
          <a:p>
            <a:r>
              <a:rPr lang="en-US" sz="1200" b="0" i="0" kern="1200" dirty="0">
                <a:solidFill>
                  <a:schemeClr val="tx1"/>
                </a:solidFill>
                <a:effectLst/>
                <a:latin typeface="+mn-lt"/>
                <a:ea typeface="+mn-ea"/>
                <a:cs typeface="+mn-cs"/>
              </a:rPr>
              <a:t>Conversational queries / Synthetic prompts / FLUQs / Intent mapping / Semantic variation</a:t>
            </a:r>
          </a:p>
          <a:p>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r>
              <a:rPr lang="en-US" b="1" dirty="0"/>
              <a:t>Section 3 — </a:t>
            </a:r>
            <a:r>
              <a:rPr lang="en-US" sz="1200" b="1" i="0" kern="1200" dirty="0">
                <a:solidFill>
                  <a:schemeClr val="tx1"/>
                </a:solidFill>
                <a:effectLst/>
                <a:latin typeface="+mn-lt"/>
                <a:ea typeface="+mn-ea"/>
                <a:cs typeface="+mn-cs"/>
              </a:rPr>
              <a:t>Topical authority &amp; content clusters</a:t>
            </a:r>
          </a:p>
          <a:p>
            <a:r>
              <a:rPr lang="en-US" sz="1200" b="0" i="0" kern="1200" dirty="0">
                <a:solidFill>
                  <a:schemeClr val="tx1"/>
                </a:solidFill>
                <a:effectLst/>
                <a:latin typeface="+mn-lt"/>
                <a:ea typeface="+mn-ea"/>
                <a:cs typeface="+mn-cs"/>
              </a:rPr>
              <a:t>Become the most comprehensive source in your niche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Build content clusters: one comprehensive pillar page supported by 8-15 deep supporting articles — models boost credibility through cross-sourcing across your own domain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Interlink strategically — AI systems follow internal link signals to understand topical relationships between your pages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Align content to the full buyer/visitor journey: awareness, consideration, and decision content all benefit from AI visibility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Refresh and prune old content — recency is a retrieval factor; dated content gets deprioritized. Update high-value pages with current data and dates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Cover every facet of your topic: tools, comparisons, how-</a:t>
            </a:r>
            <a:r>
              <a:rPr lang="en-US" sz="1200" b="0" i="0" kern="1200" dirty="0" err="1">
                <a:solidFill>
                  <a:schemeClr val="tx1"/>
                </a:solidFill>
                <a:effectLst/>
                <a:latin typeface="+mn-lt"/>
                <a:ea typeface="+mn-ea"/>
                <a:cs typeface="+mn-cs"/>
              </a:rPr>
              <a:t>tos</a:t>
            </a:r>
            <a:r>
              <a:rPr lang="en-US" sz="1200" b="0" i="0" kern="1200" dirty="0">
                <a:solidFill>
                  <a:schemeClr val="tx1"/>
                </a:solidFill>
                <a:effectLst/>
                <a:latin typeface="+mn-lt"/>
                <a:ea typeface="+mn-ea"/>
                <a:cs typeface="+mn-cs"/>
              </a:rPr>
              <a:t>, case studies, statistics pages, glossaries — comprehensive topic coverage beats single excellent pages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Topical authority means becoming the most credible, comprehensive, and contextually relevant source on a subject across your entire domain — not just one page.</a:t>
            </a:r>
          </a:p>
          <a:p>
            <a:r>
              <a:rPr lang="en-US" sz="1200" b="0" i="0" kern="1200" dirty="0">
                <a:solidFill>
                  <a:schemeClr val="tx1"/>
                </a:solidFill>
                <a:effectLst/>
                <a:latin typeface="+mn-lt"/>
                <a:ea typeface="+mn-ea"/>
                <a:cs typeface="+mn-cs"/>
              </a:rPr>
              <a:t>Content clusters / Pillar pages / Interlinking / Freshness / Topic coverage</a:t>
            </a:r>
          </a:p>
          <a:p>
            <a:endParaRPr lang="en-US" sz="1200" b="0" i="0" kern="1200" dirty="0">
              <a:solidFill>
                <a:schemeClr val="tx1"/>
              </a:solidFill>
              <a:effectLst/>
              <a:latin typeface="+mn-lt"/>
              <a:ea typeface="+mn-ea"/>
              <a:cs typeface="+mn-cs"/>
            </a:endParaRPr>
          </a:p>
          <a:p>
            <a:r>
              <a:rPr lang="en-US" b="1" dirty="0"/>
              <a:t>Takeaway</a:t>
            </a:r>
            <a:endParaRPr lang="en-US" dirty="0"/>
          </a:p>
          <a:p>
            <a:pPr marL="171450" indent="-171450">
              <a:buFont typeface="Arial" panose="020B0604020202020204" pitchFamily="34" charset="0"/>
              <a:buChar char="•"/>
            </a:pPr>
            <a:r>
              <a:rPr lang="en-US" dirty="0"/>
              <a:t>Don't ship-and-forget. Build a quarterly (or monthly for top pages) refresh cadence on your most-cited content</a:t>
            </a:r>
          </a:p>
          <a:p>
            <a:pPr marL="171450" indent="-171450">
              <a:buFont typeface="Arial" panose="020B0604020202020204" pitchFamily="34" charset="0"/>
              <a:buChar char="•"/>
            </a:pPr>
            <a:r>
              <a:rPr lang="en-US" dirty="0"/>
              <a:t>Update the year in the title and headings, refresh prices/data points, add the most recent product changes</a:t>
            </a:r>
          </a:p>
          <a:p>
            <a:pPr marL="171450" indent="-171450">
              <a:buFont typeface="Arial" panose="020B0604020202020204" pitchFamily="34" charset="0"/>
              <a:buChar char="•"/>
            </a:pPr>
            <a:r>
              <a:rPr lang="en-US" dirty="0"/>
              <a:t>An old "best CRM 2024" page is competing with one hand tied behind its back when 28% of queries get silently re-scoped to 2026</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AE4E1516-07C8-37E2-24C3-9C4C8EC38AE8}"/>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134444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640080" y="2103120"/>
            <a:ext cx="10972800" cy="365760"/>
          </a:xfrm>
          <a:prstGeom prst="rect">
            <a:avLst/>
          </a:prstGeom>
          <a:noFill/>
          <a:ln/>
        </p:spPr>
        <p:txBody>
          <a:bodyPr wrap="square" lIns="0" tIns="0" rIns="0" bIns="0" rtlCol="0" anchor="ctr"/>
          <a:lstStyle/>
          <a:p>
            <a:pPr marL="0" indent="0">
              <a:buNone/>
            </a:pPr>
            <a:r>
              <a:rPr lang="en-US" sz="1300" b="1" kern="0" spc="800" dirty="0">
                <a:solidFill>
                  <a:srgbClr val="00D4FF"/>
                </a:solidFill>
                <a:latin typeface="Trebuchet MS" pitchFamily="34" charset="0"/>
                <a:ea typeface="Trebuchet MS" pitchFamily="34" charset="-122"/>
                <a:cs typeface="Trebuchet MS" pitchFamily="34" charset="-120"/>
              </a:rPr>
              <a:t>THE 2026 PLAYBOOK</a:t>
            </a:r>
            <a:endParaRPr lang="en-US" sz="1300" dirty="0"/>
          </a:p>
        </p:txBody>
      </p:sp>
      <p:sp>
        <p:nvSpPr>
          <p:cNvPr id="3" name="Text 1"/>
          <p:cNvSpPr/>
          <p:nvPr/>
        </p:nvSpPr>
        <p:spPr>
          <a:xfrm>
            <a:off x="640080" y="2468880"/>
            <a:ext cx="10972800" cy="1097280"/>
          </a:xfrm>
          <a:prstGeom prst="rect">
            <a:avLst/>
          </a:prstGeom>
          <a:noFill/>
          <a:ln/>
        </p:spPr>
        <p:txBody>
          <a:bodyPr wrap="square" lIns="0" tIns="0" rIns="0" bIns="0" rtlCol="0" anchor="ctr"/>
          <a:lstStyle/>
          <a:p>
            <a:pPr marL="0" indent="0">
              <a:buNone/>
            </a:pPr>
            <a:r>
              <a:rPr lang="en-US" sz="7800" b="1" dirty="0">
                <a:solidFill>
                  <a:srgbClr val="FFFFFF"/>
                </a:solidFill>
                <a:latin typeface="Arial Black" pitchFamily="34" charset="0"/>
                <a:ea typeface="Arial Black" pitchFamily="34" charset="-122"/>
                <a:cs typeface="Arial Black" pitchFamily="34" charset="-120"/>
              </a:rPr>
              <a:t>The AI Search</a:t>
            </a:r>
            <a:endParaRPr lang="en-US" sz="7800" dirty="0"/>
          </a:p>
        </p:txBody>
      </p:sp>
      <p:sp>
        <p:nvSpPr>
          <p:cNvPr id="4" name="Text 2"/>
          <p:cNvSpPr/>
          <p:nvPr/>
        </p:nvSpPr>
        <p:spPr>
          <a:xfrm>
            <a:off x="640080" y="3520440"/>
            <a:ext cx="10972800" cy="1097280"/>
          </a:xfrm>
          <a:prstGeom prst="rect">
            <a:avLst/>
          </a:prstGeom>
          <a:noFill/>
          <a:ln/>
        </p:spPr>
        <p:txBody>
          <a:bodyPr wrap="square" lIns="0" tIns="0" rIns="0" bIns="0" rtlCol="0" anchor="ctr"/>
          <a:lstStyle/>
          <a:p>
            <a:pPr marL="0" indent="0">
              <a:buNone/>
            </a:pPr>
            <a:r>
              <a:rPr lang="en-US" sz="7800" b="1" dirty="0">
                <a:solidFill>
                  <a:srgbClr val="00D4FF"/>
                </a:solidFill>
                <a:latin typeface="Arial Black" pitchFamily="34" charset="0"/>
                <a:ea typeface="Arial Black" pitchFamily="34" charset="-122"/>
                <a:cs typeface="Arial Black" pitchFamily="34" charset="-120"/>
              </a:rPr>
              <a:t>Playbook.</a:t>
            </a:r>
            <a:endParaRPr lang="en-US" sz="7800" dirty="0"/>
          </a:p>
        </p:txBody>
      </p:sp>
      <p:sp>
        <p:nvSpPr>
          <p:cNvPr id="5" name="Text 3"/>
          <p:cNvSpPr/>
          <p:nvPr/>
        </p:nvSpPr>
        <p:spPr>
          <a:xfrm>
            <a:off x="640080" y="4846320"/>
            <a:ext cx="9601200" cy="731520"/>
          </a:xfrm>
          <a:prstGeom prst="rect">
            <a:avLst/>
          </a:prstGeom>
          <a:noFill/>
          <a:ln/>
        </p:spPr>
        <p:txBody>
          <a:bodyPr wrap="square" lIns="0" tIns="0" rIns="0" bIns="0" rtlCol="0" anchor="ctr"/>
          <a:lstStyle/>
          <a:p>
            <a:pPr marL="0" indent="0">
              <a:buNone/>
            </a:pPr>
            <a:r>
              <a:rPr lang="en-US" sz="2000" dirty="0">
                <a:solidFill>
                  <a:srgbClr val="B8C2D6"/>
                </a:solidFill>
                <a:latin typeface="Calibri" pitchFamily="34" charset="0"/>
                <a:ea typeface="Calibri" pitchFamily="34" charset="-122"/>
                <a:cs typeface="Calibri" pitchFamily="34" charset="-120"/>
              </a:rPr>
              <a:t>How brands win citations, mentions, and conversions inside</a:t>
            </a:r>
            <a:br>
              <a:rPr lang="en-US" sz="2000" dirty="0">
                <a:solidFill>
                  <a:srgbClr val="B8C2D6"/>
                </a:solidFill>
                <a:latin typeface="Calibri" pitchFamily="34" charset="0"/>
                <a:ea typeface="Calibri" pitchFamily="34" charset="-122"/>
                <a:cs typeface="Calibri" pitchFamily="34" charset="-120"/>
              </a:rPr>
            </a:br>
            <a:r>
              <a:rPr lang="en-US" sz="2000" dirty="0">
                <a:solidFill>
                  <a:srgbClr val="B8C2D6"/>
                </a:solidFill>
                <a:latin typeface="Calibri" pitchFamily="34" charset="0"/>
                <a:ea typeface="Calibri" pitchFamily="34" charset="-122"/>
                <a:cs typeface="Calibri" pitchFamily="34" charset="-120"/>
              </a:rPr>
              <a:t>ChatGPT, Claude, Perplexity, and Gemini.</a:t>
            </a:r>
            <a:endParaRPr lang="en-US" sz="2000" dirty="0"/>
          </a:p>
        </p:txBody>
      </p:sp>
      <p:sp>
        <p:nvSpPr>
          <p:cNvPr id="6" name="Shape 4"/>
          <p:cNvSpPr/>
          <p:nvPr/>
        </p:nvSpPr>
        <p:spPr>
          <a:xfrm>
            <a:off x="10332720" y="6035040"/>
            <a:ext cx="411480" cy="411480"/>
          </a:xfrm>
          <a:prstGeom prst="rect">
            <a:avLst/>
          </a:prstGeom>
          <a:solidFill>
            <a:srgbClr val="00D4FF"/>
          </a:solidFill>
          <a:ln w="12700">
            <a:solidFill>
              <a:srgbClr val="00D4FF"/>
            </a:solidFill>
            <a:prstDash val="solid"/>
          </a:ln>
        </p:spPr>
        <p:txBody>
          <a:bodyPr/>
          <a:lstStyle/>
          <a:p>
            <a:endParaRPr lang="en-US"/>
          </a:p>
        </p:txBody>
      </p:sp>
      <p:sp>
        <p:nvSpPr>
          <p:cNvPr id="7" name="Shape 5"/>
          <p:cNvSpPr/>
          <p:nvPr/>
        </p:nvSpPr>
        <p:spPr>
          <a:xfrm>
            <a:off x="10835640" y="6035040"/>
            <a:ext cx="411480" cy="411480"/>
          </a:xfrm>
          <a:prstGeom prst="rect">
            <a:avLst/>
          </a:prstGeom>
          <a:solidFill>
            <a:srgbClr val="FF4D8F"/>
          </a:solidFill>
          <a:ln w="12700">
            <a:solidFill>
              <a:srgbClr val="FF4D8F"/>
            </a:solidFill>
            <a:prstDash val="solid"/>
          </a:ln>
        </p:spPr>
        <p:txBody>
          <a:bodyPr/>
          <a:lstStyle/>
          <a:p>
            <a:endParaRPr lang="en-US"/>
          </a:p>
        </p:txBody>
      </p:sp>
      <p:sp>
        <p:nvSpPr>
          <p:cNvPr id="8" name="Shape 6"/>
          <p:cNvSpPr/>
          <p:nvPr/>
        </p:nvSpPr>
        <p:spPr>
          <a:xfrm>
            <a:off x="11338560" y="6035040"/>
            <a:ext cx="411480" cy="411480"/>
          </a:xfrm>
          <a:prstGeom prst="rect">
            <a:avLst/>
          </a:prstGeom>
          <a:solidFill>
            <a:srgbClr val="B388FF"/>
          </a:solidFill>
          <a:ln w="12700">
            <a:solidFill>
              <a:srgbClr val="B388FF"/>
            </a:solidFill>
            <a:prstDash val="solid"/>
          </a:ln>
        </p:spPr>
        <p:txBody>
          <a:bodyPr/>
          <a:lstStyle/>
          <a:p>
            <a:endParaRPr lang="en-US"/>
          </a:p>
        </p:txBody>
      </p:sp>
      <p:sp>
        <p:nvSpPr>
          <p:cNvPr id="9" name="Text 7"/>
          <p:cNvSpPr/>
          <p:nvPr/>
        </p:nvSpPr>
        <p:spPr>
          <a:xfrm>
            <a:off x="640080" y="6217920"/>
            <a:ext cx="7315200" cy="274320"/>
          </a:xfrm>
          <a:prstGeom prst="rect">
            <a:avLst/>
          </a:prstGeom>
          <a:noFill/>
          <a:ln/>
        </p:spPr>
        <p:txBody>
          <a:bodyPr wrap="square" lIns="0" tIns="0" rIns="0" bIns="0" rtlCol="0" anchor="ctr"/>
          <a:lstStyle/>
          <a:p>
            <a:pPr marL="0" indent="0">
              <a:buNone/>
            </a:pPr>
            <a:r>
              <a:rPr lang="en-US" sz="1000" b="1" kern="0" spc="600" dirty="0">
                <a:solidFill>
                  <a:srgbClr val="8B95A8"/>
                </a:solidFill>
                <a:latin typeface="Trebuchet MS" pitchFamily="34" charset="0"/>
                <a:ea typeface="Trebuchet MS" pitchFamily="34" charset="-122"/>
                <a:cs typeface="Trebuchet MS" pitchFamily="34" charset="-120"/>
              </a:rPr>
              <a:t>DATA + PLAYBOOK + WORKFLOWS</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0E1A"/>
        </a:solidFill>
        <a:effectLst/>
      </p:bgPr>
    </p:bg>
    <p:spTree>
      <p:nvGrpSpPr>
        <p:cNvPr id="1" name="">
          <a:extLst>
            <a:ext uri="{FF2B5EF4-FFF2-40B4-BE49-F238E27FC236}">
              <a16:creationId xmlns:a16="http://schemas.microsoft.com/office/drawing/2014/main" id="{09E9317E-DB2F-0A3A-DFE4-B90046E69D86}"/>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4F2762F6-1165-E49A-352E-46F2EA3CAEAD}"/>
              </a:ext>
            </a:extLst>
          </p:cNvPr>
          <p:cNvSpPr/>
          <p:nvPr/>
        </p:nvSpPr>
        <p:spPr>
          <a:xfrm>
            <a:off x="457200" y="731520"/>
            <a:ext cx="11734800" cy="822960"/>
          </a:xfrm>
          <a:prstGeom prst="rect">
            <a:avLst/>
          </a:prstGeom>
          <a:noFill/>
          <a:ln/>
        </p:spPr>
        <p:txBody>
          <a:bodyPr wrap="square" lIns="0" tIns="0" rIns="0" bIns="0" rtlCol="0" anchor="ctr"/>
          <a:lstStyle/>
          <a:p>
            <a:r>
              <a:rPr lang="en-US" sz="3600" b="1" dirty="0">
                <a:solidFill>
                  <a:srgbClr val="FFFFFF"/>
                </a:solidFill>
                <a:latin typeface="Arial Black" pitchFamily="34" charset="0"/>
                <a:ea typeface="Arial Black" pitchFamily="34" charset="-122"/>
                <a:cs typeface="Arial Black" pitchFamily="34" charset="-120"/>
              </a:rPr>
              <a:t>Three core things to get right</a:t>
            </a:r>
            <a:endParaRPr lang="en-US" sz="3600" dirty="0"/>
          </a:p>
        </p:txBody>
      </p:sp>
      <p:sp>
        <p:nvSpPr>
          <p:cNvPr id="4" name="Text 2">
            <a:extLst>
              <a:ext uri="{FF2B5EF4-FFF2-40B4-BE49-F238E27FC236}">
                <a16:creationId xmlns:a16="http://schemas.microsoft.com/office/drawing/2014/main" id="{846BD80B-518E-E979-E250-F02D1A7F356C}"/>
              </a:ext>
            </a:extLst>
          </p:cNvPr>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Everything else is execution detail.</a:t>
            </a:r>
            <a:endParaRPr lang="en-US" sz="1600" dirty="0"/>
          </a:p>
        </p:txBody>
      </p:sp>
      <p:sp>
        <p:nvSpPr>
          <p:cNvPr id="5" name="Shape 3">
            <a:extLst>
              <a:ext uri="{FF2B5EF4-FFF2-40B4-BE49-F238E27FC236}">
                <a16:creationId xmlns:a16="http://schemas.microsoft.com/office/drawing/2014/main" id="{8289D4F2-EBBB-F6BA-8FE5-9E34905D6340}"/>
              </a:ext>
            </a:extLst>
          </p:cNvPr>
          <p:cNvSpPr/>
          <p:nvPr/>
        </p:nvSpPr>
        <p:spPr>
          <a:xfrm>
            <a:off x="457200" y="2194560"/>
            <a:ext cx="11247120" cy="1234440"/>
          </a:xfrm>
          <a:prstGeom prst="rect">
            <a:avLst/>
          </a:prstGeom>
          <a:solidFill>
            <a:srgbClr val="141B2D"/>
          </a:solidFill>
          <a:ln w="12700">
            <a:solidFill>
              <a:srgbClr val="1F2940"/>
            </a:solidFill>
            <a:prstDash val="solid"/>
          </a:ln>
        </p:spPr>
        <p:txBody>
          <a:bodyPr/>
          <a:lstStyle/>
          <a:p>
            <a:endParaRPr lang="en-US"/>
          </a:p>
        </p:txBody>
      </p:sp>
      <p:sp>
        <p:nvSpPr>
          <p:cNvPr id="6" name="Shape 4">
            <a:extLst>
              <a:ext uri="{FF2B5EF4-FFF2-40B4-BE49-F238E27FC236}">
                <a16:creationId xmlns:a16="http://schemas.microsoft.com/office/drawing/2014/main" id="{840644FA-A270-6580-8029-EB5EAF88A210}"/>
              </a:ext>
            </a:extLst>
          </p:cNvPr>
          <p:cNvSpPr/>
          <p:nvPr/>
        </p:nvSpPr>
        <p:spPr>
          <a:xfrm>
            <a:off x="457200" y="2194560"/>
            <a:ext cx="109728" cy="1234440"/>
          </a:xfrm>
          <a:prstGeom prst="rect">
            <a:avLst/>
          </a:prstGeom>
          <a:solidFill>
            <a:srgbClr val="00D4FF"/>
          </a:solidFill>
          <a:ln w="12700">
            <a:solidFill>
              <a:srgbClr val="00D4FF"/>
            </a:solidFill>
            <a:prstDash val="solid"/>
          </a:ln>
        </p:spPr>
        <p:txBody>
          <a:bodyPr/>
          <a:lstStyle/>
          <a:p>
            <a:endParaRPr lang="en-US"/>
          </a:p>
        </p:txBody>
      </p:sp>
      <p:sp>
        <p:nvSpPr>
          <p:cNvPr id="7" name="Text 5">
            <a:extLst>
              <a:ext uri="{FF2B5EF4-FFF2-40B4-BE49-F238E27FC236}">
                <a16:creationId xmlns:a16="http://schemas.microsoft.com/office/drawing/2014/main" id="{2E1DD683-3114-4DF1-F475-377DE7C9491E}"/>
              </a:ext>
            </a:extLst>
          </p:cNvPr>
          <p:cNvSpPr/>
          <p:nvPr/>
        </p:nvSpPr>
        <p:spPr>
          <a:xfrm>
            <a:off x="777240" y="2377440"/>
            <a:ext cx="1188720" cy="914400"/>
          </a:xfrm>
          <a:prstGeom prst="rect">
            <a:avLst/>
          </a:prstGeom>
          <a:noFill/>
          <a:ln/>
        </p:spPr>
        <p:txBody>
          <a:bodyPr wrap="square" lIns="0" tIns="0" rIns="0" bIns="0" rtlCol="0" anchor="ctr"/>
          <a:lstStyle/>
          <a:p>
            <a:pPr marL="0" indent="0">
              <a:buNone/>
            </a:pPr>
            <a:r>
              <a:rPr lang="en-US" sz="4400" b="1" dirty="0">
                <a:solidFill>
                  <a:srgbClr val="00D4FF"/>
                </a:solidFill>
                <a:latin typeface="Arial Black" pitchFamily="34" charset="0"/>
                <a:ea typeface="Arial Black" pitchFamily="34" charset="-122"/>
                <a:cs typeface="Arial Black" pitchFamily="34" charset="-120"/>
              </a:rPr>
              <a:t>01</a:t>
            </a:r>
            <a:endParaRPr lang="en-US" sz="4400" dirty="0"/>
          </a:p>
        </p:txBody>
      </p:sp>
      <p:sp>
        <p:nvSpPr>
          <p:cNvPr id="8" name="Text 6">
            <a:extLst>
              <a:ext uri="{FF2B5EF4-FFF2-40B4-BE49-F238E27FC236}">
                <a16:creationId xmlns:a16="http://schemas.microsoft.com/office/drawing/2014/main" id="{48C843C2-72F3-43DC-C251-0AD1D66EF04C}"/>
              </a:ext>
            </a:extLst>
          </p:cNvPr>
          <p:cNvSpPr/>
          <p:nvPr/>
        </p:nvSpPr>
        <p:spPr>
          <a:xfrm>
            <a:off x="2103119" y="2331720"/>
            <a:ext cx="6987717"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Data Infrastructure – track the right prompts</a:t>
            </a:r>
            <a:endParaRPr lang="en-US" sz="2200" dirty="0"/>
          </a:p>
        </p:txBody>
      </p:sp>
      <p:sp>
        <p:nvSpPr>
          <p:cNvPr id="9" name="Text 7">
            <a:extLst>
              <a:ext uri="{FF2B5EF4-FFF2-40B4-BE49-F238E27FC236}">
                <a16:creationId xmlns:a16="http://schemas.microsoft.com/office/drawing/2014/main" id="{08499F16-01A5-1756-90C2-932F21C60CBC}"/>
              </a:ext>
            </a:extLst>
          </p:cNvPr>
          <p:cNvSpPr/>
          <p:nvPr/>
        </p:nvSpPr>
        <p:spPr>
          <a:xfrm>
            <a:off x="2103120" y="2834640"/>
            <a:ext cx="6400800" cy="5029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Track the right prompts. Mine real ones from your buyers, not your old keywords.</a:t>
            </a:r>
            <a:endParaRPr lang="en-US" sz="1600" dirty="0"/>
          </a:p>
        </p:txBody>
      </p:sp>
      <p:sp>
        <p:nvSpPr>
          <p:cNvPr id="10" name="Text 8">
            <a:extLst>
              <a:ext uri="{FF2B5EF4-FFF2-40B4-BE49-F238E27FC236}">
                <a16:creationId xmlns:a16="http://schemas.microsoft.com/office/drawing/2014/main" id="{DBF0B460-215A-0D83-B107-43982D29F9EB}"/>
              </a:ext>
            </a:extLst>
          </p:cNvPr>
          <p:cNvSpPr/>
          <p:nvPr/>
        </p:nvSpPr>
        <p:spPr>
          <a:xfrm>
            <a:off x="8686800" y="2560320"/>
            <a:ext cx="2926080" cy="502920"/>
          </a:xfrm>
          <a:prstGeom prst="rect">
            <a:avLst/>
          </a:prstGeom>
          <a:noFill/>
          <a:ln/>
        </p:spPr>
        <p:txBody>
          <a:bodyPr wrap="square" lIns="0" tIns="0" rIns="0" bIns="0" rtlCol="0" anchor="ctr"/>
          <a:lstStyle/>
          <a:p>
            <a:pPr marL="0" indent="0">
              <a:buNone/>
            </a:pPr>
            <a:r>
              <a:rPr lang="en-US" sz="1600" i="1" dirty="0">
                <a:solidFill>
                  <a:srgbClr val="00D4FF"/>
                </a:solidFill>
                <a:latin typeface="Calibri" pitchFamily="34" charset="0"/>
                <a:ea typeface="Calibri" pitchFamily="34" charset="-122"/>
                <a:cs typeface="Calibri" pitchFamily="34" charset="-120"/>
              </a:rPr>
              <a:t>Data in = prompts out.</a:t>
            </a:r>
            <a:endParaRPr lang="en-US" sz="1600" dirty="0"/>
          </a:p>
        </p:txBody>
      </p:sp>
      <p:sp>
        <p:nvSpPr>
          <p:cNvPr id="11" name="Shape 9">
            <a:extLst>
              <a:ext uri="{FF2B5EF4-FFF2-40B4-BE49-F238E27FC236}">
                <a16:creationId xmlns:a16="http://schemas.microsoft.com/office/drawing/2014/main" id="{01254DE1-A12B-3462-F7E8-B4A9F023D33C}"/>
              </a:ext>
            </a:extLst>
          </p:cNvPr>
          <p:cNvSpPr/>
          <p:nvPr/>
        </p:nvSpPr>
        <p:spPr>
          <a:xfrm>
            <a:off x="457200" y="3611880"/>
            <a:ext cx="11247120" cy="1234440"/>
          </a:xfrm>
          <a:prstGeom prst="rect">
            <a:avLst/>
          </a:prstGeom>
          <a:solidFill>
            <a:srgbClr val="141B2D"/>
          </a:solidFill>
          <a:ln w="12700">
            <a:solidFill>
              <a:srgbClr val="1F2940"/>
            </a:solidFill>
            <a:prstDash val="solid"/>
          </a:ln>
        </p:spPr>
        <p:txBody>
          <a:bodyPr/>
          <a:lstStyle/>
          <a:p>
            <a:endParaRPr lang="en-US"/>
          </a:p>
        </p:txBody>
      </p:sp>
      <p:sp>
        <p:nvSpPr>
          <p:cNvPr id="12" name="Shape 10">
            <a:extLst>
              <a:ext uri="{FF2B5EF4-FFF2-40B4-BE49-F238E27FC236}">
                <a16:creationId xmlns:a16="http://schemas.microsoft.com/office/drawing/2014/main" id="{F9084E50-905C-3A64-71B4-EAC50A63DF95}"/>
              </a:ext>
            </a:extLst>
          </p:cNvPr>
          <p:cNvSpPr/>
          <p:nvPr/>
        </p:nvSpPr>
        <p:spPr>
          <a:xfrm>
            <a:off x="457200" y="3611880"/>
            <a:ext cx="109728" cy="1234440"/>
          </a:xfrm>
          <a:prstGeom prst="rect">
            <a:avLst/>
          </a:prstGeom>
          <a:solidFill>
            <a:srgbClr val="FF4D8F"/>
          </a:solidFill>
          <a:ln w="12700">
            <a:solidFill>
              <a:srgbClr val="FF4D8F"/>
            </a:solidFill>
            <a:prstDash val="solid"/>
          </a:ln>
        </p:spPr>
        <p:txBody>
          <a:bodyPr/>
          <a:lstStyle/>
          <a:p>
            <a:endParaRPr lang="en-US"/>
          </a:p>
        </p:txBody>
      </p:sp>
      <p:sp>
        <p:nvSpPr>
          <p:cNvPr id="13" name="Text 11">
            <a:extLst>
              <a:ext uri="{FF2B5EF4-FFF2-40B4-BE49-F238E27FC236}">
                <a16:creationId xmlns:a16="http://schemas.microsoft.com/office/drawing/2014/main" id="{7FC57320-F22A-1E65-94B2-F23C3C132FA9}"/>
              </a:ext>
            </a:extLst>
          </p:cNvPr>
          <p:cNvSpPr/>
          <p:nvPr/>
        </p:nvSpPr>
        <p:spPr>
          <a:xfrm>
            <a:off x="777240" y="3794760"/>
            <a:ext cx="1188720" cy="914400"/>
          </a:xfrm>
          <a:prstGeom prst="rect">
            <a:avLst/>
          </a:prstGeom>
          <a:noFill/>
          <a:ln/>
        </p:spPr>
        <p:txBody>
          <a:bodyPr wrap="square" lIns="0" tIns="0" rIns="0" bIns="0" rtlCol="0" anchor="ctr"/>
          <a:lstStyle/>
          <a:p>
            <a:pPr marL="0" indent="0">
              <a:buNone/>
            </a:pPr>
            <a:r>
              <a:rPr lang="en-US" sz="4400" b="1" dirty="0">
                <a:solidFill>
                  <a:srgbClr val="FF4D8F"/>
                </a:solidFill>
                <a:latin typeface="Arial Black" pitchFamily="34" charset="0"/>
                <a:ea typeface="Arial Black" pitchFamily="34" charset="-122"/>
                <a:cs typeface="Arial Black" pitchFamily="34" charset="-120"/>
              </a:rPr>
              <a:t>02</a:t>
            </a:r>
            <a:endParaRPr lang="en-US" sz="4400" dirty="0"/>
          </a:p>
        </p:txBody>
      </p:sp>
      <p:sp>
        <p:nvSpPr>
          <p:cNvPr id="14" name="Text 12">
            <a:extLst>
              <a:ext uri="{FF2B5EF4-FFF2-40B4-BE49-F238E27FC236}">
                <a16:creationId xmlns:a16="http://schemas.microsoft.com/office/drawing/2014/main" id="{31A0EE8E-3798-7316-906F-8BB5481B26B8}"/>
              </a:ext>
            </a:extLst>
          </p:cNvPr>
          <p:cNvSpPr/>
          <p:nvPr/>
        </p:nvSpPr>
        <p:spPr>
          <a:xfrm>
            <a:off x="2103120" y="3749040"/>
            <a:ext cx="6492240"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Publishing Actions – three pillars</a:t>
            </a:r>
            <a:endParaRPr lang="en-US" sz="2200" dirty="0"/>
          </a:p>
        </p:txBody>
      </p:sp>
      <p:sp>
        <p:nvSpPr>
          <p:cNvPr id="15" name="Text 13">
            <a:extLst>
              <a:ext uri="{FF2B5EF4-FFF2-40B4-BE49-F238E27FC236}">
                <a16:creationId xmlns:a16="http://schemas.microsoft.com/office/drawing/2014/main" id="{CC5AD8AE-99D1-C3FC-9221-64A3DBFB351F}"/>
              </a:ext>
            </a:extLst>
          </p:cNvPr>
          <p:cNvSpPr/>
          <p:nvPr/>
        </p:nvSpPr>
        <p:spPr>
          <a:xfrm>
            <a:off x="2103120" y="4251960"/>
            <a:ext cx="6400800"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Three pillars: Content (on-page), Digital PR &amp; Reputation (off-page), Technical.</a:t>
            </a:r>
            <a:endParaRPr lang="en-US" sz="1600" dirty="0"/>
          </a:p>
        </p:txBody>
      </p:sp>
      <p:sp>
        <p:nvSpPr>
          <p:cNvPr id="16" name="Text 14">
            <a:extLst>
              <a:ext uri="{FF2B5EF4-FFF2-40B4-BE49-F238E27FC236}">
                <a16:creationId xmlns:a16="http://schemas.microsoft.com/office/drawing/2014/main" id="{2E3129DA-0B6D-5914-6047-8D89680CD011}"/>
              </a:ext>
            </a:extLst>
          </p:cNvPr>
          <p:cNvSpPr/>
          <p:nvPr/>
        </p:nvSpPr>
        <p:spPr>
          <a:xfrm>
            <a:off x="8686800" y="3977640"/>
            <a:ext cx="2926080" cy="502920"/>
          </a:xfrm>
          <a:prstGeom prst="rect">
            <a:avLst/>
          </a:prstGeom>
          <a:noFill/>
          <a:ln/>
        </p:spPr>
        <p:txBody>
          <a:bodyPr wrap="square" lIns="0" tIns="0" rIns="0" bIns="0" rtlCol="0" anchor="ctr"/>
          <a:lstStyle/>
          <a:p>
            <a:pPr marL="0" indent="0">
              <a:buNone/>
            </a:pPr>
            <a:r>
              <a:rPr lang="en-US" sz="1600" i="1" dirty="0">
                <a:solidFill>
                  <a:srgbClr val="FF4D8F"/>
                </a:solidFill>
                <a:latin typeface="Calibri" pitchFamily="34" charset="0"/>
                <a:ea typeface="Calibri" pitchFamily="34" charset="-122"/>
                <a:cs typeface="Calibri" pitchFamily="34" charset="-120"/>
              </a:rPr>
              <a:t>The only three levers that move citations.</a:t>
            </a:r>
            <a:endParaRPr lang="en-US" sz="1600" dirty="0"/>
          </a:p>
        </p:txBody>
      </p:sp>
      <p:sp>
        <p:nvSpPr>
          <p:cNvPr id="17" name="Shape 15">
            <a:extLst>
              <a:ext uri="{FF2B5EF4-FFF2-40B4-BE49-F238E27FC236}">
                <a16:creationId xmlns:a16="http://schemas.microsoft.com/office/drawing/2014/main" id="{BFDBB1D2-6F98-D565-EDD8-A9E1D201181F}"/>
              </a:ext>
            </a:extLst>
          </p:cNvPr>
          <p:cNvSpPr/>
          <p:nvPr/>
        </p:nvSpPr>
        <p:spPr>
          <a:xfrm>
            <a:off x="457200" y="5029200"/>
            <a:ext cx="11247120" cy="1234440"/>
          </a:xfrm>
          <a:prstGeom prst="rect">
            <a:avLst/>
          </a:prstGeom>
          <a:solidFill>
            <a:srgbClr val="141B2D"/>
          </a:solidFill>
          <a:ln w="12700">
            <a:solidFill>
              <a:srgbClr val="1F2940"/>
            </a:solidFill>
            <a:prstDash val="solid"/>
          </a:ln>
        </p:spPr>
        <p:txBody>
          <a:bodyPr/>
          <a:lstStyle/>
          <a:p>
            <a:endParaRPr lang="en-US"/>
          </a:p>
        </p:txBody>
      </p:sp>
      <p:sp>
        <p:nvSpPr>
          <p:cNvPr id="18" name="Shape 16">
            <a:extLst>
              <a:ext uri="{FF2B5EF4-FFF2-40B4-BE49-F238E27FC236}">
                <a16:creationId xmlns:a16="http://schemas.microsoft.com/office/drawing/2014/main" id="{96A22661-677F-D4F1-047E-1C30FED344EC}"/>
              </a:ext>
            </a:extLst>
          </p:cNvPr>
          <p:cNvSpPr/>
          <p:nvPr/>
        </p:nvSpPr>
        <p:spPr>
          <a:xfrm>
            <a:off x="457200" y="5029200"/>
            <a:ext cx="109728" cy="1234440"/>
          </a:xfrm>
          <a:prstGeom prst="rect">
            <a:avLst/>
          </a:prstGeom>
          <a:solidFill>
            <a:srgbClr val="B388FF"/>
          </a:solidFill>
          <a:ln w="12700">
            <a:solidFill>
              <a:srgbClr val="B388FF"/>
            </a:solidFill>
            <a:prstDash val="solid"/>
          </a:ln>
        </p:spPr>
        <p:txBody>
          <a:bodyPr/>
          <a:lstStyle/>
          <a:p>
            <a:endParaRPr lang="en-US"/>
          </a:p>
        </p:txBody>
      </p:sp>
      <p:sp>
        <p:nvSpPr>
          <p:cNvPr id="19" name="Text 17">
            <a:extLst>
              <a:ext uri="{FF2B5EF4-FFF2-40B4-BE49-F238E27FC236}">
                <a16:creationId xmlns:a16="http://schemas.microsoft.com/office/drawing/2014/main" id="{B2194923-8809-5C42-D6FA-F76AC4E7B3F5}"/>
              </a:ext>
            </a:extLst>
          </p:cNvPr>
          <p:cNvSpPr/>
          <p:nvPr/>
        </p:nvSpPr>
        <p:spPr>
          <a:xfrm>
            <a:off x="777240" y="5212080"/>
            <a:ext cx="1188720" cy="914400"/>
          </a:xfrm>
          <a:prstGeom prst="rect">
            <a:avLst/>
          </a:prstGeom>
          <a:noFill/>
          <a:ln/>
        </p:spPr>
        <p:txBody>
          <a:bodyPr wrap="square" lIns="0" tIns="0" rIns="0" bIns="0" rtlCol="0" anchor="ctr"/>
          <a:lstStyle/>
          <a:p>
            <a:pPr marL="0" indent="0">
              <a:buNone/>
            </a:pPr>
            <a:r>
              <a:rPr lang="en-US" sz="4400" b="1" dirty="0">
                <a:solidFill>
                  <a:srgbClr val="B388FF"/>
                </a:solidFill>
                <a:latin typeface="Arial Black" pitchFamily="34" charset="0"/>
                <a:ea typeface="Arial Black" pitchFamily="34" charset="-122"/>
                <a:cs typeface="Arial Black" pitchFamily="34" charset="-120"/>
              </a:rPr>
              <a:t>03</a:t>
            </a:r>
            <a:endParaRPr lang="en-US" sz="4400" dirty="0"/>
          </a:p>
        </p:txBody>
      </p:sp>
      <p:sp>
        <p:nvSpPr>
          <p:cNvPr id="20" name="Text 18">
            <a:extLst>
              <a:ext uri="{FF2B5EF4-FFF2-40B4-BE49-F238E27FC236}">
                <a16:creationId xmlns:a16="http://schemas.microsoft.com/office/drawing/2014/main" id="{332111D9-0F5B-6F34-0687-21BEA7BC10A7}"/>
              </a:ext>
            </a:extLst>
          </p:cNvPr>
          <p:cNvSpPr/>
          <p:nvPr/>
        </p:nvSpPr>
        <p:spPr>
          <a:xfrm>
            <a:off x="2103120" y="5166360"/>
            <a:ext cx="5445996"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Measurement &amp; ROI – </a:t>
            </a:r>
            <a:r>
              <a:rPr lang="en-US" sz="2200" b="1" dirty="0">
                <a:solidFill>
                  <a:srgbClr val="FFFFFF"/>
                </a:solidFill>
                <a:highlight>
                  <a:srgbClr val="00FF00"/>
                </a:highlight>
                <a:latin typeface="Arial Black" pitchFamily="34" charset="0"/>
                <a:ea typeface="Arial Black" pitchFamily="34" charset="-122"/>
                <a:cs typeface="Arial Black" pitchFamily="34" charset="-120"/>
              </a:rPr>
              <a:t>AI metrics</a:t>
            </a:r>
            <a:endParaRPr lang="en-US" sz="2200" dirty="0">
              <a:highlight>
                <a:srgbClr val="00FF00"/>
              </a:highlight>
            </a:endParaRPr>
          </a:p>
        </p:txBody>
      </p:sp>
      <p:sp>
        <p:nvSpPr>
          <p:cNvPr id="21" name="Text 19">
            <a:extLst>
              <a:ext uri="{FF2B5EF4-FFF2-40B4-BE49-F238E27FC236}">
                <a16:creationId xmlns:a16="http://schemas.microsoft.com/office/drawing/2014/main" id="{B53FB146-1FE8-128F-F560-9BC126028FBF}"/>
              </a:ext>
            </a:extLst>
          </p:cNvPr>
          <p:cNvSpPr/>
          <p:nvPr/>
        </p:nvSpPr>
        <p:spPr>
          <a:xfrm>
            <a:off x="2103119" y="5669280"/>
            <a:ext cx="7094043" cy="5029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Visibility &amp; attribution. Direct &amp; self-reported. Prove the channel works for more $.</a:t>
            </a:r>
            <a:endParaRPr lang="en-US" sz="1600" dirty="0"/>
          </a:p>
        </p:txBody>
      </p:sp>
      <p:sp>
        <p:nvSpPr>
          <p:cNvPr id="22" name="Text 20">
            <a:extLst>
              <a:ext uri="{FF2B5EF4-FFF2-40B4-BE49-F238E27FC236}">
                <a16:creationId xmlns:a16="http://schemas.microsoft.com/office/drawing/2014/main" id="{94540A8E-1BDD-F31F-1069-A87438D730EC}"/>
              </a:ext>
            </a:extLst>
          </p:cNvPr>
          <p:cNvSpPr/>
          <p:nvPr/>
        </p:nvSpPr>
        <p:spPr>
          <a:xfrm>
            <a:off x="8686800" y="5394960"/>
            <a:ext cx="2926080" cy="502920"/>
          </a:xfrm>
          <a:prstGeom prst="rect">
            <a:avLst/>
          </a:prstGeom>
          <a:noFill/>
          <a:ln/>
        </p:spPr>
        <p:txBody>
          <a:bodyPr wrap="square" lIns="0" tIns="0" rIns="0" bIns="0" rtlCol="0" anchor="ctr"/>
          <a:lstStyle/>
          <a:p>
            <a:pPr marL="0" indent="0">
              <a:buNone/>
            </a:pPr>
            <a:r>
              <a:rPr lang="en-US" sz="1600" i="1" dirty="0">
                <a:solidFill>
                  <a:srgbClr val="B388FF"/>
                </a:solidFill>
                <a:latin typeface="Calibri" pitchFamily="34" charset="0"/>
                <a:ea typeface="Calibri" pitchFamily="34" charset="-122"/>
                <a:cs typeface="Calibri" pitchFamily="34" charset="-120"/>
              </a:rPr>
              <a:t>If you can't measure it, you can't fund it.</a:t>
            </a:r>
            <a:endParaRPr lang="en-US" sz="1600" dirty="0"/>
          </a:p>
        </p:txBody>
      </p:sp>
      <p:sp>
        <p:nvSpPr>
          <p:cNvPr id="23" name="Text 21">
            <a:extLst>
              <a:ext uri="{FF2B5EF4-FFF2-40B4-BE49-F238E27FC236}">
                <a16:creationId xmlns:a16="http://schemas.microsoft.com/office/drawing/2014/main" id="{9C46438A-F440-0053-15EA-6345391084AC}"/>
              </a:ext>
            </a:extLst>
          </p:cNvPr>
          <p:cNvSpPr/>
          <p:nvPr/>
        </p:nvSpPr>
        <p:spPr>
          <a:xfrm>
            <a:off x="457200" y="6492240"/>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4" name="Text 22">
            <a:extLst>
              <a:ext uri="{FF2B5EF4-FFF2-40B4-BE49-F238E27FC236}">
                <a16:creationId xmlns:a16="http://schemas.microsoft.com/office/drawing/2014/main" id="{FAE9F07E-078B-CF23-7BCF-E268258A684A}"/>
              </a:ext>
            </a:extLst>
          </p:cNvPr>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11 / 30</a:t>
            </a:r>
            <a:endParaRPr lang="en-US" sz="900" dirty="0"/>
          </a:p>
        </p:txBody>
      </p:sp>
      <p:sp>
        <p:nvSpPr>
          <p:cNvPr id="26" name="Text 0">
            <a:extLst>
              <a:ext uri="{FF2B5EF4-FFF2-40B4-BE49-F238E27FC236}">
                <a16:creationId xmlns:a16="http://schemas.microsoft.com/office/drawing/2014/main" id="{481068B7-E0BD-6039-649D-9F3EEC1258BA}"/>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27" name="Text 0">
            <a:extLst>
              <a:ext uri="{FF2B5EF4-FFF2-40B4-BE49-F238E27FC236}">
                <a16:creationId xmlns:a16="http://schemas.microsoft.com/office/drawing/2014/main" id="{2CF69FB4-3D98-4A40-E597-132A4F70B487}"/>
              </a:ext>
            </a:extLst>
          </p:cNvPr>
          <p:cNvSpPr/>
          <p:nvPr/>
        </p:nvSpPr>
        <p:spPr>
          <a:xfrm>
            <a:off x="777240" y="2172763"/>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DATA INFRASTRUCTURE</a:t>
            </a:r>
            <a:endParaRPr lang="en-US" sz="1100" dirty="0"/>
          </a:p>
        </p:txBody>
      </p:sp>
      <p:sp>
        <p:nvSpPr>
          <p:cNvPr id="2" name="Text 0">
            <a:extLst>
              <a:ext uri="{FF2B5EF4-FFF2-40B4-BE49-F238E27FC236}">
                <a16:creationId xmlns:a16="http://schemas.microsoft.com/office/drawing/2014/main" id="{CDD05B4A-CD08-1225-1620-C24EB5A26627}"/>
              </a:ext>
            </a:extLst>
          </p:cNvPr>
          <p:cNvSpPr/>
          <p:nvPr/>
        </p:nvSpPr>
        <p:spPr>
          <a:xfrm>
            <a:off x="749808" y="3615070"/>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PUBLISHING ACTIONS</a:t>
            </a:r>
            <a:endParaRPr lang="en-US" sz="1100" dirty="0"/>
          </a:p>
        </p:txBody>
      </p:sp>
      <p:sp>
        <p:nvSpPr>
          <p:cNvPr id="25" name="Text 0">
            <a:extLst>
              <a:ext uri="{FF2B5EF4-FFF2-40B4-BE49-F238E27FC236}">
                <a16:creationId xmlns:a16="http://schemas.microsoft.com/office/drawing/2014/main" id="{EF08E8EB-6A03-1D40-50AD-076A290CBA55}"/>
              </a:ext>
            </a:extLst>
          </p:cNvPr>
          <p:cNvSpPr/>
          <p:nvPr/>
        </p:nvSpPr>
        <p:spPr>
          <a:xfrm>
            <a:off x="747469" y="5009530"/>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03 — MEASUREMENT &amp; ROI</a:t>
            </a:r>
            <a:endParaRPr lang="en-US" sz="1100" dirty="0"/>
          </a:p>
        </p:txBody>
      </p:sp>
      <p:sp>
        <p:nvSpPr>
          <p:cNvPr id="29" name="Text 0">
            <a:extLst>
              <a:ext uri="{FF2B5EF4-FFF2-40B4-BE49-F238E27FC236}">
                <a16:creationId xmlns:a16="http://schemas.microsoft.com/office/drawing/2014/main" id="{4AC53E89-957A-4039-D261-7E681E3F2816}"/>
              </a:ext>
            </a:extLst>
          </p:cNvPr>
          <p:cNvSpPr/>
          <p:nvPr/>
        </p:nvSpPr>
        <p:spPr>
          <a:xfrm>
            <a:off x="9601377" y="293990"/>
            <a:ext cx="2590623"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THREE CORE THINGS</a:t>
            </a:r>
            <a:endParaRPr lang="en-US" sz="1100" dirty="0"/>
          </a:p>
        </p:txBody>
      </p:sp>
    </p:spTree>
    <p:extLst>
      <p:ext uri="{BB962C8B-B14F-4D97-AF65-F5344CB8AC3E}">
        <p14:creationId xmlns:p14="http://schemas.microsoft.com/office/powerpoint/2010/main" val="4854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7520940" y="322698"/>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DATA INFRASTRUCTURE</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Mine real prompts from six places</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Don't ask AI to invent prompts. Pull them from where buyers already speak.</a:t>
            </a:r>
            <a:endParaRPr lang="en-US" sz="1600" dirty="0"/>
          </a:p>
        </p:txBody>
      </p:sp>
      <p:sp>
        <p:nvSpPr>
          <p:cNvPr id="5" name="Shape 3"/>
          <p:cNvSpPr/>
          <p:nvPr/>
        </p:nvSpPr>
        <p:spPr>
          <a:xfrm>
            <a:off x="457200" y="2103120"/>
            <a:ext cx="3611880" cy="1280160"/>
          </a:xfrm>
          <a:prstGeom prst="rect">
            <a:avLst/>
          </a:prstGeom>
          <a:solidFill>
            <a:srgbClr val="141B2D"/>
          </a:solidFill>
          <a:ln w="12700">
            <a:solidFill>
              <a:srgbClr val="1F2940"/>
            </a:solidFill>
            <a:prstDash val="solid"/>
          </a:ln>
        </p:spPr>
        <p:txBody>
          <a:bodyPr/>
          <a:lstStyle/>
          <a:p>
            <a:endParaRPr lang="en-US"/>
          </a:p>
        </p:txBody>
      </p:sp>
      <p:sp>
        <p:nvSpPr>
          <p:cNvPr id="6" name="Text 4"/>
          <p:cNvSpPr/>
          <p:nvPr/>
        </p:nvSpPr>
        <p:spPr>
          <a:xfrm>
            <a:off x="685800" y="2286000"/>
            <a:ext cx="640080" cy="45720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01</a:t>
            </a:r>
            <a:endParaRPr lang="en-US" sz="1400" dirty="0"/>
          </a:p>
        </p:txBody>
      </p:sp>
      <p:sp>
        <p:nvSpPr>
          <p:cNvPr id="7" name="Text 5"/>
          <p:cNvSpPr/>
          <p:nvPr/>
        </p:nvSpPr>
        <p:spPr>
          <a:xfrm>
            <a:off x="1325880" y="2267712"/>
            <a:ext cx="2606040" cy="41148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Search Console + Ahrefs</a:t>
            </a:r>
            <a:endParaRPr lang="en-US" sz="1400" dirty="0"/>
          </a:p>
        </p:txBody>
      </p:sp>
      <p:sp>
        <p:nvSpPr>
          <p:cNvPr id="8" name="Text 6"/>
          <p:cNvSpPr/>
          <p:nvPr/>
        </p:nvSpPr>
        <p:spPr>
          <a:xfrm>
            <a:off x="1325880" y="2697480"/>
            <a:ext cx="260604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Existing short-tail keywords. Apply prompt patterns.</a:t>
            </a:r>
            <a:endParaRPr lang="en-US" sz="1600" dirty="0"/>
          </a:p>
        </p:txBody>
      </p:sp>
      <p:sp>
        <p:nvSpPr>
          <p:cNvPr id="9" name="Shape 7"/>
          <p:cNvSpPr/>
          <p:nvPr/>
        </p:nvSpPr>
        <p:spPr>
          <a:xfrm>
            <a:off x="4251960" y="2103120"/>
            <a:ext cx="3611880" cy="1280160"/>
          </a:xfrm>
          <a:prstGeom prst="rect">
            <a:avLst/>
          </a:prstGeom>
          <a:solidFill>
            <a:srgbClr val="141B2D"/>
          </a:solidFill>
          <a:ln w="12700">
            <a:solidFill>
              <a:srgbClr val="1F2940"/>
            </a:solidFill>
            <a:prstDash val="solid"/>
          </a:ln>
        </p:spPr>
        <p:txBody>
          <a:bodyPr/>
          <a:lstStyle/>
          <a:p>
            <a:endParaRPr lang="en-US"/>
          </a:p>
        </p:txBody>
      </p:sp>
      <p:sp>
        <p:nvSpPr>
          <p:cNvPr id="10" name="Text 8"/>
          <p:cNvSpPr/>
          <p:nvPr/>
        </p:nvSpPr>
        <p:spPr>
          <a:xfrm>
            <a:off x="4480560" y="2286000"/>
            <a:ext cx="640080" cy="45720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02</a:t>
            </a:r>
            <a:endParaRPr lang="en-US" sz="1400" dirty="0"/>
          </a:p>
        </p:txBody>
      </p:sp>
      <p:sp>
        <p:nvSpPr>
          <p:cNvPr id="11" name="Text 9"/>
          <p:cNvSpPr/>
          <p:nvPr/>
        </p:nvSpPr>
        <p:spPr>
          <a:xfrm>
            <a:off x="5120640" y="2267712"/>
            <a:ext cx="2606040" cy="41148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Reddit + Forums</a:t>
            </a:r>
            <a:endParaRPr lang="en-US" sz="1400" dirty="0"/>
          </a:p>
        </p:txBody>
      </p:sp>
      <p:sp>
        <p:nvSpPr>
          <p:cNvPr id="12" name="Text 10"/>
          <p:cNvSpPr/>
          <p:nvPr/>
        </p:nvSpPr>
        <p:spPr>
          <a:xfrm>
            <a:off x="5120640" y="2697480"/>
            <a:ext cx="260604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Real questions in real human language.</a:t>
            </a:r>
            <a:endParaRPr lang="en-US" sz="1600" dirty="0"/>
          </a:p>
        </p:txBody>
      </p:sp>
      <p:sp>
        <p:nvSpPr>
          <p:cNvPr id="13" name="Shape 11"/>
          <p:cNvSpPr/>
          <p:nvPr/>
        </p:nvSpPr>
        <p:spPr>
          <a:xfrm>
            <a:off x="8046720" y="2103120"/>
            <a:ext cx="3611880" cy="1280160"/>
          </a:xfrm>
          <a:prstGeom prst="rect">
            <a:avLst/>
          </a:prstGeom>
          <a:solidFill>
            <a:srgbClr val="141B2D"/>
          </a:solidFill>
          <a:ln w="12700">
            <a:solidFill>
              <a:srgbClr val="1F2940"/>
            </a:solidFill>
            <a:prstDash val="solid"/>
          </a:ln>
        </p:spPr>
        <p:txBody>
          <a:bodyPr/>
          <a:lstStyle/>
          <a:p>
            <a:endParaRPr lang="en-US"/>
          </a:p>
        </p:txBody>
      </p:sp>
      <p:sp>
        <p:nvSpPr>
          <p:cNvPr id="14" name="Text 12"/>
          <p:cNvSpPr/>
          <p:nvPr/>
        </p:nvSpPr>
        <p:spPr>
          <a:xfrm>
            <a:off x="8275320" y="2286000"/>
            <a:ext cx="640080" cy="45720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03</a:t>
            </a:r>
            <a:endParaRPr lang="en-US" sz="1400" dirty="0"/>
          </a:p>
        </p:txBody>
      </p:sp>
      <p:sp>
        <p:nvSpPr>
          <p:cNvPr id="15" name="Text 13"/>
          <p:cNvSpPr/>
          <p:nvPr/>
        </p:nvSpPr>
        <p:spPr>
          <a:xfrm>
            <a:off x="8915400" y="2267712"/>
            <a:ext cx="2606040" cy="41148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Keyword Planner</a:t>
            </a:r>
            <a:endParaRPr lang="en-US" sz="1400" dirty="0"/>
          </a:p>
        </p:txBody>
      </p:sp>
      <p:sp>
        <p:nvSpPr>
          <p:cNvPr id="16" name="Text 14"/>
          <p:cNvSpPr/>
          <p:nvPr/>
        </p:nvSpPr>
        <p:spPr>
          <a:xfrm>
            <a:off x="8915400" y="2697480"/>
            <a:ext cx="260604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Volume + intent baseline.</a:t>
            </a:r>
            <a:endParaRPr lang="en-US" sz="1600" dirty="0"/>
          </a:p>
        </p:txBody>
      </p:sp>
      <p:sp>
        <p:nvSpPr>
          <p:cNvPr id="17" name="Shape 15"/>
          <p:cNvSpPr/>
          <p:nvPr/>
        </p:nvSpPr>
        <p:spPr>
          <a:xfrm>
            <a:off x="457200" y="3520440"/>
            <a:ext cx="3611880" cy="1280160"/>
          </a:xfrm>
          <a:prstGeom prst="rect">
            <a:avLst/>
          </a:prstGeom>
          <a:solidFill>
            <a:srgbClr val="141B2D"/>
          </a:solidFill>
          <a:ln w="12700">
            <a:solidFill>
              <a:srgbClr val="1F2940"/>
            </a:solidFill>
            <a:prstDash val="solid"/>
          </a:ln>
        </p:spPr>
        <p:txBody>
          <a:bodyPr/>
          <a:lstStyle/>
          <a:p>
            <a:endParaRPr lang="en-US"/>
          </a:p>
        </p:txBody>
      </p:sp>
      <p:sp>
        <p:nvSpPr>
          <p:cNvPr id="18" name="Text 16"/>
          <p:cNvSpPr/>
          <p:nvPr/>
        </p:nvSpPr>
        <p:spPr>
          <a:xfrm>
            <a:off x="685800" y="3703320"/>
            <a:ext cx="640080" cy="45720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04</a:t>
            </a:r>
            <a:endParaRPr lang="en-US" sz="1400" dirty="0"/>
          </a:p>
        </p:txBody>
      </p:sp>
      <p:sp>
        <p:nvSpPr>
          <p:cNvPr id="19" name="Text 17"/>
          <p:cNvSpPr/>
          <p:nvPr/>
        </p:nvSpPr>
        <p:spPr>
          <a:xfrm>
            <a:off x="1325880" y="3685032"/>
            <a:ext cx="2606040" cy="41148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Sales + Support Calls</a:t>
            </a:r>
            <a:endParaRPr lang="en-US" sz="1400" dirty="0"/>
          </a:p>
        </p:txBody>
      </p:sp>
      <p:sp>
        <p:nvSpPr>
          <p:cNvPr id="20" name="Text 18"/>
          <p:cNvSpPr/>
          <p:nvPr/>
        </p:nvSpPr>
        <p:spPr>
          <a:xfrm>
            <a:off x="1325880" y="4114800"/>
            <a:ext cx="260604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What prospects ask before they buy.</a:t>
            </a:r>
            <a:endParaRPr lang="en-US" sz="1600" dirty="0"/>
          </a:p>
        </p:txBody>
      </p:sp>
      <p:sp>
        <p:nvSpPr>
          <p:cNvPr id="21" name="Shape 19"/>
          <p:cNvSpPr/>
          <p:nvPr/>
        </p:nvSpPr>
        <p:spPr>
          <a:xfrm>
            <a:off x="4251960" y="3520440"/>
            <a:ext cx="3611880" cy="1280160"/>
          </a:xfrm>
          <a:prstGeom prst="rect">
            <a:avLst/>
          </a:prstGeom>
          <a:solidFill>
            <a:srgbClr val="141B2D"/>
          </a:solidFill>
          <a:ln w="12700">
            <a:solidFill>
              <a:srgbClr val="1F2940"/>
            </a:solidFill>
            <a:prstDash val="solid"/>
          </a:ln>
        </p:spPr>
        <p:txBody>
          <a:bodyPr/>
          <a:lstStyle/>
          <a:p>
            <a:endParaRPr lang="en-US"/>
          </a:p>
        </p:txBody>
      </p:sp>
      <p:sp>
        <p:nvSpPr>
          <p:cNvPr id="22" name="Text 20"/>
          <p:cNvSpPr/>
          <p:nvPr/>
        </p:nvSpPr>
        <p:spPr>
          <a:xfrm>
            <a:off x="4480560" y="3703320"/>
            <a:ext cx="640080" cy="45720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05</a:t>
            </a:r>
            <a:endParaRPr lang="en-US" sz="1400" dirty="0"/>
          </a:p>
        </p:txBody>
      </p:sp>
      <p:sp>
        <p:nvSpPr>
          <p:cNvPr id="23" name="Text 21"/>
          <p:cNvSpPr/>
          <p:nvPr/>
        </p:nvSpPr>
        <p:spPr>
          <a:xfrm>
            <a:off x="5120640" y="3685032"/>
            <a:ext cx="2606040" cy="41148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Chat Logs + Tickets</a:t>
            </a:r>
            <a:endParaRPr lang="en-US" sz="1400" dirty="0"/>
          </a:p>
        </p:txBody>
      </p:sp>
      <p:sp>
        <p:nvSpPr>
          <p:cNvPr id="24" name="Text 22"/>
          <p:cNvSpPr/>
          <p:nvPr/>
        </p:nvSpPr>
        <p:spPr>
          <a:xfrm>
            <a:off x="5120640" y="4114800"/>
            <a:ext cx="260604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Your own product conversation history.</a:t>
            </a:r>
            <a:endParaRPr lang="en-US" sz="1600" dirty="0"/>
          </a:p>
        </p:txBody>
      </p:sp>
      <p:sp>
        <p:nvSpPr>
          <p:cNvPr id="25" name="Shape 23"/>
          <p:cNvSpPr/>
          <p:nvPr/>
        </p:nvSpPr>
        <p:spPr>
          <a:xfrm>
            <a:off x="8046720" y="3520440"/>
            <a:ext cx="3611880" cy="1280160"/>
          </a:xfrm>
          <a:prstGeom prst="rect">
            <a:avLst/>
          </a:prstGeom>
          <a:solidFill>
            <a:srgbClr val="141B2D"/>
          </a:solidFill>
          <a:ln w="12700">
            <a:solidFill>
              <a:srgbClr val="1F2940"/>
            </a:solidFill>
            <a:prstDash val="solid"/>
          </a:ln>
        </p:spPr>
        <p:txBody>
          <a:bodyPr/>
          <a:lstStyle/>
          <a:p>
            <a:endParaRPr lang="en-US"/>
          </a:p>
        </p:txBody>
      </p:sp>
      <p:sp>
        <p:nvSpPr>
          <p:cNvPr id="26" name="Text 24"/>
          <p:cNvSpPr/>
          <p:nvPr/>
        </p:nvSpPr>
        <p:spPr>
          <a:xfrm>
            <a:off x="8275320" y="3703320"/>
            <a:ext cx="640080" cy="45720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06</a:t>
            </a:r>
            <a:endParaRPr lang="en-US" sz="1400" dirty="0"/>
          </a:p>
        </p:txBody>
      </p:sp>
      <p:sp>
        <p:nvSpPr>
          <p:cNvPr id="27" name="Text 25"/>
          <p:cNvSpPr/>
          <p:nvPr/>
        </p:nvSpPr>
        <p:spPr>
          <a:xfrm>
            <a:off x="8915400" y="3685032"/>
            <a:ext cx="2606040" cy="411480"/>
          </a:xfrm>
          <a:prstGeom prst="rect">
            <a:avLst/>
          </a:prstGeom>
          <a:noFill/>
          <a:ln/>
        </p:spPr>
        <p:txBody>
          <a:bodyPr wrap="square" lIns="0" tIns="0" rIns="0" bIns="0" rtlCol="0" anchor="ctr"/>
          <a:lstStyle/>
          <a:p>
            <a:pPr marL="0" indent="0">
              <a:buNone/>
            </a:pPr>
            <a:r>
              <a:rPr lang="en-US" sz="1400" b="1" dirty="0">
                <a:solidFill>
                  <a:srgbClr val="FFFFFF"/>
                </a:solidFill>
                <a:latin typeface="Arial Black" pitchFamily="34" charset="0"/>
                <a:ea typeface="Arial Black" pitchFamily="34" charset="-122"/>
                <a:cs typeface="Arial Black" pitchFamily="34" charset="-120"/>
              </a:rPr>
              <a:t>Customer Interviews</a:t>
            </a:r>
            <a:endParaRPr lang="en-US" sz="1400" dirty="0"/>
          </a:p>
        </p:txBody>
      </p:sp>
      <p:sp>
        <p:nvSpPr>
          <p:cNvPr id="28" name="Text 26"/>
          <p:cNvSpPr/>
          <p:nvPr/>
        </p:nvSpPr>
        <p:spPr>
          <a:xfrm>
            <a:off x="8915400" y="4114800"/>
            <a:ext cx="260604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Direct from the people you serve.</a:t>
            </a:r>
            <a:endParaRPr lang="en-US" sz="1600" dirty="0"/>
          </a:p>
        </p:txBody>
      </p:sp>
      <p:sp>
        <p:nvSpPr>
          <p:cNvPr id="29" name="Shape 27"/>
          <p:cNvSpPr/>
          <p:nvPr/>
        </p:nvSpPr>
        <p:spPr>
          <a:xfrm>
            <a:off x="457200" y="5120640"/>
            <a:ext cx="11247120" cy="1188720"/>
          </a:xfrm>
          <a:prstGeom prst="rect">
            <a:avLst/>
          </a:prstGeom>
          <a:solidFill>
            <a:srgbClr val="141B2D"/>
          </a:solidFill>
          <a:ln w="12700">
            <a:solidFill>
              <a:srgbClr val="00D4FF"/>
            </a:solidFill>
            <a:prstDash val="solid"/>
          </a:ln>
        </p:spPr>
        <p:txBody>
          <a:bodyPr/>
          <a:lstStyle/>
          <a:p>
            <a:endParaRPr lang="en-US"/>
          </a:p>
        </p:txBody>
      </p:sp>
      <p:sp>
        <p:nvSpPr>
          <p:cNvPr id="30" name="Text 28"/>
          <p:cNvSpPr/>
          <p:nvPr/>
        </p:nvSpPr>
        <p:spPr>
          <a:xfrm>
            <a:off x="640080" y="5257800"/>
            <a:ext cx="10058400" cy="274320"/>
          </a:xfrm>
          <a:prstGeom prst="rect">
            <a:avLst/>
          </a:prstGeom>
          <a:noFill/>
          <a:ln/>
        </p:spPr>
        <p:txBody>
          <a:bodyPr wrap="square" lIns="0" tIns="0" rIns="0" bIns="0" rtlCol="0" anchor="ctr"/>
          <a:lstStyle/>
          <a:p>
            <a:pPr marL="0" indent="0">
              <a:buNone/>
            </a:pPr>
            <a:r>
              <a:rPr lang="en-US" sz="1100" b="1" kern="0" spc="400" dirty="0">
                <a:solidFill>
                  <a:srgbClr val="00D4FF"/>
                </a:solidFill>
                <a:latin typeface="Trebuchet MS" pitchFamily="34" charset="0"/>
                <a:ea typeface="Trebuchet MS" pitchFamily="34" charset="-122"/>
                <a:cs typeface="Trebuchet MS" pitchFamily="34" charset="-120"/>
              </a:rPr>
              <a:t>THEN LAYER ON SYNTHETIC PERSONAS</a:t>
            </a:r>
            <a:endParaRPr lang="en-US" sz="1100" dirty="0"/>
          </a:p>
        </p:txBody>
      </p:sp>
      <p:sp>
        <p:nvSpPr>
          <p:cNvPr id="31" name="Text 29"/>
          <p:cNvSpPr/>
          <p:nvPr/>
        </p:nvSpPr>
        <p:spPr>
          <a:xfrm>
            <a:off x="640080" y="5532120"/>
            <a:ext cx="8663408" cy="457200"/>
          </a:xfrm>
          <a:prstGeom prst="rect">
            <a:avLst/>
          </a:prstGeom>
          <a:noFill/>
          <a:ln/>
        </p:spPr>
        <p:txBody>
          <a:bodyPr wrap="square" lIns="0" tIns="0" rIns="0" bIns="0" rtlCol="0" anchor="ctr"/>
          <a:lstStyle/>
          <a:p>
            <a:r>
              <a:rPr lang="en-US" sz="1400" dirty="0">
                <a:solidFill>
                  <a:srgbClr val="FFFFFF"/>
                </a:solidFill>
                <a:latin typeface="Calibri" pitchFamily="34" charset="0"/>
                <a:ea typeface="Calibri" pitchFamily="34" charset="-122"/>
                <a:cs typeface="Calibri" pitchFamily="34" charset="-120"/>
              </a:rPr>
              <a:t>Generate prompts from each ideal customer profile (ICP’s) perspective. CTO asks about SSO; PM asks about onboarding.</a:t>
            </a:r>
            <a:endParaRPr lang="en-US" sz="1400" dirty="0"/>
          </a:p>
        </p:txBody>
      </p:sp>
      <p:sp>
        <p:nvSpPr>
          <p:cNvPr id="32" name="Text 30"/>
          <p:cNvSpPr/>
          <p:nvPr/>
        </p:nvSpPr>
        <p:spPr>
          <a:xfrm>
            <a:off x="640080" y="5943600"/>
            <a:ext cx="8229600" cy="36576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85% accuracy at 1/3 the cost of traditional research — Stanford / DeepMind</a:t>
            </a:r>
            <a:endParaRPr lang="en-US" sz="1100" dirty="0"/>
          </a:p>
        </p:txBody>
      </p:sp>
      <p:sp>
        <p:nvSpPr>
          <p:cNvPr id="33" name="Text 31"/>
          <p:cNvSpPr/>
          <p:nvPr/>
        </p:nvSpPr>
        <p:spPr>
          <a:xfrm>
            <a:off x="9601200" y="5212080"/>
            <a:ext cx="2011680" cy="1097280"/>
          </a:xfrm>
          <a:prstGeom prst="rect">
            <a:avLst/>
          </a:prstGeom>
          <a:noFill/>
          <a:ln/>
        </p:spPr>
        <p:txBody>
          <a:bodyPr wrap="square" lIns="0" tIns="0" rIns="0" bIns="0" rtlCol="0" anchor="ctr"/>
          <a:lstStyle/>
          <a:p>
            <a:pPr marL="0" indent="0" algn="ctr">
              <a:buNone/>
            </a:pPr>
            <a:r>
              <a:rPr lang="en-US" sz="5600" b="1" dirty="0">
                <a:solidFill>
                  <a:srgbClr val="00D4FF"/>
                </a:solidFill>
                <a:latin typeface="Arial Black" pitchFamily="34" charset="0"/>
                <a:ea typeface="Arial Black" pitchFamily="34" charset="-122"/>
                <a:cs typeface="Arial Black" pitchFamily="34" charset="-120"/>
              </a:rPr>
              <a:t>85%</a:t>
            </a:r>
            <a:endParaRPr lang="en-US" sz="5600" dirty="0"/>
          </a:p>
        </p:txBody>
      </p:sp>
      <p:sp>
        <p:nvSpPr>
          <p:cNvPr id="34" name="Text 32"/>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12 / 30</a:t>
            </a:r>
            <a:endParaRPr lang="en-US" sz="900" dirty="0"/>
          </a:p>
        </p:txBody>
      </p:sp>
      <p:sp>
        <p:nvSpPr>
          <p:cNvPr id="35" name="Text 0">
            <a:extLst>
              <a:ext uri="{FF2B5EF4-FFF2-40B4-BE49-F238E27FC236}">
                <a16:creationId xmlns:a16="http://schemas.microsoft.com/office/drawing/2014/main" id="{DAE4E63B-845B-08EA-7F72-E6E4647C9E1B}"/>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Your keyword tools miss most AI demand.</a:t>
            </a:r>
            <a:endParaRPr lang="en-US" sz="3600" dirty="0"/>
          </a:p>
        </p:txBody>
      </p:sp>
      <p:sp>
        <p:nvSpPr>
          <p:cNvPr id="4" name="Shape 2"/>
          <p:cNvSpPr/>
          <p:nvPr/>
        </p:nvSpPr>
        <p:spPr>
          <a:xfrm>
            <a:off x="457200" y="2194560"/>
            <a:ext cx="3611880" cy="2743200"/>
          </a:xfrm>
          <a:prstGeom prst="rect">
            <a:avLst/>
          </a:prstGeom>
          <a:solidFill>
            <a:srgbClr val="141B2D"/>
          </a:solidFill>
          <a:ln w="12700">
            <a:solidFill>
              <a:srgbClr val="1F2940"/>
            </a:solidFill>
            <a:prstDash val="solid"/>
          </a:ln>
        </p:spPr>
        <p:txBody>
          <a:bodyPr/>
          <a:lstStyle/>
          <a:p>
            <a:endParaRPr lang="en-US"/>
          </a:p>
        </p:txBody>
      </p:sp>
      <p:sp>
        <p:nvSpPr>
          <p:cNvPr id="5" name="Text 3"/>
          <p:cNvSpPr/>
          <p:nvPr/>
        </p:nvSpPr>
        <p:spPr>
          <a:xfrm>
            <a:off x="731520" y="2377440"/>
            <a:ext cx="3108960" cy="1280160"/>
          </a:xfrm>
          <a:prstGeom prst="rect">
            <a:avLst/>
          </a:prstGeom>
          <a:noFill/>
          <a:ln/>
        </p:spPr>
        <p:txBody>
          <a:bodyPr wrap="square" lIns="0" tIns="0" rIns="0" bIns="0" rtlCol="0" anchor="ctr"/>
          <a:lstStyle/>
          <a:p>
            <a:pPr marL="0" indent="0">
              <a:buNone/>
            </a:pPr>
            <a:r>
              <a:rPr lang="en-US" sz="5000" b="1" dirty="0">
                <a:solidFill>
                  <a:srgbClr val="FF4D8F"/>
                </a:solidFill>
                <a:latin typeface="Arial Black" pitchFamily="34" charset="0"/>
                <a:ea typeface="Arial Black" pitchFamily="34" charset="-122"/>
                <a:cs typeface="Arial Black" pitchFamily="34" charset="-120"/>
              </a:rPr>
              <a:t>65–85%</a:t>
            </a:r>
            <a:endParaRPr lang="en-US" sz="5000" dirty="0"/>
          </a:p>
        </p:txBody>
      </p:sp>
      <p:sp>
        <p:nvSpPr>
          <p:cNvPr id="6" name="Text 4"/>
          <p:cNvSpPr/>
          <p:nvPr/>
        </p:nvSpPr>
        <p:spPr>
          <a:xfrm>
            <a:off x="731520" y="3657600"/>
            <a:ext cx="3108960" cy="11887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of ChatGPT prompts don't match any keyword in Semrush or Ahrefs.</a:t>
            </a:r>
            <a:endParaRPr lang="en-US" sz="1600" dirty="0"/>
          </a:p>
        </p:txBody>
      </p:sp>
      <p:sp>
        <p:nvSpPr>
          <p:cNvPr id="7" name="Shape 5"/>
          <p:cNvSpPr/>
          <p:nvPr/>
        </p:nvSpPr>
        <p:spPr>
          <a:xfrm>
            <a:off x="4251960" y="2194560"/>
            <a:ext cx="3611880" cy="2743200"/>
          </a:xfrm>
          <a:prstGeom prst="rect">
            <a:avLst/>
          </a:prstGeom>
          <a:solidFill>
            <a:srgbClr val="141B2D"/>
          </a:solidFill>
          <a:ln w="12700">
            <a:solidFill>
              <a:srgbClr val="1F2940"/>
            </a:solidFill>
            <a:prstDash val="solid"/>
          </a:ln>
        </p:spPr>
        <p:txBody>
          <a:bodyPr/>
          <a:lstStyle/>
          <a:p>
            <a:endParaRPr lang="en-US"/>
          </a:p>
        </p:txBody>
      </p:sp>
      <p:sp>
        <p:nvSpPr>
          <p:cNvPr id="8" name="Text 6"/>
          <p:cNvSpPr/>
          <p:nvPr/>
        </p:nvSpPr>
        <p:spPr>
          <a:xfrm>
            <a:off x="4526280" y="2377440"/>
            <a:ext cx="3108960" cy="1280160"/>
          </a:xfrm>
          <a:prstGeom prst="rect">
            <a:avLst/>
          </a:prstGeom>
          <a:noFill/>
          <a:ln/>
        </p:spPr>
        <p:txBody>
          <a:bodyPr wrap="square" lIns="0" tIns="0" rIns="0" bIns="0" rtlCol="0" anchor="ctr"/>
          <a:lstStyle/>
          <a:p>
            <a:pPr marL="0" indent="0">
              <a:buNone/>
            </a:pPr>
            <a:r>
              <a:rPr lang="en-US" sz="3800" b="1" dirty="0">
                <a:solidFill>
                  <a:srgbClr val="00D4FF"/>
                </a:solidFill>
                <a:latin typeface="Arial Black" pitchFamily="34" charset="0"/>
                <a:ea typeface="Arial Black" pitchFamily="34" charset="-122"/>
                <a:cs typeface="Arial Black" pitchFamily="34" charset="-120"/>
              </a:rPr>
              <a:t>23 words</a:t>
            </a:r>
            <a:endParaRPr lang="en-US" sz="3800" dirty="0"/>
          </a:p>
        </p:txBody>
      </p:sp>
      <p:sp>
        <p:nvSpPr>
          <p:cNvPr id="9" name="Text 7"/>
          <p:cNvSpPr/>
          <p:nvPr/>
        </p:nvSpPr>
        <p:spPr>
          <a:xfrm>
            <a:off x="4526280" y="3657600"/>
            <a:ext cx="3108960" cy="11887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average AI prompt length. Versus 4.2 for traditional search.</a:t>
            </a:r>
            <a:endParaRPr lang="en-US" sz="1600" dirty="0"/>
          </a:p>
        </p:txBody>
      </p:sp>
      <p:sp>
        <p:nvSpPr>
          <p:cNvPr id="10" name="Shape 8"/>
          <p:cNvSpPr/>
          <p:nvPr/>
        </p:nvSpPr>
        <p:spPr>
          <a:xfrm>
            <a:off x="8046720" y="2194560"/>
            <a:ext cx="3611880" cy="2743200"/>
          </a:xfrm>
          <a:prstGeom prst="rect">
            <a:avLst/>
          </a:prstGeom>
          <a:solidFill>
            <a:srgbClr val="141B2D"/>
          </a:solidFill>
          <a:ln w="12700">
            <a:solidFill>
              <a:srgbClr val="1F2940"/>
            </a:solidFill>
            <a:prstDash val="solid"/>
          </a:ln>
        </p:spPr>
        <p:txBody>
          <a:bodyPr/>
          <a:lstStyle/>
          <a:p>
            <a:endParaRPr lang="en-US"/>
          </a:p>
        </p:txBody>
      </p:sp>
      <p:sp>
        <p:nvSpPr>
          <p:cNvPr id="11" name="Text 9"/>
          <p:cNvSpPr/>
          <p:nvPr/>
        </p:nvSpPr>
        <p:spPr>
          <a:xfrm>
            <a:off x="8321040" y="2377440"/>
            <a:ext cx="3108960" cy="1280160"/>
          </a:xfrm>
          <a:prstGeom prst="rect">
            <a:avLst/>
          </a:prstGeom>
          <a:noFill/>
          <a:ln/>
        </p:spPr>
        <p:txBody>
          <a:bodyPr wrap="square" lIns="0" tIns="0" rIns="0" bIns="0" rtlCol="0" anchor="ctr"/>
          <a:lstStyle/>
          <a:p>
            <a:pPr marL="0" indent="0">
              <a:buNone/>
            </a:pPr>
            <a:r>
              <a:rPr lang="en-US" sz="5600" b="1" dirty="0">
                <a:solidFill>
                  <a:srgbClr val="B388FF"/>
                </a:solidFill>
                <a:latin typeface="Arial Black" pitchFamily="34" charset="0"/>
                <a:ea typeface="Arial Black" pitchFamily="34" charset="-122"/>
                <a:cs typeface="Arial Black" pitchFamily="34" charset="-120"/>
              </a:rPr>
              <a:t>+50%</a:t>
            </a:r>
            <a:endParaRPr lang="en-US" sz="5600" dirty="0"/>
          </a:p>
        </p:txBody>
      </p:sp>
      <p:sp>
        <p:nvSpPr>
          <p:cNvPr id="12" name="Text 10"/>
          <p:cNvSpPr/>
          <p:nvPr/>
        </p:nvSpPr>
        <p:spPr>
          <a:xfrm>
            <a:off x="8321040" y="3657600"/>
            <a:ext cx="3108960" cy="11887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growth in queries per session (now 1.75 — multi-turn is the norm).</a:t>
            </a:r>
            <a:endParaRPr lang="en-US" sz="1600" dirty="0"/>
          </a:p>
        </p:txBody>
      </p:sp>
      <p:sp>
        <p:nvSpPr>
          <p:cNvPr id="13" name="Shape 11"/>
          <p:cNvSpPr/>
          <p:nvPr/>
        </p:nvSpPr>
        <p:spPr>
          <a:xfrm>
            <a:off x="457200" y="5212080"/>
            <a:ext cx="11247120" cy="1097280"/>
          </a:xfrm>
          <a:prstGeom prst="rect">
            <a:avLst/>
          </a:prstGeom>
          <a:solidFill>
            <a:srgbClr val="0A0E1A"/>
          </a:solidFill>
          <a:ln w="25400">
            <a:solidFill>
              <a:srgbClr val="00D4FF"/>
            </a:solidFill>
            <a:prstDash val="solid"/>
          </a:ln>
        </p:spPr>
        <p:txBody>
          <a:bodyPr/>
          <a:lstStyle/>
          <a:p>
            <a:endParaRPr lang="en-US"/>
          </a:p>
        </p:txBody>
      </p:sp>
      <p:sp>
        <p:nvSpPr>
          <p:cNvPr id="14" name="Text 12"/>
          <p:cNvSpPr/>
          <p:nvPr/>
        </p:nvSpPr>
        <p:spPr>
          <a:xfrm>
            <a:off x="640080" y="5303520"/>
            <a:ext cx="10972800" cy="4572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Don't port SEO keywords directly. Apply prompt patterns.</a:t>
            </a:r>
            <a:endParaRPr lang="en-US" sz="1700" dirty="0"/>
          </a:p>
        </p:txBody>
      </p:sp>
      <p:sp>
        <p:nvSpPr>
          <p:cNvPr id="15" name="Text 13"/>
          <p:cNvSpPr/>
          <p:nvPr/>
        </p:nvSpPr>
        <p:spPr>
          <a:xfrm>
            <a:off x="640080" y="5760720"/>
            <a:ext cx="10972800" cy="45720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Turn "best CRM software" into "What's the best CRM for a 50-person SaaS that integrates with HubSpot?"</a:t>
            </a:r>
            <a:endParaRPr lang="en-US" sz="1600" dirty="0"/>
          </a:p>
        </p:txBody>
      </p:sp>
      <p:sp>
        <p:nvSpPr>
          <p:cNvPr id="16" name="Text 14"/>
          <p:cNvSpPr/>
          <p:nvPr/>
        </p:nvSpPr>
        <p:spPr>
          <a:xfrm>
            <a:off x="457200" y="644652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Semrush Clickstream, 17 months through Feb 2026 — 1B+ lines analyzed</a:t>
            </a:r>
            <a:endParaRPr lang="en-US" sz="1000" dirty="0"/>
          </a:p>
        </p:txBody>
      </p:sp>
      <p:sp>
        <p:nvSpPr>
          <p:cNvPr id="17" name="Text 15"/>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13 / 30</a:t>
            </a:r>
            <a:endParaRPr lang="en-US" sz="900" dirty="0"/>
          </a:p>
        </p:txBody>
      </p:sp>
      <p:sp>
        <p:nvSpPr>
          <p:cNvPr id="18" name="Text 0">
            <a:extLst>
              <a:ext uri="{FF2B5EF4-FFF2-40B4-BE49-F238E27FC236}">
                <a16:creationId xmlns:a16="http://schemas.microsoft.com/office/drawing/2014/main" id="{0CDE9953-ACD4-3B81-B14A-CDF905F30B3F}"/>
              </a:ext>
            </a:extLst>
          </p:cNvPr>
          <p:cNvSpPr/>
          <p:nvPr/>
        </p:nvSpPr>
        <p:spPr>
          <a:xfrm>
            <a:off x="7527863" y="322698"/>
            <a:ext cx="46464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DATA INFRASTRUCTURE</a:t>
            </a:r>
            <a:endParaRPr lang="en-US" sz="1100" dirty="0"/>
          </a:p>
        </p:txBody>
      </p:sp>
      <p:sp>
        <p:nvSpPr>
          <p:cNvPr id="21" name="Text 0">
            <a:extLst>
              <a:ext uri="{FF2B5EF4-FFF2-40B4-BE49-F238E27FC236}">
                <a16:creationId xmlns:a16="http://schemas.microsoft.com/office/drawing/2014/main" id="{D6BE8F73-50BB-C1DD-6C70-4E82E5D57638}"/>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22" name="Text 2">
            <a:extLst>
              <a:ext uri="{FF2B5EF4-FFF2-40B4-BE49-F238E27FC236}">
                <a16:creationId xmlns:a16="http://schemas.microsoft.com/office/drawing/2014/main" id="{E73D1F90-C5B2-03E8-41E6-D6495D057C3C}"/>
              </a:ext>
            </a:extLst>
          </p:cNvPr>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Shift from keywords to conversation matching</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Prioritize commercial over informational.</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Most TOFU answers now live entirely inside the chat. Don't fight there.</a:t>
            </a:r>
            <a:endParaRPr lang="en-US" sz="1600" dirty="0"/>
          </a:p>
        </p:txBody>
      </p:sp>
      <p:sp>
        <p:nvSpPr>
          <p:cNvPr id="5" name="Shape 3"/>
          <p:cNvSpPr/>
          <p:nvPr/>
        </p:nvSpPr>
        <p:spPr>
          <a:xfrm>
            <a:off x="2423160" y="2194560"/>
            <a:ext cx="7315200" cy="1097280"/>
          </a:xfrm>
          <a:prstGeom prst="rect">
            <a:avLst/>
          </a:prstGeom>
          <a:solidFill>
            <a:srgbClr val="141B2D"/>
          </a:solidFill>
          <a:ln w="12700">
            <a:solidFill>
              <a:srgbClr val="8B95A8"/>
            </a:solidFill>
            <a:prstDash val="solid"/>
          </a:ln>
        </p:spPr>
        <p:txBody>
          <a:bodyPr/>
          <a:lstStyle/>
          <a:p>
            <a:endParaRPr lang="en-US"/>
          </a:p>
        </p:txBody>
      </p:sp>
      <p:sp>
        <p:nvSpPr>
          <p:cNvPr id="6" name="Text 4"/>
          <p:cNvSpPr/>
          <p:nvPr/>
        </p:nvSpPr>
        <p:spPr>
          <a:xfrm>
            <a:off x="2606040" y="2286000"/>
            <a:ext cx="914400" cy="457200"/>
          </a:xfrm>
          <a:prstGeom prst="rect">
            <a:avLst/>
          </a:prstGeom>
          <a:noFill/>
          <a:ln/>
        </p:spPr>
        <p:txBody>
          <a:bodyPr wrap="square" lIns="0" tIns="0" rIns="0" bIns="0" rtlCol="0" anchor="ctr"/>
          <a:lstStyle/>
          <a:p>
            <a:pPr marL="0" indent="0">
              <a:buNone/>
            </a:pPr>
            <a:r>
              <a:rPr lang="en-US" b="1" dirty="0">
                <a:solidFill>
                  <a:srgbClr val="8B95A8"/>
                </a:solidFill>
                <a:latin typeface="Trebuchet MS" pitchFamily="34" charset="0"/>
                <a:ea typeface="Trebuchet MS" pitchFamily="34" charset="-122"/>
                <a:cs typeface="Trebuchet MS" pitchFamily="34" charset="-120"/>
              </a:rPr>
              <a:t>TOFU</a:t>
            </a:r>
            <a:endParaRPr lang="en-US" dirty="0"/>
          </a:p>
        </p:txBody>
      </p:sp>
      <p:sp>
        <p:nvSpPr>
          <p:cNvPr id="7" name="Text 5"/>
          <p:cNvSpPr/>
          <p:nvPr/>
        </p:nvSpPr>
        <p:spPr>
          <a:xfrm>
            <a:off x="3611880" y="2286000"/>
            <a:ext cx="3657600" cy="457200"/>
          </a:xfrm>
          <a:prstGeom prst="rect">
            <a:avLst/>
          </a:prstGeom>
          <a:noFill/>
          <a:ln/>
        </p:spPr>
        <p:txBody>
          <a:bodyPr wrap="square" lIns="0" tIns="0" rIns="0" bIns="0" rtlCol="0" anchor="ctr"/>
          <a:lstStyle/>
          <a:p>
            <a:pPr marL="0" indent="0">
              <a:buNone/>
            </a:pPr>
            <a:r>
              <a:rPr lang="en-US" sz="1800" b="1" dirty="0">
                <a:solidFill>
                  <a:srgbClr val="FFFFFF"/>
                </a:solidFill>
                <a:latin typeface="Arial Black" pitchFamily="34" charset="0"/>
                <a:ea typeface="Arial Black" pitchFamily="34" charset="-122"/>
                <a:cs typeface="Arial Black" pitchFamily="34" charset="-120"/>
              </a:rPr>
              <a:t>Awareness</a:t>
            </a:r>
            <a:endParaRPr lang="en-US" sz="1800" dirty="0"/>
          </a:p>
        </p:txBody>
      </p:sp>
      <p:sp>
        <p:nvSpPr>
          <p:cNvPr id="8" name="Text 6"/>
          <p:cNvSpPr/>
          <p:nvPr/>
        </p:nvSpPr>
        <p:spPr>
          <a:xfrm>
            <a:off x="3611880" y="2743200"/>
            <a:ext cx="5029200" cy="5029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"What is a CRM?"</a:t>
            </a:r>
            <a:endParaRPr lang="en-US" sz="1600" dirty="0"/>
          </a:p>
        </p:txBody>
      </p:sp>
      <p:sp>
        <p:nvSpPr>
          <p:cNvPr id="9" name="Shape 7"/>
          <p:cNvSpPr/>
          <p:nvPr/>
        </p:nvSpPr>
        <p:spPr>
          <a:xfrm>
            <a:off x="8778240" y="2560320"/>
            <a:ext cx="777240" cy="365760"/>
          </a:xfrm>
          <a:prstGeom prst="rect">
            <a:avLst/>
          </a:prstGeom>
          <a:solidFill>
            <a:srgbClr val="8B95A8"/>
          </a:solidFill>
          <a:ln w="12700">
            <a:solidFill>
              <a:srgbClr val="8B95A8"/>
            </a:solidFill>
            <a:prstDash val="solid"/>
          </a:ln>
        </p:spPr>
        <p:txBody>
          <a:bodyPr/>
          <a:lstStyle/>
          <a:p>
            <a:endParaRPr lang="en-US"/>
          </a:p>
        </p:txBody>
      </p:sp>
      <p:sp>
        <p:nvSpPr>
          <p:cNvPr id="10" name="Text 8"/>
          <p:cNvSpPr/>
          <p:nvPr/>
        </p:nvSpPr>
        <p:spPr>
          <a:xfrm>
            <a:off x="8778240" y="2560320"/>
            <a:ext cx="777240" cy="36576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LOW</a:t>
            </a:r>
            <a:endParaRPr lang="en-US" sz="1000" dirty="0"/>
          </a:p>
        </p:txBody>
      </p:sp>
      <p:sp>
        <p:nvSpPr>
          <p:cNvPr id="11" name="Shape 9"/>
          <p:cNvSpPr/>
          <p:nvPr/>
        </p:nvSpPr>
        <p:spPr>
          <a:xfrm>
            <a:off x="3108960" y="3520440"/>
            <a:ext cx="5943600" cy="1097280"/>
          </a:xfrm>
          <a:prstGeom prst="rect">
            <a:avLst/>
          </a:prstGeom>
          <a:solidFill>
            <a:srgbClr val="141B2D"/>
          </a:solidFill>
          <a:ln w="12700">
            <a:solidFill>
              <a:srgbClr val="FFB547"/>
            </a:solidFill>
            <a:prstDash val="solid"/>
          </a:ln>
        </p:spPr>
        <p:txBody>
          <a:bodyPr/>
          <a:lstStyle/>
          <a:p>
            <a:endParaRPr lang="en-US"/>
          </a:p>
        </p:txBody>
      </p:sp>
      <p:sp>
        <p:nvSpPr>
          <p:cNvPr id="12" name="Text 10"/>
          <p:cNvSpPr/>
          <p:nvPr/>
        </p:nvSpPr>
        <p:spPr>
          <a:xfrm>
            <a:off x="3291840" y="3611880"/>
            <a:ext cx="914400" cy="457200"/>
          </a:xfrm>
          <a:prstGeom prst="rect">
            <a:avLst/>
          </a:prstGeom>
          <a:noFill/>
          <a:ln/>
        </p:spPr>
        <p:txBody>
          <a:bodyPr wrap="square" lIns="0" tIns="0" rIns="0" bIns="0" rtlCol="0" anchor="ctr"/>
          <a:lstStyle/>
          <a:p>
            <a:pPr marL="0" indent="0">
              <a:buNone/>
            </a:pPr>
            <a:r>
              <a:rPr lang="en-US" b="1" dirty="0">
                <a:solidFill>
                  <a:srgbClr val="FFB547"/>
                </a:solidFill>
                <a:latin typeface="Trebuchet MS" pitchFamily="34" charset="0"/>
                <a:ea typeface="Trebuchet MS" pitchFamily="34" charset="-122"/>
                <a:cs typeface="Trebuchet MS" pitchFamily="34" charset="-120"/>
              </a:rPr>
              <a:t>MOFU</a:t>
            </a:r>
            <a:endParaRPr lang="en-US" dirty="0"/>
          </a:p>
        </p:txBody>
      </p:sp>
      <p:sp>
        <p:nvSpPr>
          <p:cNvPr id="13" name="Text 11"/>
          <p:cNvSpPr/>
          <p:nvPr/>
        </p:nvSpPr>
        <p:spPr>
          <a:xfrm>
            <a:off x="4297680" y="3611880"/>
            <a:ext cx="3657600" cy="457200"/>
          </a:xfrm>
          <a:prstGeom prst="rect">
            <a:avLst/>
          </a:prstGeom>
          <a:noFill/>
          <a:ln/>
        </p:spPr>
        <p:txBody>
          <a:bodyPr wrap="square" lIns="0" tIns="0" rIns="0" bIns="0" rtlCol="0" anchor="ctr"/>
          <a:lstStyle/>
          <a:p>
            <a:pPr marL="0" indent="0">
              <a:buNone/>
            </a:pPr>
            <a:r>
              <a:rPr lang="en-US" sz="1800" b="1" dirty="0">
                <a:solidFill>
                  <a:srgbClr val="FFFFFF"/>
                </a:solidFill>
                <a:latin typeface="Arial Black" pitchFamily="34" charset="0"/>
                <a:ea typeface="Arial Black" pitchFamily="34" charset="-122"/>
                <a:cs typeface="Arial Black" pitchFamily="34" charset="-120"/>
              </a:rPr>
              <a:t>Consideration</a:t>
            </a:r>
            <a:endParaRPr lang="en-US" sz="1800" dirty="0"/>
          </a:p>
        </p:txBody>
      </p:sp>
      <p:sp>
        <p:nvSpPr>
          <p:cNvPr id="14" name="Text 12"/>
          <p:cNvSpPr/>
          <p:nvPr/>
        </p:nvSpPr>
        <p:spPr>
          <a:xfrm>
            <a:off x="4297680" y="4069080"/>
            <a:ext cx="3657600" cy="5029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Comparisons. Reviews. Feature deep-dives.</a:t>
            </a:r>
            <a:endParaRPr lang="en-US" sz="1600" dirty="0"/>
          </a:p>
        </p:txBody>
      </p:sp>
      <p:sp>
        <p:nvSpPr>
          <p:cNvPr id="15" name="Shape 13"/>
          <p:cNvSpPr/>
          <p:nvPr/>
        </p:nvSpPr>
        <p:spPr>
          <a:xfrm>
            <a:off x="8092440" y="3886200"/>
            <a:ext cx="777240" cy="365760"/>
          </a:xfrm>
          <a:prstGeom prst="rect">
            <a:avLst/>
          </a:prstGeom>
          <a:solidFill>
            <a:srgbClr val="FFB547"/>
          </a:solidFill>
          <a:ln w="12700">
            <a:solidFill>
              <a:srgbClr val="FFB547"/>
            </a:solidFill>
            <a:prstDash val="solid"/>
          </a:ln>
        </p:spPr>
        <p:txBody>
          <a:bodyPr/>
          <a:lstStyle/>
          <a:p>
            <a:endParaRPr lang="en-US"/>
          </a:p>
        </p:txBody>
      </p:sp>
      <p:sp>
        <p:nvSpPr>
          <p:cNvPr id="16" name="Text 14"/>
          <p:cNvSpPr/>
          <p:nvPr/>
        </p:nvSpPr>
        <p:spPr>
          <a:xfrm>
            <a:off x="8092440" y="3886200"/>
            <a:ext cx="777240" cy="36576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MED</a:t>
            </a:r>
            <a:endParaRPr lang="en-US" sz="1000" dirty="0"/>
          </a:p>
        </p:txBody>
      </p:sp>
      <p:sp>
        <p:nvSpPr>
          <p:cNvPr id="17" name="Shape 15"/>
          <p:cNvSpPr/>
          <p:nvPr/>
        </p:nvSpPr>
        <p:spPr>
          <a:xfrm>
            <a:off x="3794760" y="4846320"/>
            <a:ext cx="4572000" cy="1097280"/>
          </a:xfrm>
          <a:prstGeom prst="rect">
            <a:avLst/>
          </a:prstGeom>
          <a:solidFill>
            <a:srgbClr val="141B2D"/>
          </a:solidFill>
          <a:ln w="12700">
            <a:solidFill>
              <a:srgbClr val="00D4FF"/>
            </a:solidFill>
            <a:prstDash val="solid"/>
          </a:ln>
        </p:spPr>
        <p:txBody>
          <a:bodyPr/>
          <a:lstStyle/>
          <a:p>
            <a:endParaRPr lang="en-US"/>
          </a:p>
        </p:txBody>
      </p:sp>
      <p:sp>
        <p:nvSpPr>
          <p:cNvPr id="18" name="Text 16"/>
          <p:cNvSpPr/>
          <p:nvPr/>
        </p:nvSpPr>
        <p:spPr>
          <a:xfrm>
            <a:off x="3977640" y="4937760"/>
            <a:ext cx="914400" cy="457200"/>
          </a:xfrm>
          <a:prstGeom prst="rect">
            <a:avLst/>
          </a:prstGeom>
          <a:noFill/>
          <a:ln/>
        </p:spPr>
        <p:txBody>
          <a:bodyPr wrap="square" lIns="0" tIns="0" rIns="0" bIns="0" rtlCol="0" anchor="ctr"/>
          <a:lstStyle/>
          <a:p>
            <a:pPr marL="0" indent="0">
              <a:buNone/>
            </a:pPr>
            <a:r>
              <a:rPr lang="en-US" b="1" dirty="0">
                <a:solidFill>
                  <a:srgbClr val="00D4FF"/>
                </a:solidFill>
                <a:latin typeface="Trebuchet MS" pitchFamily="34" charset="0"/>
                <a:ea typeface="Trebuchet MS" pitchFamily="34" charset="-122"/>
                <a:cs typeface="Trebuchet MS" pitchFamily="34" charset="-120"/>
              </a:rPr>
              <a:t>BOFU</a:t>
            </a:r>
            <a:endParaRPr lang="en-US" dirty="0"/>
          </a:p>
        </p:txBody>
      </p:sp>
      <p:sp>
        <p:nvSpPr>
          <p:cNvPr id="19" name="Text 17"/>
          <p:cNvSpPr/>
          <p:nvPr/>
        </p:nvSpPr>
        <p:spPr>
          <a:xfrm>
            <a:off x="4983480" y="4937760"/>
            <a:ext cx="3657600" cy="457200"/>
          </a:xfrm>
          <a:prstGeom prst="rect">
            <a:avLst/>
          </a:prstGeom>
          <a:noFill/>
          <a:ln/>
        </p:spPr>
        <p:txBody>
          <a:bodyPr wrap="square" lIns="0" tIns="0" rIns="0" bIns="0" rtlCol="0" anchor="ctr"/>
          <a:lstStyle/>
          <a:p>
            <a:pPr marL="0" indent="0">
              <a:buNone/>
            </a:pPr>
            <a:r>
              <a:rPr lang="en-US" sz="1800" b="1" dirty="0">
                <a:solidFill>
                  <a:srgbClr val="FFFFFF"/>
                </a:solidFill>
                <a:latin typeface="Arial Black" pitchFamily="34" charset="0"/>
                <a:ea typeface="Arial Black" pitchFamily="34" charset="-122"/>
                <a:cs typeface="Arial Black" pitchFamily="34" charset="-120"/>
              </a:rPr>
              <a:t>Decision</a:t>
            </a:r>
            <a:endParaRPr lang="en-US" sz="1800" dirty="0"/>
          </a:p>
        </p:txBody>
      </p:sp>
      <p:sp>
        <p:nvSpPr>
          <p:cNvPr id="20" name="Text 18"/>
          <p:cNvSpPr/>
          <p:nvPr/>
        </p:nvSpPr>
        <p:spPr>
          <a:xfrm>
            <a:off x="4760192" y="5257800"/>
            <a:ext cx="3195088" cy="7315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"Best CRM for X" lists. "Brand</a:t>
            </a:r>
            <a:br>
              <a:rPr lang="en-US" sz="1600" dirty="0">
                <a:solidFill>
                  <a:srgbClr val="B8C2D6"/>
                </a:solidFill>
                <a:latin typeface="Calibri" pitchFamily="34" charset="0"/>
                <a:ea typeface="Calibri" pitchFamily="34" charset="-122"/>
                <a:cs typeface="Calibri" pitchFamily="34" charset="-120"/>
              </a:rPr>
            </a:br>
            <a:r>
              <a:rPr lang="en-US" sz="1600" dirty="0">
                <a:solidFill>
                  <a:srgbClr val="B8C2D6"/>
                </a:solidFill>
                <a:latin typeface="Calibri" pitchFamily="34" charset="0"/>
                <a:ea typeface="Calibri" pitchFamily="34" charset="-122"/>
                <a:cs typeface="Calibri" pitchFamily="34" charset="-120"/>
              </a:rPr>
              <a:t> A vs. Brand B." Pricing Alternatives.</a:t>
            </a:r>
            <a:endParaRPr lang="en-US" sz="1600" dirty="0"/>
          </a:p>
        </p:txBody>
      </p:sp>
      <p:sp>
        <p:nvSpPr>
          <p:cNvPr id="21" name="Shape 19"/>
          <p:cNvSpPr/>
          <p:nvPr/>
        </p:nvSpPr>
        <p:spPr>
          <a:xfrm>
            <a:off x="7406640" y="5212080"/>
            <a:ext cx="777240" cy="365760"/>
          </a:xfrm>
          <a:prstGeom prst="rect">
            <a:avLst/>
          </a:prstGeom>
          <a:solidFill>
            <a:srgbClr val="00D4FF"/>
          </a:solidFill>
          <a:ln w="12700">
            <a:solidFill>
              <a:srgbClr val="00D4FF"/>
            </a:solidFill>
            <a:prstDash val="solid"/>
          </a:ln>
        </p:spPr>
        <p:txBody>
          <a:bodyPr/>
          <a:lstStyle/>
          <a:p>
            <a:endParaRPr lang="en-US"/>
          </a:p>
        </p:txBody>
      </p:sp>
      <p:sp>
        <p:nvSpPr>
          <p:cNvPr id="22" name="Text 20"/>
          <p:cNvSpPr/>
          <p:nvPr/>
        </p:nvSpPr>
        <p:spPr>
          <a:xfrm>
            <a:off x="7406640" y="5212080"/>
            <a:ext cx="777240" cy="36576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HIGH</a:t>
            </a:r>
            <a:endParaRPr lang="en-US" sz="1000" dirty="0"/>
          </a:p>
        </p:txBody>
      </p:sp>
      <p:sp>
        <p:nvSpPr>
          <p:cNvPr id="23" name="Text 21"/>
          <p:cNvSpPr/>
          <p:nvPr/>
        </p:nvSpPr>
        <p:spPr>
          <a:xfrm>
            <a:off x="457200" y="6355080"/>
            <a:ext cx="10972800" cy="365760"/>
          </a:xfrm>
          <a:prstGeom prst="rect">
            <a:avLst/>
          </a:prstGeom>
          <a:noFill/>
          <a:ln/>
        </p:spPr>
        <p:txBody>
          <a:bodyPr wrap="square" lIns="0" tIns="0" rIns="0" bIns="0" rtlCol="0" anchor="ctr"/>
          <a:lstStyle/>
          <a:p>
            <a:pPr marL="0" indent="0" algn="ctr">
              <a:buNone/>
            </a:pPr>
            <a:r>
              <a:rPr lang="en-US" sz="1200" i="1" dirty="0">
                <a:solidFill>
                  <a:srgbClr val="8B95A8"/>
                </a:solidFill>
                <a:latin typeface="Calibri" pitchFamily="34" charset="0"/>
                <a:ea typeface="Calibri" pitchFamily="34" charset="-122"/>
                <a:cs typeface="Calibri" pitchFamily="34" charset="-120"/>
              </a:rPr>
              <a:t>If a prompt could plausibly result in a buying decision, track it. Otherwise, deprioritize.</a:t>
            </a:r>
            <a:endParaRPr lang="en-US" sz="1200" dirty="0"/>
          </a:p>
        </p:txBody>
      </p:sp>
      <p:sp>
        <p:nvSpPr>
          <p:cNvPr id="24" name="Text 22"/>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14 / 30</a:t>
            </a:r>
            <a:endParaRPr lang="en-US" sz="900" dirty="0"/>
          </a:p>
        </p:txBody>
      </p:sp>
      <p:sp>
        <p:nvSpPr>
          <p:cNvPr id="25" name="Text 0">
            <a:extLst>
              <a:ext uri="{FF2B5EF4-FFF2-40B4-BE49-F238E27FC236}">
                <a16:creationId xmlns:a16="http://schemas.microsoft.com/office/drawing/2014/main" id="{3F311B4F-775E-D69D-FD65-63F70372FC58}"/>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26" name="Text 0">
            <a:extLst>
              <a:ext uri="{FF2B5EF4-FFF2-40B4-BE49-F238E27FC236}">
                <a16:creationId xmlns:a16="http://schemas.microsoft.com/office/drawing/2014/main" id="{9F074BC1-085D-7D16-831E-57A900908570}"/>
              </a:ext>
            </a:extLst>
          </p:cNvPr>
          <p:cNvSpPr/>
          <p:nvPr/>
        </p:nvSpPr>
        <p:spPr>
          <a:xfrm>
            <a:off x="7527863" y="322698"/>
            <a:ext cx="46464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DATA INFRASTRUCTURE</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Three pillars of AI visibility.</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These map to traditional SEO. Same foundation, new nuances.</a:t>
            </a:r>
            <a:endParaRPr lang="en-US" sz="1600" dirty="0"/>
          </a:p>
        </p:txBody>
      </p:sp>
      <p:sp>
        <p:nvSpPr>
          <p:cNvPr id="5" name="Shape 3"/>
          <p:cNvSpPr/>
          <p:nvPr/>
        </p:nvSpPr>
        <p:spPr>
          <a:xfrm>
            <a:off x="457200" y="2194560"/>
            <a:ext cx="3611880" cy="4114800"/>
          </a:xfrm>
          <a:prstGeom prst="rect">
            <a:avLst/>
          </a:prstGeom>
          <a:solidFill>
            <a:srgbClr val="141B2D"/>
          </a:solidFill>
          <a:ln w="12700">
            <a:solidFill>
              <a:srgbClr val="00D4FF"/>
            </a:solidFill>
            <a:prstDash val="solid"/>
          </a:ln>
        </p:spPr>
        <p:txBody>
          <a:bodyPr/>
          <a:lstStyle/>
          <a:p>
            <a:endParaRPr lang="en-US"/>
          </a:p>
        </p:txBody>
      </p:sp>
      <p:sp>
        <p:nvSpPr>
          <p:cNvPr id="6" name="Text 4"/>
          <p:cNvSpPr/>
          <p:nvPr/>
        </p:nvSpPr>
        <p:spPr>
          <a:xfrm>
            <a:off x="731520" y="2331720"/>
            <a:ext cx="1371600" cy="640080"/>
          </a:xfrm>
          <a:prstGeom prst="rect">
            <a:avLst/>
          </a:prstGeom>
          <a:noFill/>
          <a:ln/>
        </p:spPr>
        <p:txBody>
          <a:bodyPr wrap="square" lIns="0" tIns="0" rIns="0" bIns="0" rtlCol="0" anchor="ctr"/>
          <a:lstStyle/>
          <a:p>
            <a:pPr marL="0" indent="0">
              <a:buNone/>
            </a:pPr>
            <a:r>
              <a:rPr lang="en-US" sz="3600" b="1" dirty="0">
                <a:solidFill>
                  <a:srgbClr val="00D4FF"/>
                </a:solidFill>
                <a:latin typeface="Arial Black" pitchFamily="34" charset="0"/>
                <a:ea typeface="Arial Black" pitchFamily="34" charset="-122"/>
                <a:cs typeface="Arial Black" pitchFamily="34" charset="-120"/>
              </a:rPr>
              <a:t>01</a:t>
            </a:r>
            <a:endParaRPr lang="en-US" sz="3600" dirty="0"/>
          </a:p>
        </p:txBody>
      </p:sp>
      <p:sp>
        <p:nvSpPr>
          <p:cNvPr id="7" name="Text 5"/>
          <p:cNvSpPr/>
          <p:nvPr/>
        </p:nvSpPr>
        <p:spPr>
          <a:xfrm>
            <a:off x="731520" y="3017520"/>
            <a:ext cx="3108960" cy="274320"/>
          </a:xfrm>
          <a:prstGeom prst="rect">
            <a:avLst/>
          </a:prstGeom>
          <a:noFill/>
          <a:ln/>
        </p:spPr>
        <p:txBody>
          <a:bodyPr wrap="square" lIns="0" tIns="0" rIns="0" bIns="0" rtlCol="0" anchor="ctr"/>
          <a:lstStyle/>
          <a:p>
            <a:pPr marL="0" indent="0">
              <a:buNone/>
            </a:pPr>
            <a:r>
              <a:rPr lang="en-US" sz="1000" b="1" kern="0" spc="400" dirty="0">
                <a:solidFill>
                  <a:srgbClr val="8B95A8"/>
                </a:solidFill>
                <a:latin typeface="Trebuchet MS" pitchFamily="34" charset="0"/>
                <a:ea typeface="Trebuchet MS" pitchFamily="34" charset="-122"/>
                <a:cs typeface="Trebuchet MS" pitchFamily="34" charset="-120"/>
              </a:rPr>
              <a:t>ON-PAGE</a:t>
            </a:r>
            <a:endParaRPr lang="en-US" sz="1000" dirty="0"/>
          </a:p>
        </p:txBody>
      </p:sp>
      <p:sp>
        <p:nvSpPr>
          <p:cNvPr id="8" name="Text 6"/>
          <p:cNvSpPr/>
          <p:nvPr/>
        </p:nvSpPr>
        <p:spPr>
          <a:xfrm>
            <a:off x="731520" y="3291840"/>
            <a:ext cx="3108960" cy="640080"/>
          </a:xfrm>
          <a:prstGeom prst="rect">
            <a:avLst/>
          </a:prstGeom>
          <a:noFill/>
          <a:ln/>
        </p:spPr>
        <p:txBody>
          <a:bodyPr wrap="square" lIns="0" tIns="0" rIns="0" bIns="0" rtlCol="0" anchor="ctr"/>
          <a:lstStyle/>
          <a:p>
            <a:pPr marL="0" indent="0">
              <a:buNone/>
            </a:pPr>
            <a:r>
              <a:rPr lang="en-US" sz="2800" b="1" dirty="0">
                <a:solidFill>
                  <a:srgbClr val="FFFFFF"/>
                </a:solidFill>
                <a:latin typeface="Arial Black" pitchFamily="34" charset="0"/>
                <a:ea typeface="Arial Black" pitchFamily="34" charset="-122"/>
                <a:cs typeface="Arial Black" pitchFamily="34" charset="-120"/>
              </a:rPr>
              <a:t>Content</a:t>
            </a:r>
            <a:endParaRPr lang="en-US" sz="2800" dirty="0"/>
          </a:p>
        </p:txBody>
      </p:sp>
      <p:sp>
        <p:nvSpPr>
          <p:cNvPr id="9" name="Text 7"/>
          <p:cNvSpPr/>
          <p:nvPr/>
        </p:nvSpPr>
        <p:spPr>
          <a:xfrm>
            <a:off x="731520" y="4023360"/>
            <a:ext cx="3108960" cy="2194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Beat the top-cited articles. Answer-first, scannable structure, named authors, freshness.</a:t>
            </a:r>
            <a:endParaRPr lang="en-US" sz="1600" dirty="0"/>
          </a:p>
        </p:txBody>
      </p:sp>
      <p:sp>
        <p:nvSpPr>
          <p:cNvPr id="10" name="Shape 8"/>
          <p:cNvSpPr/>
          <p:nvPr/>
        </p:nvSpPr>
        <p:spPr>
          <a:xfrm>
            <a:off x="4251960" y="2194560"/>
            <a:ext cx="3611880" cy="4114800"/>
          </a:xfrm>
          <a:prstGeom prst="rect">
            <a:avLst/>
          </a:prstGeom>
          <a:solidFill>
            <a:srgbClr val="141B2D"/>
          </a:solidFill>
          <a:ln w="12700">
            <a:solidFill>
              <a:srgbClr val="FF4D8F"/>
            </a:solidFill>
            <a:prstDash val="solid"/>
          </a:ln>
        </p:spPr>
        <p:txBody>
          <a:bodyPr/>
          <a:lstStyle/>
          <a:p>
            <a:endParaRPr lang="en-US"/>
          </a:p>
        </p:txBody>
      </p:sp>
      <p:sp>
        <p:nvSpPr>
          <p:cNvPr id="11" name="Text 9"/>
          <p:cNvSpPr/>
          <p:nvPr/>
        </p:nvSpPr>
        <p:spPr>
          <a:xfrm>
            <a:off x="4526280" y="2331720"/>
            <a:ext cx="1371600" cy="640080"/>
          </a:xfrm>
          <a:prstGeom prst="rect">
            <a:avLst/>
          </a:prstGeom>
          <a:noFill/>
          <a:ln/>
        </p:spPr>
        <p:txBody>
          <a:bodyPr wrap="square" lIns="0" tIns="0" rIns="0" bIns="0" rtlCol="0" anchor="ctr"/>
          <a:lstStyle/>
          <a:p>
            <a:pPr marL="0" indent="0">
              <a:buNone/>
            </a:pPr>
            <a:r>
              <a:rPr lang="en-US" sz="3600" b="1" dirty="0">
                <a:solidFill>
                  <a:srgbClr val="FF4D8F"/>
                </a:solidFill>
                <a:latin typeface="Arial Black" pitchFamily="34" charset="0"/>
                <a:ea typeface="Arial Black" pitchFamily="34" charset="-122"/>
                <a:cs typeface="Arial Black" pitchFamily="34" charset="-120"/>
              </a:rPr>
              <a:t>02</a:t>
            </a:r>
            <a:endParaRPr lang="en-US" sz="3600" dirty="0"/>
          </a:p>
        </p:txBody>
      </p:sp>
      <p:sp>
        <p:nvSpPr>
          <p:cNvPr id="12" name="Text 10"/>
          <p:cNvSpPr/>
          <p:nvPr/>
        </p:nvSpPr>
        <p:spPr>
          <a:xfrm>
            <a:off x="4526280" y="3017520"/>
            <a:ext cx="3108960" cy="274320"/>
          </a:xfrm>
          <a:prstGeom prst="rect">
            <a:avLst/>
          </a:prstGeom>
          <a:noFill/>
          <a:ln/>
        </p:spPr>
        <p:txBody>
          <a:bodyPr wrap="square" lIns="0" tIns="0" rIns="0" bIns="0" rtlCol="0" anchor="ctr"/>
          <a:lstStyle/>
          <a:p>
            <a:pPr marL="0" indent="0">
              <a:buNone/>
            </a:pPr>
            <a:r>
              <a:rPr lang="en-US" sz="1000" b="1" kern="0" spc="400" dirty="0">
                <a:solidFill>
                  <a:srgbClr val="8B95A8"/>
                </a:solidFill>
                <a:latin typeface="Trebuchet MS" pitchFamily="34" charset="0"/>
                <a:ea typeface="Trebuchet MS" pitchFamily="34" charset="-122"/>
                <a:cs typeface="Trebuchet MS" pitchFamily="34" charset="-120"/>
              </a:rPr>
              <a:t>OFF-PAGE</a:t>
            </a:r>
            <a:endParaRPr lang="en-US" sz="1000" dirty="0"/>
          </a:p>
        </p:txBody>
      </p:sp>
      <p:sp>
        <p:nvSpPr>
          <p:cNvPr id="13" name="Text 11"/>
          <p:cNvSpPr/>
          <p:nvPr/>
        </p:nvSpPr>
        <p:spPr>
          <a:xfrm>
            <a:off x="4526280" y="3291840"/>
            <a:ext cx="3108960" cy="640080"/>
          </a:xfrm>
          <a:prstGeom prst="rect">
            <a:avLst/>
          </a:prstGeom>
          <a:noFill/>
          <a:ln/>
        </p:spPr>
        <p:txBody>
          <a:bodyPr wrap="square" lIns="0" tIns="0" rIns="0" bIns="0" rtlCol="0" anchor="ctr"/>
          <a:lstStyle/>
          <a:p>
            <a:pPr marL="0" indent="0">
              <a:buNone/>
            </a:pPr>
            <a:r>
              <a:rPr lang="en-US" sz="2800" b="1" dirty="0">
                <a:solidFill>
                  <a:srgbClr val="FFFFFF"/>
                </a:solidFill>
                <a:latin typeface="Arial Black" pitchFamily="34" charset="0"/>
                <a:ea typeface="Arial Black" pitchFamily="34" charset="-122"/>
                <a:cs typeface="Arial Black" pitchFamily="34" charset="-120"/>
              </a:rPr>
              <a:t>Digital PR</a:t>
            </a:r>
            <a:endParaRPr lang="en-US" sz="2800" dirty="0"/>
          </a:p>
        </p:txBody>
      </p:sp>
      <p:sp>
        <p:nvSpPr>
          <p:cNvPr id="14" name="Text 12"/>
          <p:cNvSpPr/>
          <p:nvPr/>
        </p:nvSpPr>
        <p:spPr>
          <a:xfrm>
            <a:off x="4526280" y="4023360"/>
            <a:ext cx="3108960" cy="2194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Earn third-party citations. Reddit, LinkedIn, Wikipedia, G2, YouTube — and the journalists AI actually cites.</a:t>
            </a:r>
            <a:endParaRPr lang="en-US" sz="1600" dirty="0"/>
          </a:p>
        </p:txBody>
      </p:sp>
      <p:sp>
        <p:nvSpPr>
          <p:cNvPr id="15" name="Shape 13"/>
          <p:cNvSpPr/>
          <p:nvPr/>
        </p:nvSpPr>
        <p:spPr>
          <a:xfrm>
            <a:off x="8046720" y="2194560"/>
            <a:ext cx="3611880" cy="4114800"/>
          </a:xfrm>
          <a:prstGeom prst="rect">
            <a:avLst/>
          </a:prstGeom>
          <a:solidFill>
            <a:srgbClr val="141B2D"/>
          </a:solidFill>
          <a:ln w="12700">
            <a:solidFill>
              <a:srgbClr val="B388FF"/>
            </a:solidFill>
            <a:prstDash val="solid"/>
          </a:ln>
        </p:spPr>
        <p:txBody>
          <a:bodyPr/>
          <a:lstStyle/>
          <a:p>
            <a:endParaRPr lang="en-US"/>
          </a:p>
        </p:txBody>
      </p:sp>
      <p:sp>
        <p:nvSpPr>
          <p:cNvPr id="16" name="Text 14"/>
          <p:cNvSpPr/>
          <p:nvPr/>
        </p:nvSpPr>
        <p:spPr>
          <a:xfrm>
            <a:off x="8321040" y="2331720"/>
            <a:ext cx="1371600" cy="640080"/>
          </a:xfrm>
          <a:prstGeom prst="rect">
            <a:avLst/>
          </a:prstGeom>
          <a:noFill/>
          <a:ln/>
        </p:spPr>
        <p:txBody>
          <a:bodyPr wrap="square" lIns="0" tIns="0" rIns="0" bIns="0" rtlCol="0" anchor="ctr"/>
          <a:lstStyle/>
          <a:p>
            <a:pPr marL="0" indent="0">
              <a:buNone/>
            </a:pPr>
            <a:r>
              <a:rPr lang="en-US" sz="3600" b="1" dirty="0">
                <a:solidFill>
                  <a:srgbClr val="B388FF"/>
                </a:solidFill>
                <a:latin typeface="Arial Black" pitchFamily="34" charset="0"/>
                <a:ea typeface="Arial Black" pitchFamily="34" charset="-122"/>
                <a:cs typeface="Arial Black" pitchFamily="34" charset="-120"/>
              </a:rPr>
              <a:t>03</a:t>
            </a:r>
            <a:endParaRPr lang="en-US" sz="3600" dirty="0"/>
          </a:p>
        </p:txBody>
      </p:sp>
      <p:sp>
        <p:nvSpPr>
          <p:cNvPr id="17" name="Text 15"/>
          <p:cNvSpPr/>
          <p:nvPr/>
        </p:nvSpPr>
        <p:spPr>
          <a:xfrm>
            <a:off x="8321040" y="3017520"/>
            <a:ext cx="3108960" cy="274320"/>
          </a:xfrm>
          <a:prstGeom prst="rect">
            <a:avLst/>
          </a:prstGeom>
          <a:noFill/>
          <a:ln/>
        </p:spPr>
        <p:txBody>
          <a:bodyPr wrap="square" lIns="0" tIns="0" rIns="0" bIns="0" rtlCol="0" anchor="ctr"/>
          <a:lstStyle/>
          <a:p>
            <a:pPr marL="0" indent="0">
              <a:buNone/>
            </a:pPr>
            <a:r>
              <a:rPr lang="en-US" sz="1000" b="1" kern="0" spc="400" dirty="0">
                <a:solidFill>
                  <a:srgbClr val="8B95A8"/>
                </a:solidFill>
                <a:latin typeface="Trebuchet MS" pitchFamily="34" charset="0"/>
                <a:ea typeface="Trebuchet MS" pitchFamily="34" charset="-122"/>
                <a:cs typeface="Trebuchet MS" pitchFamily="34" charset="-120"/>
              </a:rPr>
              <a:t>INFRASTRUCTURE</a:t>
            </a:r>
            <a:endParaRPr lang="en-US" sz="1000" dirty="0"/>
          </a:p>
        </p:txBody>
      </p:sp>
      <p:sp>
        <p:nvSpPr>
          <p:cNvPr id="18" name="Text 16"/>
          <p:cNvSpPr/>
          <p:nvPr/>
        </p:nvSpPr>
        <p:spPr>
          <a:xfrm>
            <a:off x="8321040" y="3291840"/>
            <a:ext cx="3108960" cy="640080"/>
          </a:xfrm>
          <a:prstGeom prst="rect">
            <a:avLst/>
          </a:prstGeom>
          <a:noFill/>
          <a:ln/>
        </p:spPr>
        <p:txBody>
          <a:bodyPr wrap="square" lIns="0" tIns="0" rIns="0" bIns="0" rtlCol="0" anchor="ctr"/>
          <a:lstStyle/>
          <a:p>
            <a:pPr marL="0" indent="0">
              <a:buNone/>
            </a:pPr>
            <a:r>
              <a:rPr lang="en-US" sz="2800" b="1" dirty="0">
                <a:solidFill>
                  <a:srgbClr val="FFFFFF"/>
                </a:solidFill>
                <a:latin typeface="Arial Black" pitchFamily="34" charset="0"/>
                <a:ea typeface="Arial Black" pitchFamily="34" charset="-122"/>
                <a:cs typeface="Arial Black" pitchFamily="34" charset="-120"/>
              </a:rPr>
              <a:t>Technical</a:t>
            </a:r>
            <a:endParaRPr lang="en-US" sz="2800" dirty="0"/>
          </a:p>
        </p:txBody>
      </p:sp>
      <p:sp>
        <p:nvSpPr>
          <p:cNvPr id="19" name="Text 17"/>
          <p:cNvSpPr/>
          <p:nvPr/>
        </p:nvSpPr>
        <p:spPr>
          <a:xfrm>
            <a:off x="8321040" y="4023360"/>
            <a:ext cx="3108960" cy="2194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Make sure the crawler sees the answer. SSR, no lazy-load, the right schema where it counts.</a:t>
            </a:r>
            <a:endParaRPr lang="en-US" sz="1600" dirty="0"/>
          </a:p>
        </p:txBody>
      </p:sp>
      <p:sp>
        <p:nvSpPr>
          <p:cNvPr id="20" name="Text 18"/>
          <p:cNvSpPr/>
          <p:nvPr/>
        </p:nvSpPr>
        <p:spPr>
          <a:xfrm>
            <a:off x="457200" y="6492240"/>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1" name="Text 1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15 / 30</a:t>
            </a:r>
            <a:endParaRPr lang="en-US" sz="900" dirty="0"/>
          </a:p>
        </p:txBody>
      </p:sp>
      <p:sp>
        <p:nvSpPr>
          <p:cNvPr id="22" name="Text 0">
            <a:extLst>
              <a:ext uri="{FF2B5EF4-FFF2-40B4-BE49-F238E27FC236}">
                <a16:creationId xmlns:a16="http://schemas.microsoft.com/office/drawing/2014/main" id="{CFE8E28A-0ED5-9EEB-F9DB-1EF5C203FE81}"/>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23" name="Text 0">
            <a:extLst>
              <a:ext uri="{FF2B5EF4-FFF2-40B4-BE49-F238E27FC236}">
                <a16:creationId xmlns:a16="http://schemas.microsoft.com/office/drawing/2014/main" id="{D1EB095E-6CAF-236F-E0B1-2D1E1DDC6892}"/>
              </a:ext>
            </a:extLst>
          </p:cNvPr>
          <p:cNvSpPr/>
          <p:nvPr/>
        </p:nvSpPr>
        <p:spPr>
          <a:xfrm>
            <a:off x="7520940" y="322698"/>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PUBLISHING ACTIONS </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4-step to beat-the-cited-page workflow</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Reverse-engineer what AI already cites. Then ship something better.</a:t>
            </a:r>
            <a:endParaRPr lang="en-US" sz="1600" dirty="0"/>
          </a:p>
        </p:txBody>
      </p:sp>
      <p:sp>
        <p:nvSpPr>
          <p:cNvPr id="5" name="Shape 3"/>
          <p:cNvSpPr/>
          <p:nvPr/>
        </p:nvSpPr>
        <p:spPr>
          <a:xfrm>
            <a:off x="457200" y="2194560"/>
            <a:ext cx="2697480" cy="402336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194560"/>
            <a:ext cx="2697480" cy="594360"/>
          </a:xfrm>
          <a:prstGeom prst="rect">
            <a:avLst/>
          </a:prstGeom>
          <a:solidFill>
            <a:srgbClr val="00D4FF"/>
          </a:solidFill>
          <a:ln w="12700">
            <a:solidFill>
              <a:srgbClr val="00D4FF"/>
            </a:solidFill>
            <a:prstDash val="solid"/>
          </a:ln>
        </p:spPr>
        <p:txBody>
          <a:bodyPr/>
          <a:lstStyle/>
          <a:p>
            <a:endParaRPr lang="en-US"/>
          </a:p>
        </p:txBody>
      </p:sp>
      <p:sp>
        <p:nvSpPr>
          <p:cNvPr id="7" name="Text 5"/>
          <p:cNvSpPr/>
          <p:nvPr/>
        </p:nvSpPr>
        <p:spPr>
          <a:xfrm>
            <a:off x="640080" y="2194560"/>
            <a:ext cx="2377440" cy="594360"/>
          </a:xfrm>
          <a:prstGeom prst="rect">
            <a:avLst/>
          </a:prstGeom>
          <a:noFill/>
          <a:ln/>
        </p:spPr>
        <p:txBody>
          <a:bodyPr wrap="square" lIns="0" tIns="0" rIns="0" bIns="0" rtlCol="0" anchor="ctr"/>
          <a:lstStyle/>
          <a:p>
            <a:pPr marL="0" indent="0">
              <a:buNone/>
            </a:pPr>
            <a:r>
              <a:rPr lang="en-US" sz="1400" b="1" kern="0" spc="300" dirty="0">
                <a:solidFill>
                  <a:srgbClr val="0A0E1A"/>
                </a:solidFill>
                <a:latin typeface="Trebuchet MS" pitchFamily="34" charset="0"/>
                <a:ea typeface="Trebuchet MS" pitchFamily="34" charset="-122"/>
                <a:cs typeface="Trebuchet MS" pitchFamily="34" charset="-120"/>
              </a:rPr>
              <a:t>STEP 01</a:t>
            </a:r>
            <a:endParaRPr lang="en-US" sz="1400" dirty="0"/>
          </a:p>
        </p:txBody>
      </p:sp>
      <p:sp>
        <p:nvSpPr>
          <p:cNvPr id="8" name="Text 6"/>
          <p:cNvSpPr/>
          <p:nvPr/>
        </p:nvSpPr>
        <p:spPr>
          <a:xfrm>
            <a:off x="640080" y="2926080"/>
            <a:ext cx="2377440" cy="822960"/>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Collect cited pages</a:t>
            </a:r>
            <a:endParaRPr lang="en-US" sz="1900" dirty="0"/>
          </a:p>
        </p:txBody>
      </p:sp>
      <p:sp>
        <p:nvSpPr>
          <p:cNvPr id="9" name="Text 7"/>
          <p:cNvSpPr/>
          <p:nvPr/>
        </p:nvSpPr>
        <p:spPr>
          <a:xfrm>
            <a:off x="640080" y="3840480"/>
            <a:ext cx="2377440" cy="22860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Run your tracked prompts. Log every URL in the citations panel — by source type, # of answers, brands mentioned, platform.</a:t>
            </a:r>
            <a:endParaRPr lang="en-US" sz="1600" dirty="0"/>
          </a:p>
        </p:txBody>
      </p:sp>
      <p:sp>
        <p:nvSpPr>
          <p:cNvPr id="10" name="Shape 8"/>
          <p:cNvSpPr/>
          <p:nvPr/>
        </p:nvSpPr>
        <p:spPr>
          <a:xfrm>
            <a:off x="3319272" y="2194560"/>
            <a:ext cx="2697480" cy="4023360"/>
          </a:xfrm>
          <a:prstGeom prst="rect">
            <a:avLst/>
          </a:prstGeom>
          <a:solidFill>
            <a:srgbClr val="141B2D"/>
          </a:solidFill>
          <a:ln w="12700">
            <a:solidFill>
              <a:srgbClr val="1F2940"/>
            </a:solidFill>
            <a:prstDash val="solid"/>
          </a:ln>
        </p:spPr>
        <p:txBody>
          <a:bodyPr/>
          <a:lstStyle/>
          <a:p>
            <a:endParaRPr lang="en-US"/>
          </a:p>
        </p:txBody>
      </p:sp>
      <p:sp>
        <p:nvSpPr>
          <p:cNvPr id="11" name="Shape 9"/>
          <p:cNvSpPr/>
          <p:nvPr/>
        </p:nvSpPr>
        <p:spPr>
          <a:xfrm>
            <a:off x="3319272" y="2194560"/>
            <a:ext cx="2697480" cy="594360"/>
          </a:xfrm>
          <a:prstGeom prst="rect">
            <a:avLst/>
          </a:prstGeom>
          <a:solidFill>
            <a:srgbClr val="00D4FF"/>
          </a:solidFill>
          <a:ln w="12700">
            <a:solidFill>
              <a:srgbClr val="00D4FF"/>
            </a:solidFill>
            <a:prstDash val="solid"/>
          </a:ln>
        </p:spPr>
        <p:txBody>
          <a:bodyPr/>
          <a:lstStyle/>
          <a:p>
            <a:endParaRPr lang="en-US"/>
          </a:p>
        </p:txBody>
      </p:sp>
      <p:sp>
        <p:nvSpPr>
          <p:cNvPr id="12" name="Text 10"/>
          <p:cNvSpPr/>
          <p:nvPr/>
        </p:nvSpPr>
        <p:spPr>
          <a:xfrm>
            <a:off x="3502152" y="2194560"/>
            <a:ext cx="2377440" cy="594360"/>
          </a:xfrm>
          <a:prstGeom prst="rect">
            <a:avLst/>
          </a:prstGeom>
          <a:noFill/>
          <a:ln/>
        </p:spPr>
        <p:txBody>
          <a:bodyPr wrap="square" lIns="0" tIns="0" rIns="0" bIns="0" rtlCol="0" anchor="ctr"/>
          <a:lstStyle/>
          <a:p>
            <a:pPr marL="0" indent="0">
              <a:buNone/>
            </a:pPr>
            <a:r>
              <a:rPr lang="en-US" sz="1400" b="1" kern="0" spc="300" dirty="0">
                <a:solidFill>
                  <a:srgbClr val="0A0E1A"/>
                </a:solidFill>
                <a:latin typeface="Trebuchet MS" pitchFamily="34" charset="0"/>
                <a:ea typeface="Trebuchet MS" pitchFamily="34" charset="-122"/>
                <a:cs typeface="Trebuchet MS" pitchFamily="34" charset="-120"/>
              </a:rPr>
              <a:t>STEP 02</a:t>
            </a:r>
            <a:endParaRPr lang="en-US" sz="1400" dirty="0"/>
          </a:p>
        </p:txBody>
      </p:sp>
      <p:sp>
        <p:nvSpPr>
          <p:cNvPr id="13" name="Text 11"/>
          <p:cNvSpPr/>
          <p:nvPr/>
        </p:nvSpPr>
        <p:spPr>
          <a:xfrm>
            <a:off x="3502152" y="2926080"/>
            <a:ext cx="2377440" cy="822960"/>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Group by intent</a:t>
            </a:r>
            <a:endParaRPr lang="en-US" sz="1900" dirty="0"/>
          </a:p>
        </p:txBody>
      </p:sp>
      <p:sp>
        <p:nvSpPr>
          <p:cNvPr id="14" name="Text 12"/>
          <p:cNvSpPr/>
          <p:nvPr/>
        </p:nvSpPr>
        <p:spPr>
          <a:xfrm>
            <a:off x="3502152" y="3840480"/>
            <a:ext cx="2377440" cy="2028692"/>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Cluster cited pages by what they answer. Prioritize pages that get cited across many prompts — highest leverage.</a:t>
            </a:r>
            <a:endParaRPr lang="en-US" sz="1600" dirty="0"/>
          </a:p>
        </p:txBody>
      </p:sp>
      <p:sp>
        <p:nvSpPr>
          <p:cNvPr id="15" name="Shape 13"/>
          <p:cNvSpPr/>
          <p:nvPr/>
        </p:nvSpPr>
        <p:spPr>
          <a:xfrm>
            <a:off x="6181344" y="2194560"/>
            <a:ext cx="2697480" cy="4023360"/>
          </a:xfrm>
          <a:prstGeom prst="rect">
            <a:avLst/>
          </a:prstGeom>
          <a:solidFill>
            <a:srgbClr val="141B2D"/>
          </a:solidFill>
          <a:ln w="12700">
            <a:solidFill>
              <a:srgbClr val="1F2940"/>
            </a:solidFill>
            <a:prstDash val="solid"/>
          </a:ln>
        </p:spPr>
        <p:txBody>
          <a:bodyPr/>
          <a:lstStyle/>
          <a:p>
            <a:endParaRPr lang="en-US"/>
          </a:p>
        </p:txBody>
      </p:sp>
      <p:sp>
        <p:nvSpPr>
          <p:cNvPr id="16" name="Shape 14"/>
          <p:cNvSpPr/>
          <p:nvPr/>
        </p:nvSpPr>
        <p:spPr>
          <a:xfrm>
            <a:off x="6181344" y="2194560"/>
            <a:ext cx="2697480" cy="594360"/>
          </a:xfrm>
          <a:prstGeom prst="rect">
            <a:avLst/>
          </a:prstGeom>
          <a:solidFill>
            <a:srgbClr val="00D4FF"/>
          </a:solidFill>
          <a:ln w="12700">
            <a:solidFill>
              <a:srgbClr val="00D4FF"/>
            </a:solidFill>
            <a:prstDash val="solid"/>
          </a:ln>
        </p:spPr>
        <p:txBody>
          <a:bodyPr/>
          <a:lstStyle/>
          <a:p>
            <a:endParaRPr lang="en-US"/>
          </a:p>
        </p:txBody>
      </p:sp>
      <p:sp>
        <p:nvSpPr>
          <p:cNvPr id="17" name="Text 15"/>
          <p:cNvSpPr/>
          <p:nvPr/>
        </p:nvSpPr>
        <p:spPr>
          <a:xfrm>
            <a:off x="6364224" y="2194560"/>
            <a:ext cx="2377440" cy="594360"/>
          </a:xfrm>
          <a:prstGeom prst="rect">
            <a:avLst/>
          </a:prstGeom>
          <a:noFill/>
          <a:ln/>
        </p:spPr>
        <p:txBody>
          <a:bodyPr wrap="square" lIns="0" tIns="0" rIns="0" bIns="0" rtlCol="0" anchor="ctr"/>
          <a:lstStyle/>
          <a:p>
            <a:pPr marL="0" indent="0">
              <a:buNone/>
            </a:pPr>
            <a:r>
              <a:rPr lang="en-US" sz="1400" b="1" kern="0" spc="300" dirty="0">
                <a:solidFill>
                  <a:srgbClr val="0A0E1A"/>
                </a:solidFill>
                <a:latin typeface="Trebuchet MS" pitchFamily="34" charset="0"/>
                <a:ea typeface="Trebuchet MS" pitchFamily="34" charset="-122"/>
                <a:cs typeface="Trebuchet MS" pitchFamily="34" charset="-120"/>
              </a:rPr>
              <a:t>STEP 03</a:t>
            </a:r>
            <a:endParaRPr lang="en-US" sz="1400" dirty="0"/>
          </a:p>
        </p:txBody>
      </p:sp>
      <p:sp>
        <p:nvSpPr>
          <p:cNvPr id="18" name="Text 16"/>
          <p:cNvSpPr/>
          <p:nvPr/>
        </p:nvSpPr>
        <p:spPr>
          <a:xfrm>
            <a:off x="6364224" y="2926080"/>
            <a:ext cx="2377440" cy="822960"/>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Identify the patterns</a:t>
            </a:r>
            <a:endParaRPr lang="en-US" sz="1900" dirty="0"/>
          </a:p>
        </p:txBody>
      </p:sp>
      <p:sp>
        <p:nvSpPr>
          <p:cNvPr id="19" name="Text 17"/>
          <p:cNvSpPr/>
          <p:nvPr/>
        </p:nvSpPr>
        <p:spPr>
          <a:xfrm>
            <a:off x="6364224" y="3840480"/>
            <a:ext cx="2377440" cy="22860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Open winning articles side-by-side. What outline, format, FAQs, comparison tables, byline structure do they share?</a:t>
            </a:r>
            <a:endParaRPr lang="en-US" sz="1600" dirty="0"/>
          </a:p>
        </p:txBody>
      </p:sp>
      <p:sp>
        <p:nvSpPr>
          <p:cNvPr id="20" name="Shape 18"/>
          <p:cNvSpPr/>
          <p:nvPr/>
        </p:nvSpPr>
        <p:spPr>
          <a:xfrm>
            <a:off x="9043416" y="2194560"/>
            <a:ext cx="2697480" cy="4023360"/>
          </a:xfrm>
          <a:prstGeom prst="rect">
            <a:avLst/>
          </a:prstGeom>
          <a:solidFill>
            <a:srgbClr val="141B2D"/>
          </a:solidFill>
          <a:ln w="12700">
            <a:solidFill>
              <a:srgbClr val="1F2940"/>
            </a:solidFill>
            <a:prstDash val="solid"/>
          </a:ln>
        </p:spPr>
        <p:txBody>
          <a:bodyPr/>
          <a:lstStyle/>
          <a:p>
            <a:endParaRPr lang="en-US"/>
          </a:p>
        </p:txBody>
      </p:sp>
      <p:sp>
        <p:nvSpPr>
          <p:cNvPr id="21" name="Shape 19"/>
          <p:cNvSpPr/>
          <p:nvPr/>
        </p:nvSpPr>
        <p:spPr>
          <a:xfrm>
            <a:off x="9043416" y="2194560"/>
            <a:ext cx="2697480" cy="594360"/>
          </a:xfrm>
          <a:prstGeom prst="rect">
            <a:avLst/>
          </a:prstGeom>
          <a:solidFill>
            <a:srgbClr val="00D4FF"/>
          </a:solidFill>
          <a:ln w="12700">
            <a:solidFill>
              <a:srgbClr val="00D4FF"/>
            </a:solidFill>
            <a:prstDash val="solid"/>
          </a:ln>
        </p:spPr>
        <p:txBody>
          <a:bodyPr/>
          <a:lstStyle/>
          <a:p>
            <a:endParaRPr lang="en-US"/>
          </a:p>
        </p:txBody>
      </p:sp>
      <p:sp>
        <p:nvSpPr>
          <p:cNvPr id="22" name="Text 20"/>
          <p:cNvSpPr/>
          <p:nvPr/>
        </p:nvSpPr>
        <p:spPr>
          <a:xfrm>
            <a:off x="9226296" y="2194560"/>
            <a:ext cx="2377440" cy="594360"/>
          </a:xfrm>
          <a:prstGeom prst="rect">
            <a:avLst/>
          </a:prstGeom>
          <a:noFill/>
          <a:ln/>
        </p:spPr>
        <p:txBody>
          <a:bodyPr wrap="square" lIns="0" tIns="0" rIns="0" bIns="0" rtlCol="0" anchor="ctr"/>
          <a:lstStyle/>
          <a:p>
            <a:pPr marL="0" indent="0">
              <a:buNone/>
            </a:pPr>
            <a:r>
              <a:rPr lang="en-US" sz="1400" b="1" kern="0" spc="300" dirty="0">
                <a:solidFill>
                  <a:srgbClr val="0A0E1A"/>
                </a:solidFill>
                <a:latin typeface="Trebuchet MS" pitchFamily="34" charset="0"/>
                <a:ea typeface="Trebuchet MS" pitchFamily="34" charset="-122"/>
                <a:cs typeface="Trebuchet MS" pitchFamily="34" charset="-120"/>
              </a:rPr>
              <a:t>STEP 04</a:t>
            </a:r>
            <a:endParaRPr lang="en-US" sz="1400" dirty="0"/>
          </a:p>
        </p:txBody>
      </p:sp>
      <p:sp>
        <p:nvSpPr>
          <p:cNvPr id="23" name="Text 21"/>
          <p:cNvSpPr/>
          <p:nvPr/>
        </p:nvSpPr>
        <p:spPr>
          <a:xfrm>
            <a:off x="9226296" y="2926080"/>
            <a:ext cx="2377440" cy="822960"/>
          </a:xfrm>
          <a:prstGeom prst="rect">
            <a:avLst/>
          </a:prstGeom>
          <a:noFill/>
          <a:ln/>
        </p:spPr>
        <p:txBody>
          <a:bodyPr wrap="square" lIns="0" tIns="0" rIns="0" bIns="0" rtlCol="0" anchor="ctr"/>
          <a:lstStyle/>
          <a:p>
            <a:pPr marL="0" indent="0">
              <a:buNone/>
            </a:pPr>
            <a:r>
              <a:rPr lang="en-US" sz="1900" b="1" dirty="0">
                <a:solidFill>
                  <a:srgbClr val="FFFFFF"/>
                </a:solidFill>
                <a:latin typeface="Arial Black" pitchFamily="34" charset="0"/>
                <a:ea typeface="Arial Black" pitchFamily="34" charset="-122"/>
                <a:cs typeface="Arial Black" pitchFamily="34" charset="-120"/>
              </a:rPr>
              <a:t>Write a better one</a:t>
            </a:r>
            <a:endParaRPr lang="en-US" sz="1900" dirty="0"/>
          </a:p>
        </p:txBody>
      </p:sp>
      <p:sp>
        <p:nvSpPr>
          <p:cNvPr id="24" name="Text 22"/>
          <p:cNvSpPr/>
          <p:nvPr/>
        </p:nvSpPr>
        <p:spPr>
          <a:xfrm>
            <a:off x="9226296" y="3840480"/>
            <a:ext cx="2377440" cy="2028692"/>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Stronger value proposition. More depth. Structured for AI extraction. Then ship and re-track.</a:t>
            </a:r>
            <a:endParaRPr lang="en-US" sz="1600" dirty="0"/>
          </a:p>
        </p:txBody>
      </p:sp>
      <p:sp>
        <p:nvSpPr>
          <p:cNvPr id="25" name="Text 23"/>
          <p:cNvSpPr/>
          <p:nvPr/>
        </p:nvSpPr>
        <p:spPr>
          <a:xfrm>
            <a:off x="457200" y="6400800"/>
            <a:ext cx="10972800" cy="27432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Case study: Maestra (CDP) hit position 1 with 33 answer appearances — outranking Klaviyo, Forbes, useinsider.</a:t>
            </a:r>
            <a:endParaRPr lang="en-US" sz="1100" dirty="0"/>
          </a:p>
        </p:txBody>
      </p:sp>
      <p:sp>
        <p:nvSpPr>
          <p:cNvPr id="26" name="Text 24"/>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16 / 30</a:t>
            </a:r>
            <a:endParaRPr lang="en-US" sz="900" dirty="0"/>
          </a:p>
        </p:txBody>
      </p:sp>
      <p:sp>
        <p:nvSpPr>
          <p:cNvPr id="28" name="Text 0">
            <a:extLst>
              <a:ext uri="{FF2B5EF4-FFF2-40B4-BE49-F238E27FC236}">
                <a16:creationId xmlns:a16="http://schemas.microsoft.com/office/drawing/2014/main" id="{B0A61CBA-6551-B8D1-49FB-03CAC5B4D778}"/>
              </a:ext>
            </a:extLst>
          </p:cNvPr>
          <p:cNvSpPr/>
          <p:nvPr/>
        </p:nvSpPr>
        <p:spPr>
          <a:xfrm>
            <a:off x="7520940" y="322698"/>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PUBLISHING ACTIONS </a:t>
            </a:r>
            <a:endParaRPr lang="en-US" sz="1100" dirty="0"/>
          </a:p>
        </p:txBody>
      </p:sp>
      <p:sp>
        <p:nvSpPr>
          <p:cNvPr id="31" name="Text 0">
            <a:extLst>
              <a:ext uri="{FF2B5EF4-FFF2-40B4-BE49-F238E27FC236}">
                <a16:creationId xmlns:a16="http://schemas.microsoft.com/office/drawing/2014/main" id="{441629A0-E5C4-3596-33B2-5FCEE94ACF5C}"/>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5 patterns of a cited page</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Hostinger applied these across 100 articles → citation share 3.1% → 4.7% in 3 months (+52%).</a:t>
            </a:r>
            <a:endParaRPr lang="en-US" sz="1600" dirty="0"/>
          </a:p>
        </p:txBody>
      </p:sp>
      <p:sp>
        <p:nvSpPr>
          <p:cNvPr id="5" name="Shape 3"/>
          <p:cNvSpPr/>
          <p:nvPr/>
        </p:nvSpPr>
        <p:spPr>
          <a:xfrm>
            <a:off x="457200" y="2103120"/>
            <a:ext cx="11247120" cy="68580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103120"/>
            <a:ext cx="548640" cy="685800"/>
          </a:xfrm>
          <a:prstGeom prst="rect">
            <a:avLst/>
          </a:prstGeom>
          <a:solidFill>
            <a:srgbClr val="00D4FF"/>
          </a:solidFill>
          <a:ln w="12700">
            <a:solidFill>
              <a:srgbClr val="00D4FF"/>
            </a:solidFill>
            <a:prstDash val="solid"/>
          </a:ln>
        </p:spPr>
        <p:txBody>
          <a:bodyPr/>
          <a:lstStyle/>
          <a:p>
            <a:endParaRPr lang="en-US"/>
          </a:p>
        </p:txBody>
      </p:sp>
      <p:sp>
        <p:nvSpPr>
          <p:cNvPr id="7" name="Text 5"/>
          <p:cNvSpPr/>
          <p:nvPr/>
        </p:nvSpPr>
        <p:spPr>
          <a:xfrm>
            <a:off x="457200" y="210312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01</a:t>
            </a:r>
            <a:endParaRPr lang="en-US" sz="1400" dirty="0"/>
          </a:p>
        </p:txBody>
      </p:sp>
      <p:sp>
        <p:nvSpPr>
          <p:cNvPr id="8" name="Text 6"/>
          <p:cNvSpPr/>
          <p:nvPr/>
        </p:nvSpPr>
        <p:spPr>
          <a:xfrm>
            <a:off x="1188720" y="2103120"/>
            <a:ext cx="2743200"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Answer-first</a:t>
            </a:r>
            <a:endParaRPr lang="en-US" sz="1700" dirty="0"/>
          </a:p>
        </p:txBody>
      </p:sp>
      <p:sp>
        <p:nvSpPr>
          <p:cNvPr id="9" name="Text 7"/>
          <p:cNvSpPr/>
          <p:nvPr/>
        </p:nvSpPr>
        <p:spPr>
          <a:xfrm>
            <a:off x="4023360" y="2103120"/>
            <a:ext cx="7589520" cy="6858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First sentence directly answers the question. No preamble. No "in today's world…"</a:t>
            </a:r>
            <a:endParaRPr lang="en-US" sz="1600" dirty="0"/>
          </a:p>
        </p:txBody>
      </p:sp>
      <p:sp>
        <p:nvSpPr>
          <p:cNvPr id="10" name="Shape 8"/>
          <p:cNvSpPr/>
          <p:nvPr/>
        </p:nvSpPr>
        <p:spPr>
          <a:xfrm>
            <a:off x="457200" y="2880360"/>
            <a:ext cx="11247120" cy="685800"/>
          </a:xfrm>
          <a:prstGeom prst="rect">
            <a:avLst/>
          </a:prstGeom>
          <a:solidFill>
            <a:srgbClr val="141B2D"/>
          </a:solidFill>
          <a:ln w="12700">
            <a:solidFill>
              <a:srgbClr val="1F2940"/>
            </a:solidFill>
            <a:prstDash val="solid"/>
          </a:ln>
        </p:spPr>
        <p:txBody>
          <a:bodyPr/>
          <a:lstStyle/>
          <a:p>
            <a:endParaRPr lang="en-US"/>
          </a:p>
        </p:txBody>
      </p:sp>
      <p:sp>
        <p:nvSpPr>
          <p:cNvPr id="11" name="Shape 9"/>
          <p:cNvSpPr/>
          <p:nvPr/>
        </p:nvSpPr>
        <p:spPr>
          <a:xfrm>
            <a:off x="457200" y="2880360"/>
            <a:ext cx="548640" cy="685800"/>
          </a:xfrm>
          <a:prstGeom prst="rect">
            <a:avLst/>
          </a:prstGeom>
          <a:solidFill>
            <a:srgbClr val="00D4FF"/>
          </a:solidFill>
          <a:ln w="12700">
            <a:solidFill>
              <a:srgbClr val="00D4FF"/>
            </a:solidFill>
            <a:prstDash val="solid"/>
          </a:ln>
        </p:spPr>
        <p:txBody>
          <a:bodyPr/>
          <a:lstStyle/>
          <a:p>
            <a:endParaRPr lang="en-US"/>
          </a:p>
        </p:txBody>
      </p:sp>
      <p:sp>
        <p:nvSpPr>
          <p:cNvPr id="12" name="Text 10"/>
          <p:cNvSpPr/>
          <p:nvPr/>
        </p:nvSpPr>
        <p:spPr>
          <a:xfrm>
            <a:off x="457200" y="288036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02</a:t>
            </a:r>
            <a:endParaRPr lang="en-US" sz="1400" dirty="0"/>
          </a:p>
        </p:txBody>
      </p:sp>
      <p:sp>
        <p:nvSpPr>
          <p:cNvPr id="13" name="Text 11"/>
          <p:cNvSpPr/>
          <p:nvPr/>
        </p:nvSpPr>
        <p:spPr>
          <a:xfrm>
            <a:off x="1188720" y="2880360"/>
            <a:ext cx="2743200"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Question headings</a:t>
            </a:r>
            <a:endParaRPr lang="en-US" sz="1700" dirty="0"/>
          </a:p>
        </p:txBody>
      </p:sp>
      <p:sp>
        <p:nvSpPr>
          <p:cNvPr id="14" name="Text 12"/>
          <p:cNvSpPr/>
          <p:nvPr/>
        </p:nvSpPr>
        <p:spPr>
          <a:xfrm>
            <a:off x="4023360" y="2880360"/>
            <a:ext cx="7589520" cy="6858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Every H2/H3 phrased as the actual prompt a buyer would type.</a:t>
            </a:r>
            <a:endParaRPr lang="en-US" sz="1600" dirty="0"/>
          </a:p>
        </p:txBody>
      </p:sp>
      <p:sp>
        <p:nvSpPr>
          <p:cNvPr id="15" name="Shape 13"/>
          <p:cNvSpPr/>
          <p:nvPr/>
        </p:nvSpPr>
        <p:spPr>
          <a:xfrm>
            <a:off x="457200" y="3657600"/>
            <a:ext cx="11247120" cy="685800"/>
          </a:xfrm>
          <a:prstGeom prst="rect">
            <a:avLst/>
          </a:prstGeom>
          <a:solidFill>
            <a:srgbClr val="141B2D"/>
          </a:solidFill>
          <a:ln w="12700">
            <a:solidFill>
              <a:srgbClr val="1F2940"/>
            </a:solidFill>
            <a:prstDash val="solid"/>
          </a:ln>
        </p:spPr>
        <p:txBody>
          <a:bodyPr/>
          <a:lstStyle/>
          <a:p>
            <a:endParaRPr lang="en-US"/>
          </a:p>
        </p:txBody>
      </p:sp>
      <p:sp>
        <p:nvSpPr>
          <p:cNvPr id="16" name="Shape 14"/>
          <p:cNvSpPr/>
          <p:nvPr/>
        </p:nvSpPr>
        <p:spPr>
          <a:xfrm>
            <a:off x="457200" y="3657600"/>
            <a:ext cx="548640" cy="685800"/>
          </a:xfrm>
          <a:prstGeom prst="rect">
            <a:avLst/>
          </a:prstGeom>
          <a:solidFill>
            <a:srgbClr val="00D4FF"/>
          </a:solidFill>
          <a:ln w="12700">
            <a:solidFill>
              <a:srgbClr val="00D4FF"/>
            </a:solidFill>
            <a:prstDash val="solid"/>
          </a:ln>
        </p:spPr>
        <p:txBody>
          <a:bodyPr/>
          <a:lstStyle/>
          <a:p>
            <a:endParaRPr lang="en-US"/>
          </a:p>
        </p:txBody>
      </p:sp>
      <p:sp>
        <p:nvSpPr>
          <p:cNvPr id="17" name="Text 15"/>
          <p:cNvSpPr/>
          <p:nvPr/>
        </p:nvSpPr>
        <p:spPr>
          <a:xfrm>
            <a:off x="457200" y="365760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03</a:t>
            </a:r>
            <a:endParaRPr lang="en-US" sz="1400" dirty="0"/>
          </a:p>
        </p:txBody>
      </p:sp>
      <p:sp>
        <p:nvSpPr>
          <p:cNvPr id="18" name="Text 16"/>
          <p:cNvSpPr/>
          <p:nvPr/>
        </p:nvSpPr>
        <p:spPr>
          <a:xfrm>
            <a:off x="1188720" y="3657600"/>
            <a:ext cx="2743200"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Immediate answer</a:t>
            </a:r>
            <a:endParaRPr lang="en-US" sz="1700" dirty="0"/>
          </a:p>
        </p:txBody>
      </p:sp>
      <p:sp>
        <p:nvSpPr>
          <p:cNvPr id="19" name="Text 17"/>
          <p:cNvSpPr/>
          <p:nvPr/>
        </p:nvSpPr>
        <p:spPr>
          <a:xfrm>
            <a:off x="4023360" y="3657600"/>
            <a:ext cx="7589520" cy="6858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First sentence under each heading also answers — models often grab just 1–2 sentences.</a:t>
            </a:r>
            <a:endParaRPr lang="en-US" sz="1600" dirty="0"/>
          </a:p>
        </p:txBody>
      </p:sp>
      <p:sp>
        <p:nvSpPr>
          <p:cNvPr id="20" name="Shape 18"/>
          <p:cNvSpPr/>
          <p:nvPr/>
        </p:nvSpPr>
        <p:spPr>
          <a:xfrm>
            <a:off x="457200" y="4434840"/>
            <a:ext cx="11247120" cy="685800"/>
          </a:xfrm>
          <a:prstGeom prst="rect">
            <a:avLst/>
          </a:prstGeom>
          <a:solidFill>
            <a:srgbClr val="141B2D"/>
          </a:solidFill>
          <a:ln w="12700">
            <a:solidFill>
              <a:srgbClr val="1F2940"/>
            </a:solidFill>
            <a:prstDash val="solid"/>
          </a:ln>
        </p:spPr>
        <p:txBody>
          <a:bodyPr/>
          <a:lstStyle/>
          <a:p>
            <a:endParaRPr lang="en-US"/>
          </a:p>
        </p:txBody>
      </p:sp>
      <p:sp>
        <p:nvSpPr>
          <p:cNvPr id="21" name="Shape 19"/>
          <p:cNvSpPr/>
          <p:nvPr/>
        </p:nvSpPr>
        <p:spPr>
          <a:xfrm>
            <a:off x="457200" y="4434840"/>
            <a:ext cx="548640" cy="685800"/>
          </a:xfrm>
          <a:prstGeom prst="rect">
            <a:avLst/>
          </a:prstGeom>
          <a:solidFill>
            <a:srgbClr val="00D4FF"/>
          </a:solidFill>
          <a:ln w="12700">
            <a:solidFill>
              <a:srgbClr val="00D4FF"/>
            </a:solidFill>
            <a:prstDash val="solid"/>
          </a:ln>
        </p:spPr>
        <p:txBody>
          <a:bodyPr/>
          <a:lstStyle/>
          <a:p>
            <a:endParaRPr lang="en-US"/>
          </a:p>
        </p:txBody>
      </p:sp>
      <p:sp>
        <p:nvSpPr>
          <p:cNvPr id="22" name="Text 20"/>
          <p:cNvSpPr/>
          <p:nvPr/>
        </p:nvSpPr>
        <p:spPr>
          <a:xfrm>
            <a:off x="457200" y="443484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04</a:t>
            </a:r>
            <a:endParaRPr lang="en-US" sz="1400" dirty="0"/>
          </a:p>
        </p:txBody>
      </p:sp>
      <p:sp>
        <p:nvSpPr>
          <p:cNvPr id="23" name="Text 21"/>
          <p:cNvSpPr/>
          <p:nvPr/>
        </p:nvSpPr>
        <p:spPr>
          <a:xfrm>
            <a:off x="1188720" y="4434840"/>
            <a:ext cx="2743200"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Scannable structure</a:t>
            </a:r>
            <a:endParaRPr lang="en-US" sz="1700" dirty="0"/>
          </a:p>
        </p:txBody>
      </p:sp>
      <p:sp>
        <p:nvSpPr>
          <p:cNvPr id="24" name="Text 22"/>
          <p:cNvSpPr/>
          <p:nvPr/>
        </p:nvSpPr>
        <p:spPr>
          <a:xfrm>
            <a:off x="4023360" y="4434840"/>
            <a:ext cx="7589520" cy="6858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Comparison tables, bullet lists, defined terms. Models extract structured chunks far better than prose.</a:t>
            </a:r>
            <a:endParaRPr lang="en-US" sz="1600" dirty="0"/>
          </a:p>
        </p:txBody>
      </p:sp>
      <p:sp>
        <p:nvSpPr>
          <p:cNvPr id="25" name="Shape 23"/>
          <p:cNvSpPr/>
          <p:nvPr/>
        </p:nvSpPr>
        <p:spPr>
          <a:xfrm>
            <a:off x="457200" y="5212080"/>
            <a:ext cx="11247120" cy="685800"/>
          </a:xfrm>
          <a:prstGeom prst="rect">
            <a:avLst/>
          </a:prstGeom>
          <a:solidFill>
            <a:srgbClr val="141B2D"/>
          </a:solidFill>
          <a:ln w="12700">
            <a:solidFill>
              <a:srgbClr val="1F2940"/>
            </a:solidFill>
            <a:prstDash val="solid"/>
          </a:ln>
        </p:spPr>
        <p:txBody>
          <a:bodyPr/>
          <a:lstStyle/>
          <a:p>
            <a:endParaRPr lang="en-US"/>
          </a:p>
        </p:txBody>
      </p:sp>
      <p:sp>
        <p:nvSpPr>
          <p:cNvPr id="26" name="Shape 24"/>
          <p:cNvSpPr/>
          <p:nvPr/>
        </p:nvSpPr>
        <p:spPr>
          <a:xfrm>
            <a:off x="457200" y="5212080"/>
            <a:ext cx="548640" cy="685800"/>
          </a:xfrm>
          <a:prstGeom prst="rect">
            <a:avLst/>
          </a:prstGeom>
          <a:solidFill>
            <a:srgbClr val="00D4FF"/>
          </a:solidFill>
          <a:ln w="12700">
            <a:solidFill>
              <a:srgbClr val="00D4FF"/>
            </a:solidFill>
            <a:prstDash val="solid"/>
          </a:ln>
        </p:spPr>
        <p:txBody>
          <a:bodyPr/>
          <a:lstStyle/>
          <a:p>
            <a:endParaRPr lang="en-US"/>
          </a:p>
        </p:txBody>
      </p:sp>
      <p:sp>
        <p:nvSpPr>
          <p:cNvPr id="27" name="Text 25"/>
          <p:cNvSpPr/>
          <p:nvPr/>
        </p:nvSpPr>
        <p:spPr>
          <a:xfrm>
            <a:off x="457200" y="521208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05</a:t>
            </a:r>
            <a:endParaRPr lang="en-US" sz="1400" dirty="0"/>
          </a:p>
        </p:txBody>
      </p:sp>
      <p:sp>
        <p:nvSpPr>
          <p:cNvPr id="28" name="Text 26"/>
          <p:cNvSpPr/>
          <p:nvPr/>
        </p:nvSpPr>
        <p:spPr>
          <a:xfrm>
            <a:off x="1188720" y="5212080"/>
            <a:ext cx="2743200"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Author credentials</a:t>
            </a:r>
            <a:endParaRPr lang="en-US" sz="1700" dirty="0"/>
          </a:p>
        </p:txBody>
      </p:sp>
      <p:sp>
        <p:nvSpPr>
          <p:cNvPr id="29" name="Text 27"/>
          <p:cNvSpPr/>
          <p:nvPr/>
        </p:nvSpPr>
        <p:spPr>
          <a:xfrm>
            <a:off x="4023360" y="5212080"/>
            <a:ext cx="7589520" cy="6858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Visible byline, role, years of experience, link to LinkedIn. E-E-A-T still compounds.</a:t>
            </a:r>
            <a:endParaRPr lang="en-US" sz="1600" dirty="0"/>
          </a:p>
        </p:txBody>
      </p:sp>
      <p:sp>
        <p:nvSpPr>
          <p:cNvPr id="30" name="Text 28"/>
          <p:cNvSpPr/>
          <p:nvPr/>
        </p:nvSpPr>
        <p:spPr>
          <a:xfrm>
            <a:off x="457200" y="6126480"/>
            <a:ext cx="10972800" cy="27432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Plus the standard hygiene: FAQ blocks, alt text, schema where appropriate.</a:t>
            </a:r>
            <a:endParaRPr lang="en-US" sz="1100" dirty="0"/>
          </a:p>
        </p:txBody>
      </p:sp>
      <p:sp>
        <p:nvSpPr>
          <p:cNvPr id="31" name="Text 2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17 / 30</a:t>
            </a:r>
            <a:endParaRPr lang="en-US" sz="900" dirty="0"/>
          </a:p>
        </p:txBody>
      </p:sp>
      <p:pic>
        <p:nvPicPr>
          <p:cNvPr id="32" name="Picture 31">
            <a:extLst>
              <a:ext uri="{FF2B5EF4-FFF2-40B4-BE49-F238E27FC236}">
                <a16:creationId xmlns:a16="http://schemas.microsoft.com/office/drawing/2014/main" id="{500443E0-AFF0-AC68-B48C-0782BE6551DB}"/>
              </a:ext>
            </a:extLst>
          </p:cNvPr>
          <p:cNvPicPr>
            <a:picLocks noChangeAspect="1"/>
          </p:cNvPicPr>
          <p:nvPr/>
        </p:nvPicPr>
        <p:blipFill>
          <a:blip r:embed="rId3"/>
          <a:stretch>
            <a:fillRect/>
          </a:stretch>
        </p:blipFill>
        <p:spPr>
          <a:xfrm>
            <a:off x="9019245" y="663695"/>
            <a:ext cx="2730795" cy="1439425"/>
          </a:xfrm>
          <a:prstGeom prst="rect">
            <a:avLst/>
          </a:prstGeom>
        </p:spPr>
      </p:pic>
      <p:sp>
        <p:nvSpPr>
          <p:cNvPr id="33" name="Text 0">
            <a:extLst>
              <a:ext uri="{FF2B5EF4-FFF2-40B4-BE49-F238E27FC236}">
                <a16:creationId xmlns:a16="http://schemas.microsoft.com/office/drawing/2014/main" id="{F6AFC470-B197-56F0-9A17-CF74874A39E0}"/>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34" name="Text 0">
            <a:extLst>
              <a:ext uri="{FF2B5EF4-FFF2-40B4-BE49-F238E27FC236}">
                <a16:creationId xmlns:a16="http://schemas.microsoft.com/office/drawing/2014/main" id="{AF162946-D4C9-6CB9-6E49-D28638D40DE4}"/>
              </a:ext>
            </a:extLst>
          </p:cNvPr>
          <p:cNvSpPr/>
          <p:nvPr/>
        </p:nvSpPr>
        <p:spPr>
          <a:xfrm>
            <a:off x="7520940" y="322698"/>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PUBLISHING ACTIONS </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8">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Freshness drives citations.</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AI silently rewrites ~28% of queries to add the current year. Stale-dated content gets filtered out.</a:t>
            </a:r>
            <a:endParaRPr lang="en-US" sz="1600" dirty="0"/>
          </a:p>
        </p:txBody>
      </p:sp>
      <p:sp>
        <p:nvSpPr>
          <p:cNvPr id="5" name="Text 3"/>
          <p:cNvSpPr/>
          <p:nvPr/>
        </p:nvSpPr>
        <p:spPr>
          <a:xfrm>
            <a:off x="457200" y="2377440"/>
            <a:ext cx="1828800" cy="640080"/>
          </a:xfrm>
          <a:prstGeom prst="rect">
            <a:avLst/>
          </a:prstGeom>
          <a:noFill/>
          <a:ln/>
        </p:spPr>
        <p:txBody>
          <a:bodyPr wrap="square" lIns="0" tIns="0" rIns="0" bIns="0" rtlCol="0" anchor="ctr"/>
          <a:lstStyle/>
          <a:p>
            <a:pPr marL="0" indent="0">
              <a:buNone/>
            </a:pPr>
            <a:r>
              <a:rPr lang="en-US" sz="1600" b="1" dirty="0">
                <a:solidFill>
                  <a:srgbClr val="B8C2D6"/>
                </a:solidFill>
                <a:latin typeface="Calibri" pitchFamily="34" charset="0"/>
                <a:ea typeface="Calibri" pitchFamily="34" charset="-122"/>
                <a:cs typeface="Calibri" pitchFamily="34" charset="-120"/>
              </a:rPr>
              <a:t>Under 30 days</a:t>
            </a:r>
            <a:endParaRPr lang="en-US" sz="1600" dirty="0"/>
          </a:p>
        </p:txBody>
      </p:sp>
      <p:sp>
        <p:nvSpPr>
          <p:cNvPr id="6" name="Shape 4"/>
          <p:cNvSpPr/>
          <p:nvPr/>
        </p:nvSpPr>
        <p:spPr>
          <a:xfrm>
            <a:off x="2286000" y="2560320"/>
            <a:ext cx="7772400" cy="274320"/>
          </a:xfrm>
          <a:prstGeom prst="rect">
            <a:avLst/>
          </a:prstGeom>
          <a:solidFill>
            <a:srgbClr val="141B2D"/>
          </a:solidFill>
          <a:ln w="12700">
            <a:solidFill>
              <a:srgbClr val="141B2D"/>
            </a:solidFill>
            <a:prstDash val="solid"/>
          </a:ln>
        </p:spPr>
        <p:txBody>
          <a:bodyPr/>
          <a:lstStyle/>
          <a:p>
            <a:endParaRPr lang="en-US"/>
          </a:p>
        </p:txBody>
      </p:sp>
      <p:sp>
        <p:nvSpPr>
          <p:cNvPr id="7" name="Shape 5"/>
          <p:cNvSpPr/>
          <p:nvPr/>
        </p:nvSpPr>
        <p:spPr>
          <a:xfrm>
            <a:off x="2286000" y="2560320"/>
            <a:ext cx="5518404" cy="274320"/>
          </a:xfrm>
          <a:prstGeom prst="rect">
            <a:avLst/>
          </a:prstGeom>
          <a:solidFill>
            <a:srgbClr val="00D4FF"/>
          </a:solidFill>
          <a:ln w="12700">
            <a:solidFill>
              <a:srgbClr val="00D4FF"/>
            </a:solidFill>
            <a:prstDash val="solid"/>
          </a:ln>
        </p:spPr>
        <p:txBody>
          <a:bodyPr/>
          <a:lstStyle/>
          <a:p>
            <a:endParaRPr lang="en-US"/>
          </a:p>
        </p:txBody>
      </p:sp>
      <p:sp>
        <p:nvSpPr>
          <p:cNvPr id="8" name="Text 6"/>
          <p:cNvSpPr/>
          <p:nvPr/>
        </p:nvSpPr>
        <p:spPr>
          <a:xfrm>
            <a:off x="7895844" y="2377440"/>
            <a:ext cx="822960" cy="640080"/>
          </a:xfrm>
          <a:prstGeom prst="rect">
            <a:avLst/>
          </a:prstGeom>
          <a:noFill/>
          <a:ln/>
        </p:spPr>
        <p:txBody>
          <a:bodyPr wrap="square" lIns="0" tIns="0" rIns="0" bIns="0" rtlCol="0" anchor="ctr"/>
          <a:lstStyle/>
          <a:p>
            <a:pPr marL="0" indent="0">
              <a:buNone/>
            </a:pPr>
            <a:r>
              <a:rPr lang="en-US" sz="1800" b="1" dirty="0">
                <a:solidFill>
                  <a:srgbClr val="00D4FF"/>
                </a:solidFill>
                <a:latin typeface="Arial Black" pitchFamily="34" charset="0"/>
                <a:ea typeface="Arial Black" pitchFamily="34" charset="-122"/>
                <a:cs typeface="Arial Black" pitchFamily="34" charset="-120"/>
              </a:rPr>
              <a:t>71%</a:t>
            </a:r>
            <a:endParaRPr lang="en-US" sz="1800" dirty="0"/>
          </a:p>
        </p:txBody>
      </p:sp>
      <p:sp>
        <p:nvSpPr>
          <p:cNvPr id="9" name="Text 7"/>
          <p:cNvSpPr/>
          <p:nvPr/>
        </p:nvSpPr>
        <p:spPr>
          <a:xfrm>
            <a:off x="457200" y="3657600"/>
            <a:ext cx="1828800" cy="640080"/>
          </a:xfrm>
          <a:prstGeom prst="rect">
            <a:avLst/>
          </a:prstGeom>
          <a:noFill/>
          <a:ln/>
        </p:spPr>
        <p:txBody>
          <a:bodyPr wrap="square" lIns="0" tIns="0" rIns="0" bIns="0" rtlCol="0" anchor="ctr"/>
          <a:lstStyle/>
          <a:p>
            <a:pPr marL="0" indent="0">
              <a:buNone/>
            </a:pPr>
            <a:r>
              <a:rPr lang="en-US" sz="1600" b="1" dirty="0">
                <a:solidFill>
                  <a:srgbClr val="B8C2D6"/>
                </a:solidFill>
                <a:latin typeface="Calibri" pitchFamily="34" charset="0"/>
                <a:ea typeface="Calibri" pitchFamily="34" charset="-122"/>
                <a:cs typeface="Calibri" pitchFamily="34" charset="-120"/>
              </a:rPr>
              <a:t>90–180 days</a:t>
            </a:r>
            <a:endParaRPr lang="en-US" sz="1600" dirty="0"/>
          </a:p>
        </p:txBody>
      </p:sp>
      <p:sp>
        <p:nvSpPr>
          <p:cNvPr id="10" name="Shape 8"/>
          <p:cNvSpPr/>
          <p:nvPr/>
        </p:nvSpPr>
        <p:spPr>
          <a:xfrm>
            <a:off x="2286000" y="3840480"/>
            <a:ext cx="7772400" cy="274320"/>
          </a:xfrm>
          <a:prstGeom prst="rect">
            <a:avLst/>
          </a:prstGeom>
          <a:solidFill>
            <a:srgbClr val="141B2D"/>
          </a:solidFill>
          <a:ln w="12700">
            <a:solidFill>
              <a:srgbClr val="141B2D"/>
            </a:solidFill>
            <a:prstDash val="solid"/>
          </a:ln>
        </p:spPr>
        <p:txBody>
          <a:bodyPr/>
          <a:lstStyle/>
          <a:p>
            <a:endParaRPr lang="en-US"/>
          </a:p>
        </p:txBody>
      </p:sp>
      <p:sp>
        <p:nvSpPr>
          <p:cNvPr id="11" name="Shape 9"/>
          <p:cNvSpPr/>
          <p:nvPr/>
        </p:nvSpPr>
        <p:spPr>
          <a:xfrm>
            <a:off x="2286000" y="3840480"/>
            <a:ext cx="3653028" cy="274320"/>
          </a:xfrm>
          <a:prstGeom prst="rect">
            <a:avLst/>
          </a:prstGeom>
          <a:solidFill>
            <a:srgbClr val="B388FF"/>
          </a:solidFill>
          <a:ln w="12700">
            <a:solidFill>
              <a:srgbClr val="B388FF"/>
            </a:solidFill>
            <a:prstDash val="solid"/>
          </a:ln>
        </p:spPr>
        <p:txBody>
          <a:bodyPr/>
          <a:lstStyle/>
          <a:p>
            <a:endParaRPr lang="en-US"/>
          </a:p>
        </p:txBody>
      </p:sp>
      <p:sp>
        <p:nvSpPr>
          <p:cNvPr id="12" name="Text 10"/>
          <p:cNvSpPr/>
          <p:nvPr/>
        </p:nvSpPr>
        <p:spPr>
          <a:xfrm>
            <a:off x="6030468" y="3657600"/>
            <a:ext cx="822960" cy="640080"/>
          </a:xfrm>
          <a:prstGeom prst="rect">
            <a:avLst/>
          </a:prstGeom>
          <a:noFill/>
          <a:ln/>
        </p:spPr>
        <p:txBody>
          <a:bodyPr wrap="square" lIns="0" tIns="0" rIns="0" bIns="0" rtlCol="0" anchor="ctr"/>
          <a:lstStyle/>
          <a:p>
            <a:pPr marL="0" indent="0">
              <a:buNone/>
            </a:pPr>
            <a:r>
              <a:rPr lang="en-US" sz="1800" b="1" dirty="0">
                <a:solidFill>
                  <a:srgbClr val="B388FF"/>
                </a:solidFill>
                <a:latin typeface="Arial Black" pitchFamily="34" charset="0"/>
                <a:ea typeface="Arial Black" pitchFamily="34" charset="-122"/>
                <a:cs typeface="Arial Black" pitchFamily="34" charset="-120"/>
              </a:rPr>
              <a:t>47%</a:t>
            </a:r>
            <a:endParaRPr lang="en-US" sz="1800" dirty="0"/>
          </a:p>
        </p:txBody>
      </p:sp>
      <p:sp>
        <p:nvSpPr>
          <p:cNvPr id="13" name="Text 11"/>
          <p:cNvSpPr/>
          <p:nvPr/>
        </p:nvSpPr>
        <p:spPr>
          <a:xfrm>
            <a:off x="457200" y="4937760"/>
            <a:ext cx="1828800" cy="640080"/>
          </a:xfrm>
          <a:prstGeom prst="rect">
            <a:avLst/>
          </a:prstGeom>
          <a:noFill/>
          <a:ln/>
        </p:spPr>
        <p:txBody>
          <a:bodyPr wrap="square" lIns="0" tIns="0" rIns="0" bIns="0" rtlCol="0" anchor="ctr"/>
          <a:lstStyle/>
          <a:p>
            <a:pPr marL="0" indent="0">
              <a:buNone/>
            </a:pPr>
            <a:r>
              <a:rPr lang="en-US" sz="1600" b="1" dirty="0">
                <a:solidFill>
                  <a:srgbClr val="B8C2D6"/>
                </a:solidFill>
                <a:latin typeface="Calibri" pitchFamily="34" charset="0"/>
                <a:ea typeface="Calibri" pitchFamily="34" charset="-122"/>
                <a:cs typeface="Calibri" pitchFamily="34" charset="-120"/>
              </a:rPr>
              <a:t>1–2 years</a:t>
            </a:r>
            <a:endParaRPr lang="en-US" sz="1600" dirty="0"/>
          </a:p>
        </p:txBody>
      </p:sp>
      <p:sp>
        <p:nvSpPr>
          <p:cNvPr id="14" name="Shape 12"/>
          <p:cNvSpPr/>
          <p:nvPr/>
        </p:nvSpPr>
        <p:spPr>
          <a:xfrm>
            <a:off x="2286000" y="5120640"/>
            <a:ext cx="7772400" cy="274320"/>
          </a:xfrm>
          <a:prstGeom prst="rect">
            <a:avLst/>
          </a:prstGeom>
          <a:solidFill>
            <a:srgbClr val="141B2D"/>
          </a:solidFill>
          <a:ln w="12700">
            <a:solidFill>
              <a:srgbClr val="141B2D"/>
            </a:solidFill>
            <a:prstDash val="solid"/>
          </a:ln>
        </p:spPr>
        <p:txBody>
          <a:bodyPr/>
          <a:lstStyle/>
          <a:p>
            <a:endParaRPr lang="en-US"/>
          </a:p>
        </p:txBody>
      </p:sp>
      <p:sp>
        <p:nvSpPr>
          <p:cNvPr id="15" name="Shape 13"/>
          <p:cNvSpPr/>
          <p:nvPr/>
        </p:nvSpPr>
        <p:spPr>
          <a:xfrm>
            <a:off x="2286000" y="5120640"/>
            <a:ext cx="2409444" cy="274320"/>
          </a:xfrm>
          <a:prstGeom prst="rect">
            <a:avLst/>
          </a:prstGeom>
          <a:solidFill>
            <a:srgbClr val="FF4D8F"/>
          </a:solidFill>
          <a:ln w="12700">
            <a:solidFill>
              <a:srgbClr val="FF4D8F"/>
            </a:solidFill>
            <a:prstDash val="solid"/>
          </a:ln>
        </p:spPr>
        <p:txBody>
          <a:bodyPr/>
          <a:lstStyle/>
          <a:p>
            <a:endParaRPr lang="en-US"/>
          </a:p>
        </p:txBody>
      </p:sp>
      <p:sp>
        <p:nvSpPr>
          <p:cNvPr id="16" name="Text 14"/>
          <p:cNvSpPr/>
          <p:nvPr/>
        </p:nvSpPr>
        <p:spPr>
          <a:xfrm>
            <a:off x="4786884" y="4937760"/>
            <a:ext cx="822960" cy="640080"/>
          </a:xfrm>
          <a:prstGeom prst="rect">
            <a:avLst/>
          </a:prstGeom>
          <a:noFill/>
          <a:ln/>
        </p:spPr>
        <p:txBody>
          <a:bodyPr wrap="square" lIns="0" tIns="0" rIns="0" bIns="0" rtlCol="0" anchor="ctr"/>
          <a:lstStyle/>
          <a:p>
            <a:pPr marL="0" indent="0">
              <a:buNone/>
            </a:pPr>
            <a:r>
              <a:rPr lang="en-US" sz="1800" b="1" dirty="0">
                <a:solidFill>
                  <a:srgbClr val="FF4D8F"/>
                </a:solidFill>
                <a:latin typeface="Arial Black" pitchFamily="34" charset="0"/>
                <a:ea typeface="Arial Black" pitchFamily="34" charset="-122"/>
                <a:cs typeface="Arial Black" pitchFamily="34" charset="-120"/>
              </a:rPr>
              <a:t>31%</a:t>
            </a:r>
            <a:endParaRPr lang="en-US" sz="1800" dirty="0"/>
          </a:p>
        </p:txBody>
      </p:sp>
      <p:sp>
        <p:nvSpPr>
          <p:cNvPr id="17" name="Shape 15"/>
          <p:cNvSpPr/>
          <p:nvPr/>
        </p:nvSpPr>
        <p:spPr>
          <a:xfrm>
            <a:off x="10424160" y="2194560"/>
            <a:ext cx="1280160" cy="3931920"/>
          </a:xfrm>
          <a:prstGeom prst="rect">
            <a:avLst/>
          </a:prstGeom>
          <a:solidFill>
            <a:srgbClr val="00D4FF"/>
          </a:solidFill>
          <a:ln w="12700">
            <a:solidFill>
              <a:srgbClr val="00D4FF"/>
            </a:solidFill>
            <a:prstDash val="solid"/>
          </a:ln>
        </p:spPr>
        <p:txBody>
          <a:bodyPr/>
          <a:lstStyle/>
          <a:p>
            <a:endParaRPr lang="en-US"/>
          </a:p>
        </p:txBody>
      </p:sp>
      <p:sp>
        <p:nvSpPr>
          <p:cNvPr id="18" name="Text 16"/>
          <p:cNvSpPr/>
          <p:nvPr/>
        </p:nvSpPr>
        <p:spPr>
          <a:xfrm>
            <a:off x="10424160" y="2926080"/>
            <a:ext cx="1280160" cy="914400"/>
          </a:xfrm>
          <a:prstGeom prst="rect">
            <a:avLst/>
          </a:prstGeom>
          <a:noFill/>
          <a:ln/>
        </p:spPr>
        <p:txBody>
          <a:bodyPr wrap="square" lIns="0" tIns="0" rIns="0" bIns="0" rtlCol="0" anchor="ctr"/>
          <a:lstStyle/>
          <a:p>
            <a:pPr marL="0" indent="0" algn="ctr">
              <a:buNone/>
            </a:pPr>
            <a:r>
              <a:rPr lang="en-US" sz="3600" b="1" dirty="0">
                <a:solidFill>
                  <a:srgbClr val="0A0E1A"/>
                </a:solidFill>
                <a:latin typeface="Arial Black" pitchFamily="34" charset="0"/>
                <a:ea typeface="Arial Black" pitchFamily="34" charset="-122"/>
                <a:cs typeface="Arial Black" pitchFamily="34" charset="-120"/>
              </a:rPr>
              <a:t>3.2x</a:t>
            </a:r>
            <a:endParaRPr lang="en-US" sz="3600" dirty="0"/>
          </a:p>
        </p:txBody>
      </p:sp>
      <p:sp>
        <p:nvSpPr>
          <p:cNvPr id="19" name="Text 17"/>
          <p:cNvSpPr/>
          <p:nvPr/>
        </p:nvSpPr>
        <p:spPr>
          <a:xfrm>
            <a:off x="10424160" y="3840480"/>
            <a:ext cx="1280160" cy="2103120"/>
          </a:xfrm>
          <a:prstGeom prst="rect">
            <a:avLst/>
          </a:prstGeom>
          <a:noFill/>
          <a:ln/>
        </p:spPr>
        <p:txBody>
          <a:bodyPr wrap="square" lIns="0" tIns="0" rIns="0" bIns="0" rtlCol="0" anchor="ctr"/>
          <a:lstStyle/>
          <a:p>
            <a:pPr marL="0" indent="0" algn="ctr">
              <a:buNone/>
            </a:pPr>
            <a:r>
              <a:rPr lang="en-US" sz="1100" b="1" dirty="0">
                <a:solidFill>
                  <a:srgbClr val="0A0E1A"/>
                </a:solidFill>
                <a:latin typeface="Calibri" pitchFamily="34" charset="0"/>
                <a:ea typeface="Calibri" pitchFamily="34" charset="-122"/>
                <a:cs typeface="Calibri" pitchFamily="34" charset="-120"/>
              </a:rPr>
              <a:t>more citations for content updated within 30 days.</a:t>
            </a:r>
            <a:endParaRPr lang="en-US" sz="1100" dirty="0"/>
          </a:p>
        </p:txBody>
      </p:sp>
      <p:sp>
        <p:nvSpPr>
          <p:cNvPr id="20" name="Text 18"/>
          <p:cNvSpPr/>
          <p:nvPr/>
        </p:nvSpPr>
        <p:spPr>
          <a:xfrm>
            <a:off x="457200" y="6035040"/>
            <a:ext cx="10972800" cy="27432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Refresh top pages quarterly. Update the year in titles. Refresh prices. Add recent product changes.</a:t>
            </a:r>
            <a:endParaRPr lang="en-US" sz="1600" dirty="0"/>
          </a:p>
        </p:txBody>
      </p:sp>
      <p:sp>
        <p:nvSpPr>
          <p:cNvPr id="21" name="Text 19"/>
          <p:cNvSpPr/>
          <p:nvPr/>
        </p:nvSpPr>
        <p:spPr>
          <a:xfrm>
            <a:off x="457200" y="6537960"/>
            <a:ext cx="10972800" cy="22860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Seer Interactive, 2026</a:t>
            </a:r>
            <a:endParaRPr lang="en-US" sz="1000" dirty="0"/>
          </a:p>
        </p:txBody>
      </p:sp>
      <p:sp>
        <p:nvSpPr>
          <p:cNvPr id="22" name="Text 20"/>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18 / 30</a:t>
            </a:r>
            <a:endParaRPr lang="en-US" sz="900" dirty="0"/>
          </a:p>
        </p:txBody>
      </p:sp>
      <p:sp>
        <p:nvSpPr>
          <p:cNvPr id="23" name="Text 0">
            <a:extLst>
              <a:ext uri="{FF2B5EF4-FFF2-40B4-BE49-F238E27FC236}">
                <a16:creationId xmlns:a16="http://schemas.microsoft.com/office/drawing/2014/main" id="{A1CB4508-006D-BB20-42BE-E182752A2060}"/>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24" name="Text 0">
            <a:extLst>
              <a:ext uri="{FF2B5EF4-FFF2-40B4-BE49-F238E27FC236}">
                <a16:creationId xmlns:a16="http://schemas.microsoft.com/office/drawing/2014/main" id="{F2FE09EB-2BE3-533B-B664-CB32D8FCCD12}"/>
              </a:ext>
            </a:extLst>
          </p:cNvPr>
          <p:cNvSpPr/>
          <p:nvPr/>
        </p:nvSpPr>
        <p:spPr>
          <a:xfrm>
            <a:off x="7520940" y="322698"/>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PUBLISHING ACTIONS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0E1A"/>
        </a:solidFill>
        <a:effectLst/>
      </p:bgPr>
    </p:bg>
    <p:spTree>
      <p:nvGrpSpPr>
        <p:cNvPr id="1" name="">
          <a:extLst>
            <a:ext uri="{FF2B5EF4-FFF2-40B4-BE49-F238E27FC236}">
              <a16:creationId xmlns:a16="http://schemas.microsoft.com/office/drawing/2014/main" id="{C6E5DBDA-29C0-3B63-C8B6-FCA4006F7138}"/>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01D5C4B9-076A-FA56-71D5-0551F8D08234}"/>
              </a:ext>
            </a:extLst>
          </p:cNvPr>
          <p:cNvSpPr/>
          <p:nvPr/>
        </p:nvSpPr>
        <p:spPr>
          <a:xfrm>
            <a:off x="457200" y="731520"/>
            <a:ext cx="10972800" cy="822960"/>
          </a:xfrm>
          <a:prstGeom prst="rect">
            <a:avLst/>
          </a:prstGeom>
          <a:noFill/>
          <a:ln/>
        </p:spPr>
        <p:txBody>
          <a:bodyPr wrap="square" lIns="0" tIns="0" rIns="0" bIns="0" rtlCol="0" anchor="ctr"/>
          <a:lstStyle/>
          <a:p>
            <a:r>
              <a:rPr lang="en-US" sz="3600" b="1" dirty="0">
                <a:solidFill>
                  <a:srgbClr val="FFFFFF"/>
                </a:solidFill>
                <a:latin typeface="Arial Black" pitchFamily="34" charset="0"/>
                <a:ea typeface="Arial Black" pitchFamily="34" charset="-122"/>
                <a:cs typeface="Arial Black" pitchFamily="34" charset="-120"/>
              </a:rPr>
              <a:t>Brand &amp; Entity Optimization</a:t>
            </a:r>
            <a:endParaRPr lang="en-US" sz="3600" dirty="0"/>
          </a:p>
        </p:txBody>
      </p:sp>
      <p:sp>
        <p:nvSpPr>
          <p:cNvPr id="4" name="Text 2">
            <a:extLst>
              <a:ext uri="{FF2B5EF4-FFF2-40B4-BE49-F238E27FC236}">
                <a16:creationId xmlns:a16="http://schemas.microsoft.com/office/drawing/2014/main" id="{6B957095-CE10-E190-DEC9-2102BF9F5FFC}"/>
              </a:ext>
            </a:extLst>
          </p:cNvPr>
          <p:cNvSpPr/>
          <p:nvPr/>
        </p:nvSpPr>
        <p:spPr>
          <a:xfrm>
            <a:off x="457200" y="1554480"/>
            <a:ext cx="10972800" cy="36576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Knowledge graph, entity footprint, and brand signals</a:t>
            </a:r>
            <a:endParaRPr lang="en-US" sz="1600" dirty="0"/>
          </a:p>
        </p:txBody>
      </p:sp>
      <p:sp>
        <p:nvSpPr>
          <p:cNvPr id="5" name="Shape 3">
            <a:extLst>
              <a:ext uri="{FF2B5EF4-FFF2-40B4-BE49-F238E27FC236}">
                <a16:creationId xmlns:a16="http://schemas.microsoft.com/office/drawing/2014/main" id="{605CE029-169A-D395-9E79-EA9B96106DCC}"/>
              </a:ext>
            </a:extLst>
          </p:cNvPr>
          <p:cNvSpPr/>
          <p:nvPr/>
        </p:nvSpPr>
        <p:spPr>
          <a:xfrm>
            <a:off x="457200" y="2103120"/>
            <a:ext cx="11247120" cy="685800"/>
          </a:xfrm>
          <a:prstGeom prst="rect">
            <a:avLst/>
          </a:prstGeom>
          <a:solidFill>
            <a:srgbClr val="141B2D"/>
          </a:solidFill>
          <a:ln w="12700">
            <a:solidFill>
              <a:srgbClr val="1F2940"/>
            </a:solidFill>
            <a:prstDash val="solid"/>
          </a:ln>
        </p:spPr>
        <p:txBody>
          <a:bodyPr/>
          <a:lstStyle/>
          <a:p>
            <a:endParaRPr lang="en-US"/>
          </a:p>
        </p:txBody>
      </p:sp>
      <p:sp>
        <p:nvSpPr>
          <p:cNvPr id="6" name="Shape 4">
            <a:extLst>
              <a:ext uri="{FF2B5EF4-FFF2-40B4-BE49-F238E27FC236}">
                <a16:creationId xmlns:a16="http://schemas.microsoft.com/office/drawing/2014/main" id="{25B95A7F-0FC7-5B79-76E5-EAC2E23C1D49}"/>
              </a:ext>
            </a:extLst>
          </p:cNvPr>
          <p:cNvSpPr/>
          <p:nvPr/>
        </p:nvSpPr>
        <p:spPr>
          <a:xfrm>
            <a:off x="457200" y="2103120"/>
            <a:ext cx="548640" cy="685800"/>
          </a:xfrm>
          <a:prstGeom prst="rect">
            <a:avLst/>
          </a:prstGeom>
          <a:solidFill>
            <a:srgbClr val="00D4FF"/>
          </a:solidFill>
          <a:ln w="12700">
            <a:solidFill>
              <a:srgbClr val="00D4FF"/>
            </a:solidFill>
            <a:prstDash val="solid"/>
          </a:ln>
        </p:spPr>
        <p:txBody>
          <a:bodyPr/>
          <a:lstStyle/>
          <a:p>
            <a:endParaRPr lang="en-US"/>
          </a:p>
        </p:txBody>
      </p:sp>
      <p:sp>
        <p:nvSpPr>
          <p:cNvPr id="7" name="Text 5">
            <a:extLst>
              <a:ext uri="{FF2B5EF4-FFF2-40B4-BE49-F238E27FC236}">
                <a16:creationId xmlns:a16="http://schemas.microsoft.com/office/drawing/2014/main" id="{C5E10F9E-CACA-BF07-8CF2-143A734B51A7}"/>
              </a:ext>
            </a:extLst>
          </p:cNvPr>
          <p:cNvSpPr/>
          <p:nvPr/>
        </p:nvSpPr>
        <p:spPr>
          <a:xfrm>
            <a:off x="457200" y="210312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01</a:t>
            </a:r>
            <a:endParaRPr lang="en-US" sz="1400" dirty="0"/>
          </a:p>
        </p:txBody>
      </p:sp>
      <p:sp>
        <p:nvSpPr>
          <p:cNvPr id="8" name="Text 6">
            <a:extLst>
              <a:ext uri="{FF2B5EF4-FFF2-40B4-BE49-F238E27FC236}">
                <a16:creationId xmlns:a16="http://schemas.microsoft.com/office/drawing/2014/main" id="{D8A1DFBF-7649-1565-1DBF-689FBF8D4FBC}"/>
              </a:ext>
            </a:extLst>
          </p:cNvPr>
          <p:cNvSpPr/>
          <p:nvPr/>
        </p:nvSpPr>
        <p:spPr>
          <a:xfrm>
            <a:off x="1188720" y="2103120"/>
            <a:ext cx="3191894"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Consistent entity footprint</a:t>
            </a:r>
            <a:endParaRPr lang="en-US" sz="1700" dirty="0"/>
          </a:p>
        </p:txBody>
      </p:sp>
      <p:sp>
        <p:nvSpPr>
          <p:cNvPr id="9" name="Text 7">
            <a:extLst>
              <a:ext uri="{FF2B5EF4-FFF2-40B4-BE49-F238E27FC236}">
                <a16:creationId xmlns:a16="http://schemas.microsoft.com/office/drawing/2014/main" id="{6FF0E0D5-686A-146B-3B2D-740CCD4DEBFB}"/>
              </a:ext>
            </a:extLst>
          </p:cNvPr>
          <p:cNvSpPr/>
          <p:nvPr/>
        </p:nvSpPr>
        <p:spPr>
          <a:xfrm>
            <a:off x="4523095" y="2103120"/>
            <a:ext cx="7211705" cy="68580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Build a coherent, cross-platform brand entity</a:t>
            </a:r>
            <a:endParaRPr lang="en-US" sz="1600" dirty="0"/>
          </a:p>
        </p:txBody>
      </p:sp>
      <p:sp>
        <p:nvSpPr>
          <p:cNvPr id="10" name="Shape 8">
            <a:extLst>
              <a:ext uri="{FF2B5EF4-FFF2-40B4-BE49-F238E27FC236}">
                <a16:creationId xmlns:a16="http://schemas.microsoft.com/office/drawing/2014/main" id="{D1ED9BA8-807F-7424-5A5A-A56C94F9B286}"/>
              </a:ext>
            </a:extLst>
          </p:cNvPr>
          <p:cNvSpPr/>
          <p:nvPr/>
        </p:nvSpPr>
        <p:spPr>
          <a:xfrm>
            <a:off x="457200" y="2880360"/>
            <a:ext cx="11247120" cy="685800"/>
          </a:xfrm>
          <a:prstGeom prst="rect">
            <a:avLst/>
          </a:prstGeom>
          <a:solidFill>
            <a:srgbClr val="141B2D"/>
          </a:solidFill>
          <a:ln w="12700">
            <a:solidFill>
              <a:srgbClr val="1F2940"/>
            </a:solidFill>
            <a:prstDash val="solid"/>
          </a:ln>
        </p:spPr>
        <p:txBody>
          <a:bodyPr/>
          <a:lstStyle/>
          <a:p>
            <a:endParaRPr lang="en-US"/>
          </a:p>
        </p:txBody>
      </p:sp>
      <p:sp>
        <p:nvSpPr>
          <p:cNvPr id="11" name="Shape 9">
            <a:extLst>
              <a:ext uri="{FF2B5EF4-FFF2-40B4-BE49-F238E27FC236}">
                <a16:creationId xmlns:a16="http://schemas.microsoft.com/office/drawing/2014/main" id="{F8FD23A2-2B12-AC8A-2380-6B01B57B5A36}"/>
              </a:ext>
            </a:extLst>
          </p:cNvPr>
          <p:cNvSpPr/>
          <p:nvPr/>
        </p:nvSpPr>
        <p:spPr>
          <a:xfrm>
            <a:off x="457200" y="2880360"/>
            <a:ext cx="548640" cy="685800"/>
          </a:xfrm>
          <a:prstGeom prst="rect">
            <a:avLst/>
          </a:prstGeom>
          <a:solidFill>
            <a:srgbClr val="00D4FF"/>
          </a:solidFill>
          <a:ln w="12700">
            <a:solidFill>
              <a:srgbClr val="00D4FF"/>
            </a:solidFill>
            <a:prstDash val="solid"/>
          </a:ln>
        </p:spPr>
        <p:txBody>
          <a:bodyPr/>
          <a:lstStyle/>
          <a:p>
            <a:endParaRPr lang="en-US"/>
          </a:p>
        </p:txBody>
      </p:sp>
      <p:sp>
        <p:nvSpPr>
          <p:cNvPr id="12" name="Text 10">
            <a:extLst>
              <a:ext uri="{FF2B5EF4-FFF2-40B4-BE49-F238E27FC236}">
                <a16:creationId xmlns:a16="http://schemas.microsoft.com/office/drawing/2014/main" id="{01D7FB1A-71F2-9741-EF4D-96218531B974}"/>
              </a:ext>
            </a:extLst>
          </p:cNvPr>
          <p:cNvSpPr/>
          <p:nvPr/>
        </p:nvSpPr>
        <p:spPr>
          <a:xfrm>
            <a:off x="457200" y="288036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02</a:t>
            </a:r>
            <a:endParaRPr lang="en-US" sz="1400" dirty="0"/>
          </a:p>
        </p:txBody>
      </p:sp>
      <p:sp>
        <p:nvSpPr>
          <p:cNvPr id="13" name="Text 11">
            <a:extLst>
              <a:ext uri="{FF2B5EF4-FFF2-40B4-BE49-F238E27FC236}">
                <a16:creationId xmlns:a16="http://schemas.microsoft.com/office/drawing/2014/main" id="{997E43C2-F659-8301-CF55-EA98978C28E9}"/>
              </a:ext>
            </a:extLst>
          </p:cNvPr>
          <p:cNvSpPr/>
          <p:nvPr/>
        </p:nvSpPr>
        <p:spPr>
          <a:xfrm>
            <a:off x="1188720" y="2880360"/>
            <a:ext cx="2743200" cy="68580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Knowledge panel</a:t>
            </a:r>
          </a:p>
        </p:txBody>
      </p:sp>
      <p:sp>
        <p:nvSpPr>
          <p:cNvPr id="14" name="Text 12">
            <a:extLst>
              <a:ext uri="{FF2B5EF4-FFF2-40B4-BE49-F238E27FC236}">
                <a16:creationId xmlns:a16="http://schemas.microsoft.com/office/drawing/2014/main" id="{003E71C0-0E1C-DFD1-4BD1-4D74C9BEBEB5}"/>
              </a:ext>
            </a:extLst>
          </p:cNvPr>
          <p:cNvSpPr/>
          <p:nvPr/>
        </p:nvSpPr>
        <p:spPr>
          <a:xfrm>
            <a:off x="4523095" y="2880360"/>
            <a:ext cx="7589520" cy="68580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Google's Knowledge Graph is a primary LLM data source</a:t>
            </a:r>
            <a:endParaRPr lang="en-US" sz="1600" dirty="0"/>
          </a:p>
        </p:txBody>
      </p:sp>
      <p:sp>
        <p:nvSpPr>
          <p:cNvPr id="15" name="Shape 13">
            <a:extLst>
              <a:ext uri="{FF2B5EF4-FFF2-40B4-BE49-F238E27FC236}">
                <a16:creationId xmlns:a16="http://schemas.microsoft.com/office/drawing/2014/main" id="{1876105A-D0C1-3151-D17E-A8C7CE223FB1}"/>
              </a:ext>
            </a:extLst>
          </p:cNvPr>
          <p:cNvSpPr/>
          <p:nvPr/>
        </p:nvSpPr>
        <p:spPr>
          <a:xfrm>
            <a:off x="457200" y="3657600"/>
            <a:ext cx="11247120" cy="685800"/>
          </a:xfrm>
          <a:prstGeom prst="rect">
            <a:avLst/>
          </a:prstGeom>
          <a:solidFill>
            <a:srgbClr val="141B2D"/>
          </a:solidFill>
          <a:ln w="12700">
            <a:solidFill>
              <a:srgbClr val="1F2940"/>
            </a:solidFill>
            <a:prstDash val="solid"/>
          </a:ln>
        </p:spPr>
        <p:txBody>
          <a:bodyPr/>
          <a:lstStyle/>
          <a:p>
            <a:endParaRPr lang="en-US"/>
          </a:p>
        </p:txBody>
      </p:sp>
      <p:sp>
        <p:nvSpPr>
          <p:cNvPr id="16" name="Shape 14">
            <a:extLst>
              <a:ext uri="{FF2B5EF4-FFF2-40B4-BE49-F238E27FC236}">
                <a16:creationId xmlns:a16="http://schemas.microsoft.com/office/drawing/2014/main" id="{AB5CFF7E-BF0B-9518-F8D1-328F218B0182}"/>
              </a:ext>
            </a:extLst>
          </p:cNvPr>
          <p:cNvSpPr/>
          <p:nvPr/>
        </p:nvSpPr>
        <p:spPr>
          <a:xfrm>
            <a:off x="457200" y="3657600"/>
            <a:ext cx="548640" cy="685800"/>
          </a:xfrm>
          <a:prstGeom prst="rect">
            <a:avLst/>
          </a:prstGeom>
          <a:solidFill>
            <a:srgbClr val="00D4FF"/>
          </a:solidFill>
          <a:ln w="12700">
            <a:solidFill>
              <a:srgbClr val="00D4FF"/>
            </a:solidFill>
            <a:prstDash val="solid"/>
          </a:ln>
        </p:spPr>
        <p:txBody>
          <a:bodyPr/>
          <a:lstStyle/>
          <a:p>
            <a:endParaRPr lang="en-US"/>
          </a:p>
        </p:txBody>
      </p:sp>
      <p:sp>
        <p:nvSpPr>
          <p:cNvPr id="17" name="Text 15">
            <a:extLst>
              <a:ext uri="{FF2B5EF4-FFF2-40B4-BE49-F238E27FC236}">
                <a16:creationId xmlns:a16="http://schemas.microsoft.com/office/drawing/2014/main" id="{E6A85CD8-82A7-1D17-E8B2-CC37D71B6C62}"/>
              </a:ext>
            </a:extLst>
          </p:cNvPr>
          <p:cNvSpPr/>
          <p:nvPr/>
        </p:nvSpPr>
        <p:spPr>
          <a:xfrm>
            <a:off x="457200" y="365760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03</a:t>
            </a:r>
            <a:endParaRPr lang="en-US" sz="1400" dirty="0"/>
          </a:p>
        </p:txBody>
      </p:sp>
      <p:sp>
        <p:nvSpPr>
          <p:cNvPr id="18" name="Text 16">
            <a:extLst>
              <a:ext uri="{FF2B5EF4-FFF2-40B4-BE49-F238E27FC236}">
                <a16:creationId xmlns:a16="http://schemas.microsoft.com/office/drawing/2014/main" id="{58EFC959-EB79-99A9-FEBA-126DEC0EC255}"/>
              </a:ext>
            </a:extLst>
          </p:cNvPr>
          <p:cNvSpPr/>
          <p:nvPr/>
        </p:nvSpPr>
        <p:spPr>
          <a:xfrm>
            <a:off x="1188720" y="3657600"/>
            <a:ext cx="2743200" cy="685800"/>
          </a:xfrm>
          <a:prstGeom prst="rect">
            <a:avLst/>
          </a:prstGeom>
          <a:noFill/>
          <a:ln/>
        </p:spPr>
        <p:txBody>
          <a:bodyPr wrap="square" lIns="0" tIns="0" rIns="0" bIns="0" rtlCol="0" anchor="ctr"/>
          <a:lstStyle/>
          <a:p>
            <a:r>
              <a:rPr lang="en-US" sz="1700" b="1" dirty="0">
                <a:solidFill>
                  <a:srgbClr val="FFFFFF"/>
                </a:solidFill>
                <a:latin typeface="Arial Black" pitchFamily="34" charset="0"/>
                <a:ea typeface="Arial Black" pitchFamily="34" charset="-122"/>
                <a:cs typeface="Arial Black" pitchFamily="34" charset="-120"/>
              </a:rPr>
              <a:t>Brand signals</a:t>
            </a:r>
            <a:endParaRPr lang="en-US" sz="1700" dirty="0"/>
          </a:p>
        </p:txBody>
      </p:sp>
      <p:sp>
        <p:nvSpPr>
          <p:cNvPr id="19" name="Text 17">
            <a:extLst>
              <a:ext uri="{FF2B5EF4-FFF2-40B4-BE49-F238E27FC236}">
                <a16:creationId xmlns:a16="http://schemas.microsoft.com/office/drawing/2014/main" id="{320291AA-ACB4-3439-2713-A7D089357599}"/>
              </a:ext>
            </a:extLst>
          </p:cNvPr>
          <p:cNvSpPr/>
          <p:nvPr/>
        </p:nvSpPr>
        <p:spPr>
          <a:xfrm>
            <a:off x="4523095" y="3657600"/>
            <a:ext cx="7211705" cy="68580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 GPT-5.4 citations go to brand websites</a:t>
            </a:r>
            <a:endParaRPr lang="en-US" sz="1600" dirty="0"/>
          </a:p>
        </p:txBody>
      </p:sp>
      <p:sp>
        <p:nvSpPr>
          <p:cNvPr id="20" name="Shape 18">
            <a:extLst>
              <a:ext uri="{FF2B5EF4-FFF2-40B4-BE49-F238E27FC236}">
                <a16:creationId xmlns:a16="http://schemas.microsoft.com/office/drawing/2014/main" id="{289FB19C-ACCC-D5E4-70C9-1DA579461117}"/>
              </a:ext>
            </a:extLst>
          </p:cNvPr>
          <p:cNvSpPr/>
          <p:nvPr/>
        </p:nvSpPr>
        <p:spPr>
          <a:xfrm>
            <a:off x="457200" y="4434840"/>
            <a:ext cx="11247120" cy="685800"/>
          </a:xfrm>
          <a:prstGeom prst="rect">
            <a:avLst/>
          </a:prstGeom>
          <a:solidFill>
            <a:srgbClr val="141B2D"/>
          </a:solidFill>
          <a:ln w="12700">
            <a:solidFill>
              <a:srgbClr val="1F2940"/>
            </a:solidFill>
            <a:prstDash val="solid"/>
          </a:ln>
        </p:spPr>
        <p:txBody>
          <a:bodyPr/>
          <a:lstStyle/>
          <a:p>
            <a:endParaRPr lang="en-US"/>
          </a:p>
        </p:txBody>
      </p:sp>
      <p:sp>
        <p:nvSpPr>
          <p:cNvPr id="21" name="Shape 19">
            <a:extLst>
              <a:ext uri="{FF2B5EF4-FFF2-40B4-BE49-F238E27FC236}">
                <a16:creationId xmlns:a16="http://schemas.microsoft.com/office/drawing/2014/main" id="{5230E71D-26A2-DBA1-216E-2C6F1AE11F39}"/>
              </a:ext>
            </a:extLst>
          </p:cNvPr>
          <p:cNvSpPr/>
          <p:nvPr/>
        </p:nvSpPr>
        <p:spPr>
          <a:xfrm>
            <a:off x="457200" y="4434840"/>
            <a:ext cx="548640" cy="685800"/>
          </a:xfrm>
          <a:prstGeom prst="rect">
            <a:avLst/>
          </a:prstGeom>
          <a:solidFill>
            <a:srgbClr val="00D4FF"/>
          </a:solidFill>
          <a:ln w="12700">
            <a:solidFill>
              <a:srgbClr val="00D4FF"/>
            </a:solidFill>
            <a:prstDash val="solid"/>
          </a:ln>
        </p:spPr>
        <p:txBody>
          <a:bodyPr/>
          <a:lstStyle/>
          <a:p>
            <a:endParaRPr lang="en-US"/>
          </a:p>
        </p:txBody>
      </p:sp>
      <p:sp>
        <p:nvSpPr>
          <p:cNvPr id="22" name="Text 20">
            <a:extLst>
              <a:ext uri="{FF2B5EF4-FFF2-40B4-BE49-F238E27FC236}">
                <a16:creationId xmlns:a16="http://schemas.microsoft.com/office/drawing/2014/main" id="{77B79CB5-F8C4-B60E-1087-AEBC7E02E73F}"/>
              </a:ext>
            </a:extLst>
          </p:cNvPr>
          <p:cNvSpPr/>
          <p:nvPr/>
        </p:nvSpPr>
        <p:spPr>
          <a:xfrm>
            <a:off x="457200" y="443484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04</a:t>
            </a:r>
            <a:endParaRPr lang="en-US" sz="1400" dirty="0"/>
          </a:p>
        </p:txBody>
      </p:sp>
      <p:sp>
        <p:nvSpPr>
          <p:cNvPr id="23" name="Text 21">
            <a:extLst>
              <a:ext uri="{FF2B5EF4-FFF2-40B4-BE49-F238E27FC236}">
                <a16:creationId xmlns:a16="http://schemas.microsoft.com/office/drawing/2014/main" id="{FDD7E875-451D-4C90-9131-CCA939300399}"/>
              </a:ext>
            </a:extLst>
          </p:cNvPr>
          <p:cNvSpPr/>
          <p:nvPr/>
        </p:nvSpPr>
        <p:spPr>
          <a:xfrm>
            <a:off x="1188720" y="4434840"/>
            <a:ext cx="2743200" cy="685800"/>
          </a:xfrm>
          <a:prstGeom prst="rect">
            <a:avLst/>
          </a:prstGeom>
          <a:noFill/>
          <a:ln/>
        </p:spPr>
        <p:txBody>
          <a:bodyPr wrap="square" lIns="0" tIns="0" rIns="0" bIns="0" rtlCol="0" anchor="ctr"/>
          <a:lstStyle/>
          <a:p>
            <a:pPr marL="0" indent="0">
              <a:buNone/>
            </a:pPr>
            <a:r>
              <a:rPr lang="en-US" sz="1700" b="1" dirty="0">
                <a:solidFill>
                  <a:srgbClr val="FFFFFF"/>
                </a:solidFill>
                <a:highlight>
                  <a:srgbClr val="00FF00"/>
                </a:highlight>
                <a:latin typeface="Arial Black" pitchFamily="34" charset="0"/>
                <a:cs typeface="Arial Black" pitchFamily="34" charset="-120"/>
              </a:rPr>
              <a:t>Press releases</a:t>
            </a:r>
            <a:endParaRPr lang="en-US" sz="1700" dirty="0">
              <a:highlight>
                <a:srgbClr val="00FF00"/>
              </a:highlight>
            </a:endParaRPr>
          </a:p>
        </p:txBody>
      </p:sp>
      <p:sp>
        <p:nvSpPr>
          <p:cNvPr id="24" name="Text 22">
            <a:extLst>
              <a:ext uri="{FF2B5EF4-FFF2-40B4-BE49-F238E27FC236}">
                <a16:creationId xmlns:a16="http://schemas.microsoft.com/office/drawing/2014/main" id="{AC26DBE8-0FA3-9DDE-7720-7B792E76547F}"/>
              </a:ext>
            </a:extLst>
          </p:cNvPr>
          <p:cNvSpPr/>
          <p:nvPr/>
        </p:nvSpPr>
        <p:spPr>
          <a:xfrm>
            <a:off x="4523095" y="4434840"/>
            <a:ext cx="7589520" cy="685800"/>
          </a:xfrm>
          <a:prstGeom prst="rect">
            <a:avLst/>
          </a:prstGeom>
          <a:noFill/>
          <a:ln/>
        </p:spPr>
        <p:txBody>
          <a:bodyPr wrap="square" lIns="0" tIns="0" rIns="0" bIns="0" rtlCol="0" anchor="ctr"/>
          <a:lstStyle/>
          <a:p>
            <a:r>
              <a:rPr lang="en-US" sz="1600" dirty="0">
                <a:solidFill>
                  <a:srgbClr val="B8C2D6"/>
                </a:solidFill>
                <a:highlight>
                  <a:srgbClr val="00FF00"/>
                </a:highlight>
                <a:latin typeface="Calibri" pitchFamily="34" charset="0"/>
                <a:ea typeface="Calibri" pitchFamily="34" charset="-122"/>
                <a:cs typeface="Calibri" pitchFamily="34" charset="-120"/>
              </a:rPr>
              <a:t>Google's Knowledge Graph is a primary LLM data </a:t>
            </a:r>
            <a:r>
              <a:rPr lang="en-US" sz="1600" dirty="0" err="1">
                <a:solidFill>
                  <a:srgbClr val="B8C2D6"/>
                </a:solidFill>
                <a:highlight>
                  <a:srgbClr val="00FF00"/>
                </a:highlight>
                <a:latin typeface="Calibri" pitchFamily="34" charset="0"/>
                <a:ea typeface="Calibri" pitchFamily="34" charset="-122"/>
                <a:cs typeface="Calibri" pitchFamily="34" charset="-120"/>
              </a:rPr>
              <a:t>sourc</a:t>
            </a:r>
            <a:endParaRPr lang="en-US" sz="1600" dirty="0">
              <a:highlight>
                <a:srgbClr val="00FF00"/>
              </a:highlight>
            </a:endParaRPr>
          </a:p>
        </p:txBody>
      </p:sp>
      <p:sp>
        <p:nvSpPr>
          <p:cNvPr id="25" name="Shape 23">
            <a:extLst>
              <a:ext uri="{FF2B5EF4-FFF2-40B4-BE49-F238E27FC236}">
                <a16:creationId xmlns:a16="http://schemas.microsoft.com/office/drawing/2014/main" id="{D5B5F9B2-5E1E-85CF-225D-66772492B498}"/>
              </a:ext>
            </a:extLst>
          </p:cNvPr>
          <p:cNvSpPr/>
          <p:nvPr/>
        </p:nvSpPr>
        <p:spPr>
          <a:xfrm>
            <a:off x="457200" y="5212080"/>
            <a:ext cx="11247120" cy="685800"/>
          </a:xfrm>
          <a:prstGeom prst="rect">
            <a:avLst/>
          </a:prstGeom>
          <a:solidFill>
            <a:srgbClr val="141B2D"/>
          </a:solidFill>
          <a:ln w="12700">
            <a:solidFill>
              <a:srgbClr val="1F2940"/>
            </a:solidFill>
            <a:prstDash val="solid"/>
          </a:ln>
        </p:spPr>
        <p:txBody>
          <a:bodyPr/>
          <a:lstStyle/>
          <a:p>
            <a:endParaRPr lang="en-US"/>
          </a:p>
        </p:txBody>
      </p:sp>
      <p:sp>
        <p:nvSpPr>
          <p:cNvPr id="26" name="Shape 24">
            <a:extLst>
              <a:ext uri="{FF2B5EF4-FFF2-40B4-BE49-F238E27FC236}">
                <a16:creationId xmlns:a16="http://schemas.microsoft.com/office/drawing/2014/main" id="{F55B7A33-C079-E6E0-613F-F6C5AC0A16A8}"/>
              </a:ext>
            </a:extLst>
          </p:cNvPr>
          <p:cNvSpPr/>
          <p:nvPr/>
        </p:nvSpPr>
        <p:spPr>
          <a:xfrm>
            <a:off x="457200" y="5212080"/>
            <a:ext cx="548640" cy="685800"/>
          </a:xfrm>
          <a:prstGeom prst="rect">
            <a:avLst/>
          </a:prstGeom>
          <a:solidFill>
            <a:srgbClr val="00D4FF"/>
          </a:solidFill>
          <a:ln w="12700">
            <a:solidFill>
              <a:srgbClr val="00D4FF"/>
            </a:solidFill>
            <a:prstDash val="solid"/>
          </a:ln>
        </p:spPr>
        <p:txBody>
          <a:bodyPr/>
          <a:lstStyle/>
          <a:p>
            <a:endParaRPr lang="en-US"/>
          </a:p>
        </p:txBody>
      </p:sp>
      <p:sp>
        <p:nvSpPr>
          <p:cNvPr id="27" name="Text 25">
            <a:extLst>
              <a:ext uri="{FF2B5EF4-FFF2-40B4-BE49-F238E27FC236}">
                <a16:creationId xmlns:a16="http://schemas.microsoft.com/office/drawing/2014/main" id="{85234468-75CF-8BCC-E91A-3C50E7C54AAC}"/>
              </a:ext>
            </a:extLst>
          </p:cNvPr>
          <p:cNvSpPr/>
          <p:nvPr/>
        </p:nvSpPr>
        <p:spPr>
          <a:xfrm>
            <a:off x="457200" y="5212080"/>
            <a:ext cx="548640" cy="68580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05</a:t>
            </a:r>
            <a:endParaRPr lang="en-US" sz="1400" dirty="0"/>
          </a:p>
        </p:txBody>
      </p:sp>
      <p:sp>
        <p:nvSpPr>
          <p:cNvPr id="28" name="Text 26">
            <a:extLst>
              <a:ext uri="{FF2B5EF4-FFF2-40B4-BE49-F238E27FC236}">
                <a16:creationId xmlns:a16="http://schemas.microsoft.com/office/drawing/2014/main" id="{4C7810E7-883A-1BF8-F190-DA07DB9D2EC9}"/>
              </a:ext>
            </a:extLst>
          </p:cNvPr>
          <p:cNvSpPr/>
          <p:nvPr/>
        </p:nvSpPr>
        <p:spPr>
          <a:xfrm>
            <a:off x="1188720" y="5212080"/>
            <a:ext cx="2743200" cy="685800"/>
          </a:xfrm>
          <a:prstGeom prst="rect">
            <a:avLst/>
          </a:prstGeom>
          <a:noFill/>
          <a:ln/>
        </p:spPr>
        <p:txBody>
          <a:bodyPr wrap="square" lIns="0" tIns="0" rIns="0" bIns="0" rtlCol="0" anchor="ctr"/>
          <a:lstStyle/>
          <a:p>
            <a:pPr marL="0" indent="0">
              <a:buNone/>
            </a:pPr>
            <a:r>
              <a:rPr lang="en-US" sz="1700" b="1" dirty="0">
                <a:solidFill>
                  <a:srgbClr val="FFFFFF"/>
                </a:solidFill>
                <a:highlight>
                  <a:srgbClr val="00FF00"/>
                </a:highlight>
                <a:latin typeface="Arial Black" pitchFamily="34" charset="0"/>
                <a:cs typeface="Arial Black" pitchFamily="34" charset="-120"/>
              </a:rPr>
              <a:t>Executive posting</a:t>
            </a:r>
            <a:endParaRPr lang="en-US" sz="1700" dirty="0">
              <a:highlight>
                <a:srgbClr val="00FF00"/>
              </a:highlight>
            </a:endParaRPr>
          </a:p>
        </p:txBody>
      </p:sp>
      <p:sp>
        <p:nvSpPr>
          <p:cNvPr id="29" name="Text 27">
            <a:extLst>
              <a:ext uri="{FF2B5EF4-FFF2-40B4-BE49-F238E27FC236}">
                <a16:creationId xmlns:a16="http://schemas.microsoft.com/office/drawing/2014/main" id="{1D1F967C-7BA4-0187-33F5-8A28FF589804}"/>
              </a:ext>
            </a:extLst>
          </p:cNvPr>
          <p:cNvSpPr/>
          <p:nvPr/>
        </p:nvSpPr>
        <p:spPr>
          <a:xfrm>
            <a:off x="4523095" y="5212080"/>
            <a:ext cx="7589520" cy="685800"/>
          </a:xfrm>
          <a:prstGeom prst="rect">
            <a:avLst/>
          </a:prstGeom>
          <a:noFill/>
          <a:ln/>
        </p:spPr>
        <p:txBody>
          <a:bodyPr wrap="square" lIns="0" tIns="0" rIns="0" bIns="0" rtlCol="0" anchor="ctr"/>
          <a:lstStyle/>
          <a:p>
            <a:r>
              <a:rPr lang="en-US" sz="1600" dirty="0">
                <a:solidFill>
                  <a:srgbClr val="B8C2D6"/>
                </a:solidFill>
                <a:highlight>
                  <a:srgbClr val="00FF00"/>
                </a:highlight>
                <a:latin typeface="Calibri" pitchFamily="34" charset="0"/>
                <a:ea typeface="Calibri" pitchFamily="34" charset="-122"/>
                <a:cs typeface="Calibri" pitchFamily="34" charset="-120"/>
              </a:rPr>
              <a:t>Google's Knowledge Graph is a primary LLM data </a:t>
            </a:r>
            <a:r>
              <a:rPr lang="en-US" sz="1600" dirty="0" err="1">
                <a:solidFill>
                  <a:srgbClr val="B8C2D6"/>
                </a:solidFill>
                <a:highlight>
                  <a:srgbClr val="00FF00"/>
                </a:highlight>
                <a:latin typeface="Calibri" pitchFamily="34" charset="0"/>
                <a:ea typeface="Calibri" pitchFamily="34" charset="-122"/>
                <a:cs typeface="Calibri" pitchFamily="34" charset="-120"/>
              </a:rPr>
              <a:t>sourc</a:t>
            </a:r>
            <a:endParaRPr lang="en-US" sz="1600" dirty="0">
              <a:highlight>
                <a:srgbClr val="00FF00"/>
              </a:highlight>
            </a:endParaRPr>
          </a:p>
        </p:txBody>
      </p:sp>
      <p:sp>
        <p:nvSpPr>
          <p:cNvPr id="30" name="Text 28">
            <a:extLst>
              <a:ext uri="{FF2B5EF4-FFF2-40B4-BE49-F238E27FC236}">
                <a16:creationId xmlns:a16="http://schemas.microsoft.com/office/drawing/2014/main" id="{7508444A-2A85-1D37-813F-E619EDB94BA8}"/>
              </a:ext>
            </a:extLst>
          </p:cNvPr>
          <p:cNvSpPr/>
          <p:nvPr/>
        </p:nvSpPr>
        <p:spPr>
          <a:xfrm>
            <a:off x="457200" y="6126480"/>
            <a:ext cx="10972800" cy="27432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Plus the standard hygiene: FAQ blocks, alt text, schema where appropriate.</a:t>
            </a:r>
            <a:endParaRPr lang="en-US" sz="1100" dirty="0"/>
          </a:p>
        </p:txBody>
      </p:sp>
      <p:sp>
        <p:nvSpPr>
          <p:cNvPr id="31" name="Text 29">
            <a:extLst>
              <a:ext uri="{FF2B5EF4-FFF2-40B4-BE49-F238E27FC236}">
                <a16:creationId xmlns:a16="http://schemas.microsoft.com/office/drawing/2014/main" id="{4B179D0B-E9E4-6475-9596-27ECC5262178}"/>
              </a:ext>
            </a:extLst>
          </p:cNvPr>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17 / 30</a:t>
            </a:r>
            <a:endParaRPr lang="en-US" sz="900" dirty="0"/>
          </a:p>
        </p:txBody>
      </p:sp>
      <p:sp>
        <p:nvSpPr>
          <p:cNvPr id="33" name="Text 0">
            <a:extLst>
              <a:ext uri="{FF2B5EF4-FFF2-40B4-BE49-F238E27FC236}">
                <a16:creationId xmlns:a16="http://schemas.microsoft.com/office/drawing/2014/main" id="{DA943E43-FAE9-D5BF-00D4-1CED10430029}"/>
              </a:ext>
            </a:extLst>
          </p:cNvPr>
          <p:cNvSpPr/>
          <p:nvPr/>
        </p:nvSpPr>
        <p:spPr>
          <a:xfrm>
            <a:off x="457200" y="316957"/>
            <a:ext cx="6060558" cy="301752"/>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03 — BRAND &amp;ENTITY OPTIMIZATION</a:t>
            </a:r>
            <a:endParaRPr lang="en-US" sz="1100" dirty="0"/>
          </a:p>
        </p:txBody>
      </p:sp>
    </p:spTree>
    <p:extLst>
      <p:ext uri="{BB962C8B-B14F-4D97-AF65-F5344CB8AC3E}">
        <p14:creationId xmlns:p14="http://schemas.microsoft.com/office/powerpoint/2010/main" val="351353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A0E1A"/>
        </a:solidFill>
        <a:effectLst/>
      </p:bgPr>
    </p:bg>
    <p:spTree>
      <p:nvGrpSpPr>
        <p:cNvPr id="1" name=""/>
        <p:cNvGrpSpPr/>
        <p:nvPr/>
      </p:nvGrpSpPr>
      <p:grpSpPr>
        <a:xfrm>
          <a:off x="0" y="0"/>
          <a:ext cx="0" cy="0"/>
          <a:chOff x="0" y="0"/>
          <a:chExt cx="0" cy="0"/>
        </a:xfrm>
      </p:grpSpPr>
      <p:sp>
        <p:nvSpPr>
          <p:cNvPr id="18" name="Shape 2">
            <a:extLst>
              <a:ext uri="{FF2B5EF4-FFF2-40B4-BE49-F238E27FC236}">
                <a16:creationId xmlns:a16="http://schemas.microsoft.com/office/drawing/2014/main" id="{936BFDA9-3864-D19C-F0FF-9023D70F30B1}"/>
              </a:ext>
            </a:extLst>
          </p:cNvPr>
          <p:cNvSpPr/>
          <p:nvPr/>
        </p:nvSpPr>
        <p:spPr>
          <a:xfrm>
            <a:off x="457200" y="2011680"/>
            <a:ext cx="5486400" cy="4206240"/>
          </a:xfrm>
          <a:prstGeom prst="rect">
            <a:avLst/>
          </a:prstGeom>
          <a:solidFill>
            <a:srgbClr val="141B2D"/>
          </a:solidFill>
          <a:ln w="12700">
            <a:solidFill>
              <a:srgbClr val="1F2940"/>
            </a:solidFill>
            <a:prstDash val="solid"/>
          </a:ln>
        </p:spPr>
        <p:txBody>
          <a:bodyPr/>
          <a:lstStyle/>
          <a:p>
            <a:endParaRPr lang="en-US"/>
          </a:p>
        </p:txBody>
      </p:sp>
      <p:sp>
        <p:nvSpPr>
          <p:cNvPr id="2" name="Text 0"/>
          <p:cNvSpPr/>
          <p:nvPr/>
        </p:nvSpPr>
        <p:spPr>
          <a:xfrm>
            <a:off x="457200" y="411480"/>
            <a:ext cx="10972800" cy="274320"/>
          </a:xfrm>
          <a:prstGeom prst="rect">
            <a:avLst/>
          </a:prstGeom>
          <a:noFill/>
          <a:ln/>
        </p:spPr>
        <p:txBody>
          <a:bodyPr wrap="square" lIns="0" tIns="0" rIns="0" bIns="0" rtlCol="0" anchor="ctr"/>
          <a:lstStyle/>
          <a:p>
            <a:r>
              <a:rPr lang="en-US" sz="1100" b="1" kern="0" spc="500" dirty="0">
                <a:solidFill>
                  <a:srgbClr val="FF4D8F"/>
                </a:solidFill>
                <a:latin typeface="Trebuchet MS" pitchFamily="34" charset="0"/>
                <a:ea typeface="Trebuchet MS" pitchFamily="34" charset="-122"/>
                <a:cs typeface="Trebuchet MS" pitchFamily="34" charset="-120"/>
              </a:rPr>
              <a:t>PILLAR 04 — DIGITAL PR &amp; OFF-SITE AUTHORITY</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Earned media dominates AI citations</a:t>
            </a:r>
            <a:endParaRPr lang="en-US" sz="3600" dirty="0"/>
          </a:p>
        </p:txBody>
      </p:sp>
      <p:sp>
        <p:nvSpPr>
          <p:cNvPr id="4" name="Text 2"/>
          <p:cNvSpPr/>
          <p:nvPr/>
        </p:nvSpPr>
        <p:spPr>
          <a:xfrm>
            <a:off x="615093" y="2011680"/>
            <a:ext cx="3689498" cy="2743200"/>
          </a:xfrm>
          <a:prstGeom prst="rect">
            <a:avLst/>
          </a:prstGeom>
          <a:noFill/>
          <a:ln/>
        </p:spPr>
        <p:txBody>
          <a:bodyPr wrap="square" lIns="0" tIns="0" rIns="0" bIns="0" rtlCol="0" anchor="ctr"/>
          <a:lstStyle/>
          <a:p>
            <a:pPr marL="0" indent="0">
              <a:buNone/>
            </a:pPr>
            <a:r>
              <a:rPr lang="en-US" sz="10000" b="1" dirty="0">
                <a:solidFill>
                  <a:srgbClr val="FF4D8F"/>
                </a:solidFill>
                <a:latin typeface="Arial Black" pitchFamily="34" charset="0"/>
                <a:ea typeface="Arial Black" pitchFamily="34" charset="-122"/>
                <a:cs typeface="Arial Black" pitchFamily="34" charset="-120"/>
              </a:rPr>
              <a:t>94%</a:t>
            </a:r>
            <a:endParaRPr lang="en-US" sz="10000" dirty="0"/>
          </a:p>
        </p:txBody>
      </p:sp>
      <p:sp>
        <p:nvSpPr>
          <p:cNvPr id="5" name="Text 3"/>
          <p:cNvSpPr/>
          <p:nvPr/>
        </p:nvSpPr>
        <p:spPr>
          <a:xfrm>
            <a:off x="502920" y="4083966"/>
            <a:ext cx="5486400" cy="64008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of AI citations come from non-paid sources.</a:t>
            </a:r>
            <a:endParaRPr lang="en-US" sz="1800" dirty="0"/>
          </a:p>
        </p:txBody>
      </p:sp>
      <p:sp>
        <p:nvSpPr>
          <p:cNvPr id="6" name="Text 4"/>
          <p:cNvSpPr/>
          <p:nvPr/>
        </p:nvSpPr>
        <p:spPr>
          <a:xfrm>
            <a:off x="457200" y="4663440"/>
            <a:ext cx="5486400" cy="548640"/>
          </a:xfrm>
          <a:prstGeom prst="rect">
            <a:avLst/>
          </a:prstGeom>
          <a:noFill/>
          <a:ln/>
        </p:spPr>
        <p:txBody>
          <a:bodyPr wrap="square" lIns="0" tIns="0" rIns="0" bIns="0" rtlCol="0" anchor="ctr"/>
          <a:lstStyle/>
          <a:p>
            <a:pPr marL="0" indent="0">
              <a:buNone/>
            </a:pPr>
            <a:r>
              <a:rPr lang="en-US" sz="1500" dirty="0">
                <a:solidFill>
                  <a:srgbClr val="00D4FF"/>
                </a:solidFill>
                <a:latin typeface="Calibri" pitchFamily="34" charset="0"/>
                <a:ea typeface="Calibri" pitchFamily="34" charset="-122"/>
                <a:cs typeface="Calibri" pitchFamily="34" charset="-120"/>
              </a:rPr>
              <a:t>82% from </a:t>
            </a:r>
            <a:r>
              <a:rPr lang="en-US" sz="1600" dirty="0">
                <a:solidFill>
                  <a:srgbClr val="00D4FF"/>
                </a:solidFill>
                <a:latin typeface="Calibri" pitchFamily="34" charset="0"/>
                <a:ea typeface="Calibri" pitchFamily="34" charset="-122"/>
                <a:cs typeface="Calibri" pitchFamily="34" charset="-120"/>
              </a:rPr>
              <a:t>earned</a:t>
            </a:r>
            <a:r>
              <a:rPr lang="en-US" sz="1500" dirty="0">
                <a:solidFill>
                  <a:srgbClr val="00D4FF"/>
                </a:solidFill>
                <a:latin typeface="Calibri" pitchFamily="34" charset="0"/>
                <a:ea typeface="Calibri" pitchFamily="34" charset="-122"/>
                <a:cs typeface="Calibri" pitchFamily="34" charset="-120"/>
              </a:rPr>
              <a:t> media alone.</a:t>
            </a:r>
            <a:endParaRPr lang="en-US" sz="1500" dirty="0"/>
          </a:p>
        </p:txBody>
      </p:sp>
      <p:sp>
        <p:nvSpPr>
          <p:cNvPr id="7" name="Shape 5"/>
          <p:cNvSpPr/>
          <p:nvPr/>
        </p:nvSpPr>
        <p:spPr>
          <a:xfrm>
            <a:off x="6400800" y="2103120"/>
            <a:ext cx="5303520" cy="1188720"/>
          </a:xfrm>
          <a:prstGeom prst="rect">
            <a:avLst/>
          </a:prstGeom>
          <a:solidFill>
            <a:srgbClr val="141B2D"/>
          </a:solidFill>
          <a:ln w="12700">
            <a:solidFill>
              <a:srgbClr val="1F2940"/>
            </a:solidFill>
            <a:prstDash val="solid"/>
          </a:ln>
        </p:spPr>
        <p:txBody>
          <a:bodyPr/>
          <a:lstStyle/>
          <a:p>
            <a:endParaRPr lang="en-US"/>
          </a:p>
        </p:txBody>
      </p:sp>
      <p:sp>
        <p:nvSpPr>
          <p:cNvPr id="8" name="Text 6"/>
          <p:cNvSpPr/>
          <p:nvPr/>
        </p:nvSpPr>
        <p:spPr>
          <a:xfrm>
            <a:off x="6583680" y="2240280"/>
            <a:ext cx="1371600" cy="914400"/>
          </a:xfrm>
          <a:prstGeom prst="rect">
            <a:avLst/>
          </a:prstGeom>
          <a:noFill/>
          <a:ln/>
        </p:spPr>
        <p:txBody>
          <a:bodyPr wrap="square" lIns="0" tIns="0" rIns="0" bIns="0" rtlCol="0" anchor="ctr"/>
          <a:lstStyle/>
          <a:p>
            <a:pPr marL="0" indent="0">
              <a:buNone/>
            </a:pPr>
            <a:r>
              <a:rPr lang="en-US" sz="3800" b="1" dirty="0">
                <a:solidFill>
                  <a:srgbClr val="00D4FF"/>
                </a:solidFill>
                <a:latin typeface="Arial Black" pitchFamily="34" charset="0"/>
                <a:ea typeface="Arial Black" pitchFamily="34" charset="-122"/>
                <a:cs typeface="Arial Black" pitchFamily="34" charset="-120"/>
              </a:rPr>
              <a:t>2x</a:t>
            </a:r>
            <a:endParaRPr lang="en-US" sz="3800" dirty="0"/>
          </a:p>
        </p:txBody>
      </p:sp>
      <p:sp>
        <p:nvSpPr>
          <p:cNvPr id="9" name="Text 7"/>
          <p:cNvSpPr/>
          <p:nvPr/>
        </p:nvSpPr>
        <p:spPr>
          <a:xfrm>
            <a:off x="7955280" y="2286000"/>
            <a:ext cx="3657600" cy="9144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Gartner: PR budgets to double by 2027.</a:t>
            </a:r>
            <a:endParaRPr lang="en-US" sz="1600" dirty="0"/>
          </a:p>
        </p:txBody>
      </p:sp>
      <p:sp>
        <p:nvSpPr>
          <p:cNvPr id="10" name="Shape 8"/>
          <p:cNvSpPr/>
          <p:nvPr/>
        </p:nvSpPr>
        <p:spPr>
          <a:xfrm>
            <a:off x="6400800" y="3474720"/>
            <a:ext cx="5303520" cy="1188720"/>
          </a:xfrm>
          <a:prstGeom prst="rect">
            <a:avLst/>
          </a:prstGeom>
          <a:solidFill>
            <a:srgbClr val="141B2D"/>
          </a:solidFill>
          <a:ln w="12700">
            <a:solidFill>
              <a:srgbClr val="1F2940"/>
            </a:solidFill>
            <a:prstDash val="solid"/>
          </a:ln>
        </p:spPr>
        <p:txBody>
          <a:bodyPr/>
          <a:lstStyle/>
          <a:p>
            <a:endParaRPr lang="en-US"/>
          </a:p>
        </p:txBody>
      </p:sp>
      <p:sp>
        <p:nvSpPr>
          <p:cNvPr id="11" name="Text 9"/>
          <p:cNvSpPr/>
          <p:nvPr/>
        </p:nvSpPr>
        <p:spPr>
          <a:xfrm>
            <a:off x="6583680" y="3611880"/>
            <a:ext cx="1371600" cy="914400"/>
          </a:xfrm>
          <a:prstGeom prst="rect">
            <a:avLst/>
          </a:prstGeom>
          <a:noFill/>
          <a:ln/>
        </p:spPr>
        <p:txBody>
          <a:bodyPr wrap="square" lIns="0" tIns="0" rIns="0" bIns="0" rtlCol="0" anchor="ctr"/>
          <a:lstStyle/>
          <a:p>
            <a:pPr marL="0" indent="0">
              <a:buNone/>
            </a:pPr>
            <a:r>
              <a:rPr lang="en-US" sz="3800" b="1" dirty="0">
                <a:solidFill>
                  <a:srgbClr val="FF4D8F"/>
                </a:solidFill>
                <a:latin typeface="Arial Black" pitchFamily="34" charset="0"/>
                <a:ea typeface="Arial Black" pitchFamily="34" charset="-122"/>
                <a:cs typeface="Arial Black" pitchFamily="34" charset="-120"/>
              </a:rPr>
              <a:t>5x</a:t>
            </a:r>
            <a:endParaRPr lang="en-US" sz="3800" dirty="0"/>
          </a:p>
        </p:txBody>
      </p:sp>
      <p:sp>
        <p:nvSpPr>
          <p:cNvPr id="12" name="Text 10"/>
          <p:cNvSpPr/>
          <p:nvPr/>
        </p:nvSpPr>
        <p:spPr>
          <a:xfrm>
            <a:off x="7955280" y="3657600"/>
            <a:ext cx="3657600" cy="9144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Press release citations grew Jul–Dec 2025.</a:t>
            </a:r>
            <a:endParaRPr lang="en-US" sz="1600" dirty="0"/>
          </a:p>
        </p:txBody>
      </p:sp>
      <p:sp>
        <p:nvSpPr>
          <p:cNvPr id="13" name="Shape 11"/>
          <p:cNvSpPr/>
          <p:nvPr/>
        </p:nvSpPr>
        <p:spPr>
          <a:xfrm>
            <a:off x="6400800" y="4846320"/>
            <a:ext cx="5303520" cy="1188720"/>
          </a:xfrm>
          <a:prstGeom prst="rect">
            <a:avLst/>
          </a:prstGeom>
          <a:solidFill>
            <a:srgbClr val="141B2D"/>
          </a:solidFill>
          <a:ln w="12700">
            <a:solidFill>
              <a:srgbClr val="1F2940"/>
            </a:solidFill>
            <a:prstDash val="solid"/>
          </a:ln>
        </p:spPr>
        <p:txBody>
          <a:bodyPr/>
          <a:lstStyle/>
          <a:p>
            <a:endParaRPr lang="en-US"/>
          </a:p>
        </p:txBody>
      </p:sp>
      <p:sp>
        <p:nvSpPr>
          <p:cNvPr id="14" name="Text 12"/>
          <p:cNvSpPr/>
          <p:nvPr/>
        </p:nvSpPr>
        <p:spPr>
          <a:xfrm>
            <a:off x="6583680" y="4983480"/>
            <a:ext cx="1371600" cy="914400"/>
          </a:xfrm>
          <a:prstGeom prst="rect">
            <a:avLst/>
          </a:prstGeom>
          <a:noFill/>
          <a:ln/>
        </p:spPr>
        <p:txBody>
          <a:bodyPr wrap="square" lIns="0" tIns="0" rIns="0" bIns="0" rtlCol="0" anchor="ctr"/>
          <a:lstStyle/>
          <a:p>
            <a:pPr marL="0" indent="0">
              <a:buNone/>
            </a:pPr>
            <a:r>
              <a:rPr lang="en-US" sz="3800" b="1" dirty="0">
                <a:solidFill>
                  <a:srgbClr val="B388FF"/>
                </a:solidFill>
                <a:latin typeface="Arial Black" pitchFamily="34" charset="0"/>
                <a:ea typeface="Arial Black" pitchFamily="34" charset="-122"/>
                <a:cs typeface="Arial Black" pitchFamily="34" charset="-120"/>
              </a:rPr>
              <a:t>4.4x</a:t>
            </a:r>
            <a:endParaRPr lang="en-US" sz="3800" dirty="0"/>
          </a:p>
        </p:txBody>
      </p:sp>
      <p:sp>
        <p:nvSpPr>
          <p:cNvPr id="15" name="Text 13"/>
          <p:cNvSpPr/>
          <p:nvPr/>
        </p:nvSpPr>
        <p:spPr>
          <a:xfrm>
            <a:off x="7955280" y="5029200"/>
            <a:ext cx="3657600" cy="9144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AI search visitors convert higher (Semrush).</a:t>
            </a:r>
            <a:endParaRPr lang="en-US" sz="1600" dirty="0"/>
          </a:p>
        </p:txBody>
      </p:sp>
      <p:sp>
        <p:nvSpPr>
          <p:cNvPr id="16" name="Text 14"/>
          <p:cNvSpPr/>
          <p:nvPr/>
        </p:nvSpPr>
        <p:spPr>
          <a:xfrm>
            <a:off x="457200" y="635508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The signal AI trusts most: third-party editorial validation. Source: Gartner, Muck Rack, Semrush 2026</a:t>
            </a:r>
            <a:endParaRPr lang="en-US" sz="1000" dirty="0"/>
          </a:p>
        </p:txBody>
      </p:sp>
      <p:sp>
        <p:nvSpPr>
          <p:cNvPr id="17" name="Text 15"/>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19 / 30</a:t>
            </a:r>
            <a:endParaRPr lang="en-US" sz="900" dirty="0"/>
          </a:p>
        </p:txBody>
      </p:sp>
      <p:sp>
        <p:nvSpPr>
          <p:cNvPr id="19" name="Text 3">
            <a:extLst>
              <a:ext uri="{FF2B5EF4-FFF2-40B4-BE49-F238E27FC236}">
                <a16:creationId xmlns:a16="http://schemas.microsoft.com/office/drawing/2014/main" id="{D33AF085-9AD3-802A-235C-F3DA1D05920A}"/>
              </a:ext>
            </a:extLst>
          </p:cNvPr>
          <p:cNvSpPr/>
          <p:nvPr/>
        </p:nvSpPr>
        <p:spPr>
          <a:xfrm>
            <a:off x="640080" y="2148840"/>
            <a:ext cx="5120640" cy="274320"/>
          </a:xfrm>
          <a:prstGeom prst="rect">
            <a:avLst/>
          </a:prstGeom>
          <a:noFill/>
          <a:ln/>
        </p:spPr>
        <p:txBody>
          <a:bodyPr wrap="square" lIns="0" tIns="0" rIns="0" bIns="0" rtlCol="0" anchor="ctr"/>
          <a:lstStyle/>
          <a:p>
            <a:pPr marL="0" indent="0">
              <a:buNone/>
            </a:pPr>
            <a:r>
              <a:rPr lang="en-US" sz="1100" b="1" kern="0" spc="400" dirty="0">
                <a:solidFill>
                  <a:srgbClr val="FF4D8F"/>
                </a:solidFill>
                <a:latin typeface="Trebuchet MS" pitchFamily="34" charset="0"/>
                <a:ea typeface="Trebuchet MS" pitchFamily="34" charset="-122"/>
                <a:cs typeface="Trebuchet MS" pitchFamily="34" charset="-120"/>
              </a:rPr>
              <a:t>EARNED MEDIA FOR AI VISIBILITY</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3">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228600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BUYER BEHAVIOR</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The new buying journey skips the SERP</a:t>
            </a:r>
            <a:endParaRPr lang="en-US" sz="3600" dirty="0"/>
          </a:p>
        </p:txBody>
      </p:sp>
      <p:sp>
        <p:nvSpPr>
          <p:cNvPr id="4" name="Shape 2"/>
          <p:cNvSpPr/>
          <p:nvPr/>
        </p:nvSpPr>
        <p:spPr>
          <a:xfrm>
            <a:off x="457200" y="1783080"/>
            <a:ext cx="5349240" cy="4572000"/>
          </a:xfrm>
          <a:prstGeom prst="rect">
            <a:avLst/>
          </a:prstGeom>
          <a:solidFill>
            <a:srgbClr val="141B2D"/>
          </a:solidFill>
          <a:ln w="12700">
            <a:solidFill>
              <a:srgbClr val="1F2940"/>
            </a:solidFill>
            <a:prstDash val="solid"/>
          </a:ln>
        </p:spPr>
        <p:txBody>
          <a:bodyPr/>
          <a:lstStyle/>
          <a:p>
            <a:endParaRPr lang="en-US" sz="1600" dirty="0"/>
          </a:p>
        </p:txBody>
      </p:sp>
      <p:sp>
        <p:nvSpPr>
          <p:cNvPr id="5" name="Text 3"/>
          <p:cNvSpPr/>
          <p:nvPr/>
        </p:nvSpPr>
        <p:spPr>
          <a:xfrm>
            <a:off x="731520" y="1920240"/>
            <a:ext cx="4846320" cy="274320"/>
          </a:xfrm>
          <a:prstGeom prst="rect">
            <a:avLst/>
          </a:prstGeom>
          <a:noFill/>
          <a:ln/>
        </p:spPr>
        <p:txBody>
          <a:bodyPr wrap="square" lIns="0" tIns="0" rIns="0" bIns="0" rtlCol="0" anchor="ctr"/>
          <a:lstStyle/>
          <a:p>
            <a:pPr marL="0" indent="0">
              <a:buNone/>
            </a:pPr>
            <a:r>
              <a:rPr lang="en-US" sz="1100" b="1" kern="0" spc="400" dirty="0">
                <a:solidFill>
                  <a:srgbClr val="8B95A8"/>
                </a:solidFill>
                <a:latin typeface="Trebuchet MS" pitchFamily="34" charset="0"/>
                <a:ea typeface="Trebuchet MS" pitchFamily="34" charset="-122"/>
                <a:cs typeface="Trebuchet MS" pitchFamily="34" charset="-120"/>
              </a:rPr>
              <a:t>TRADITIONAL GOOGLE</a:t>
            </a:r>
            <a:endParaRPr lang="en-US" sz="1100" dirty="0"/>
          </a:p>
        </p:txBody>
      </p:sp>
      <p:sp>
        <p:nvSpPr>
          <p:cNvPr id="6" name="Text 4"/>
          <p:cNvSpPr/>
          <p:nvPr/>
        </p:nvSpPr>
        <p:spPr>
          <a:xfrm>
            <a:off x="731520" y="2240280"/>
            <a:ext cx="4846320" cy="640080"/>
          </a:xfrm>
          <a:prstGeom prst="rect">
            <a:avLst/>
          </a:prstGeom>
          <a:noFill/>
          <a:ln/>
        </p:spPr>
        <p:txBody>
          <a:bodyPr wrap="square" lIns="0" tIns="0" rIns="0" bIns="0" rtlCol="0" anchor="ctr"/>
          <a:lstStyle/>
          <a:p>
            <a:pPr marL="0" indent="0">
              <a:buNone/>
            </a:pPr>
            <a:r>
              <a:rPr lang="en-US" sz="3200" b="1" dirty="0">
                <a:solidFill>
                  <a:srgbClr val="FFB547"/>
                </a:solidFill>
                <a:latin typeface="Arial Black" pitchFamily="34" charset="0"/>
                <a:ea typeface="Arial Black" pitchFamily="34" charset="-122"/>
                <a:cs typeface="Arial Black" pitchFamily="34" charset="-120"/>
              </a:rPr>
              <a:t>15–30 days</a:t>
            </a:r>
            <a:endParaRPr lang="en-US" sz="3200" dirty="0"/>
          </a:p>
        </p:txBody>
      </p:sp>
      <p:sp>
        <p:nvSpPr>
          <p:cNvPr id="7" name="Text 5"/>
          <p:cNvSpPr/>
          <p:nvPr/>
        </p:nvSpPr>
        <p:spPr>
          <a:xfrm>
            <a:off x="731520" y="2926080"/>
            <a:ext cx="484632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20+ touchpoints across the funnel</a:t>
            </a:r>
            <a:endParaRPr lang="en-US" sz="1600" dirty="0"/>
          </a:p>
        </p:txBody>
      </p:sp>
      <p:sp>
        <p:nvSpPr>
          <p:cNvPr id="8" name="Shape 6"/>
          <p:cNvSpPr/>
          <p:nvPr/>
        </p:nvSpPr>
        <p:spPr>
          <a:xfrm>
            <a:off x="731520" y="3520440"/>
            <a:ext cx="640080" cy="502920"/>
          </a:xfrm>
          <a:prstGeom prst="rect">
            <a:avLst/>
          </a:prstGeom>
          <a:solidFill>
            <a:srgbClr val="0A0E1A"/>
          </a:solidFill>
          <a:ln w="12700">
            <a:solidFill>
              <a:srgbClr val="FFB547"/>
            </a:solidFill>
            <a:prstDash val="solid"/>
          </a:ln>
        </p:spPr>
        <p:txBody>
          <a:bodyPr/>
          <a:lstStyle/>
          <a:p>
            <a:endParaRPr lang="en-US" sz="1600"/>
          </a:p>
        </p:txBody>
      </p:sp>
      <p:sp>
        <p:nvSpPr>
          <p:cNvPr id="9" name="Text 7"/>
          <p:cNvSpPr/>
          <p:nvPr/>
        </p:nvSpPr>
        <p:spPr>
          <a:xfrm>
            <a:off x="731520" y="3520440"/>
            <a:ext cx="640080" cy="502920"/>
          </a:xfrm>
          <a:prstGeom prst="rect">
            <a:avLst/>
          </a:prstGeom>
          <a:noFill/>
          <a:ln/>
        </p:spPr>
        <p:txBody>
          <a:bodyPr wrap="square" lIns="0" tIns="0" rIns="0" bIns="0" rtlCol="0" anchor="ctr"/>
          <a:lstStyle/>
          <a:p>
            <a:pPr marL="0" indent="0" algn="ctr">
              <a:buNone/>
            </a:pPr>
            <a:r>
              <a:rPr lang="en-US" sz="1600" b="1" dirty="0">
                <a:solidFill>
                  <a:srgbClr val="FFB547"/>
                </a:solidFill>
                <a:latin typeface="Trebuchet MS" pitchFamily="34" charset="0"/>
                <a:ea typeface="Trebuchet MS" pitchFamily="34" charset="-122"/>
                <a:cs typeface="Trebuchet MS" pitchFamily="34" charset="-120"/>
              </a:rPr>
              <a:t>TOFU</a:t>
            </a:r>
            <a:endParaRPr lang="en-US" sz="1600" dirty="0"/>
          </a:p>
        </p:txBody>
      </p:sp>
      <p:sp>
        <p:nvSpPr>
          <p:cNvPr id="10" name="Text 8"/>
          <p:cNvSpPr/>
          <p:nvPr/>
        </p:nvSpPr>
        <p:spPr>
          <a:xfrm>
            <a:off x="1463040" y="3584448"/>
            <a:ext cx="4023360" cy="41148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"best CRM software"</a:t>
            </a:r>
            <a:endParaRPr lang="en-US" sz="1600" dirty="0"/>
          </a:p>
        </p:txBody>
      </p:sp>
      <p:sp>
        <p:nvSpPr>
          <p:cNvPr id="11" name="Shape 9"/>
          <p:cNvSpPr/>
          <p:nvPr/>
        </p:nvSpPr>
        <p:spPr>
          <a:xfrm>
            <a:off x="731520" y="4297680"/>
            <a:ext cx="640080" cy="502920"/>
          </a:xfrm>
          <a:prstGeom prst="rect">
            <a:avLst/>
          </a:prstGeom>
          <a:solidFill>
            <a:srgbClr val="0A0E1A"/>
          </a:solidFill>
          <a:ln w="12700">
            <a:solidFill>
              <a:srgbClr val="FFB547"/>
            </a:solidFill>
            <a:prstDash val="solid"/>
          </a:ln>
        </p:spPr>
        <p:txBody>
          <a:bodyPr/>
          <a:lstStyle/>
          <a:p>
            <a:endParaRPr lang="en-US" sz="1600"/>
          </a:p>
        </p:txBody>
      </p:sp>
      <p:sp>
        <p:nvSpPr>
          <p:cNvPr id="12" name="Text 10"/>
          <p:cNvSpPr/>
          <p:nvPr/>
        </p:nvSpPr>
        <p:spPr>
          <a:xfrm>
            <a:off x="731520" y="4297680"/>
            <a:ext cx="640080" cy="502920"/>
          </a:xfrm>
          <a:prstGeom prst="rect">
            <a:avLst/>
          </a:prstGeom>
          <a:noFill/>
          <a:ln/>
        </p:spPr>
        <p:txBody>
          <a:bodyPr wrap="square" lIns="0" tIns="0" rIns="0" bIns="0" rtlCol="0" anchor="ctr"/>
          <a:lstStyle/>
          <a:p>
            <a:pPr marL="0" indent="0" algn="ctr">
              <a:buNone/>
            </a:pPr>
            <a:r>
              <a:rPr lang="en-US" sz="1600" b="1" dirty="0">
                <a:solidFill>
                  <a:srgbClr val="FFB547"/>
                </a:solidFill>
                <a:latin typeface="Trebuchet MS" pitchFamily="34" charset="0"/>
                <a:ea typeface="Trebuchet MS" pitchFamily="34" charset="-122"/>
                <a:cs typeface="Trebuchet MS" pitchFamily="34" charset="-120"/>
              </a:rPr>
              <a:t>MOFU</a:t>
            </a:r>
            <a:endParaRPr lang="en-US" sz="1600" dirty="0"/>
          </a:p>
        </p:txBody>
      </p:sp>
      <p:sp>
        <p:nvSpPr>
          <p:cNvPr id="13" name="Text 11"/>
          <p:cNvSpPr/>
          <p:nvPr/>
        </p:nvSpPr>
        <p:spPr>
          <a:xfrm>
            <a:off x="1463040" y="4361688"/>
            <a:ext cx="4023360" cy="41148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"CRM features comparison"</a:t>
            </a:r>
            <a:endParaRPr lang="en-US" sz="1600" dirty="0"/>
          </a:p>
        </p:txBody>
      </p:sp>
      <p:sp>
        <p:nvSpPr>
          <p:cNvPr id="14" name="Shape 12"/>
          <p:cNvSpPr/>
          <p:nvPr/>
        </p:nvSpPr>
        <p:spPr>
          <a:xfrm>
            <a:off x="731520" y="5074920"/>
            <a:ext cx="640080" cy="502920"/>
          </a:xfrm>
          <a:prstGeom prst="rect">
            <a:avLst/>
          </a:prstGeom>
          <a:solidFill>
            <a:srgbClr val="0A0E1A"/>
          </a:solidFill>
          <a:ln w="12700">
            <a:solidFill>
              <a:srgbClr val="FFB547"/>
            </a:solidFill>
            <a:prstDash val="solid"/>
          </a:ln>
        </p:spPr>
        <p:txBody>
          <a:bodyPr/>
          <a:lstStyle/>
          <a:p>
            <a:endParaRPr lang="en-US" sz="1600"/>
          </a:p>
        </p:txBody>
      </p:sp>
      <p:sp>
        <p:nvSpPr>
          <p:cNvPr id="15" name="Text 13"/>
          <p:cNvSpPr/>
          <p:nvPr/>
        </p:nvSpPr>
        <p:spPr>
          <a:xfrm>
            <a:off x="731520" y="5074920"/>
            <a:ext cx="640080" cy="502920"/>
          </a:xfrm>
          <a:prstGeom prst="rect">
            <a:avLst/>
          </a:prstGeom>
          <a:noFill/>
          <a:ln/>
        </p:spPr>
        <p:txBody>
          <a:bodyPr wrap="square" lIns="0" tIns="0" rIns="0" bIns="0" rtlCol="0" anchor="ctr"/>
          <a:lstStyle/>
          <a:p>
            <a:pPr marL="0" indent="0" algn="ctr">
              <a:buNone/>
            </a:pPr>
            <a:r>
              <a:rPr lang="en-US" sz="1600" b="1" dirty="0">
                <a:solidFill>
                  <a:srgbClr val="FFB547"/>
                </a:solidFill>
                <a:latin typeface="Trebuchet MS" pitchFamily="34" charset="0"/>
                <a:ea typeface="Trebuchet MS" pitchFamily="34" charset="-122"/>
                <a:cs typeface="Trebuchet MS" pitchFamily="34" charset="-120"/>
              </a:rPr>
              <a:t>BOFU</a:t>
            </a:r>
            <a:endParaRPr lang="en-US" sz="1600" dirty="0"/>
          </a:p>
        </p:txBody>
      </p:sp>
      <p:sp>
        <p:nvSpPr>
          <p:cNvPr id="16" name="Text 14"/>
          <p:cNvSpPr/>
          <p:nvPr/>
        </p:nvSpPr>
        <p:spPr>
          <a:xfrm>
            <a:off x="1463040" y="5138928"/>
            <a:ext cx="4023360" cy="41148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"Salesforce pricing"</a:t>
            </a:r>
            <a:endParaRPr lang="en-US" sz="1600" dirty="0"/>
          </a:p>
        </p:txBody>
      </p:sp>
      <p:sp>
        <p:nvSpPr>
          <p:cNvPr id="17" name="Shape 15"/>
          <p:cNvSpPr/>
          <p:nvPr/>
        </p:nvSpPr>
        <p:spPr>
          <a:xfrm>
            <a:off x="6355080" y="1783080"/>
            <a:ext cx="5349240" cy="4572000"/>
          </a:xfrm>
          <a:prstGeom prst="rect">
            <a:avLst/>
          </a:prstGeom>
          <a:solidFill>
            <a:srgbClr val="141B2D"/>
          </a:solidFill>
          <a:ln w="25400">
            <a:solidFill>
              <a:srgbClr val="00D4FF"/>
            </a:solidFill>
            <a:prstDash val="solid"/>
          </a:ln>
        </p:spPr>
        <p:txBody>
          <a:bodyPr/>
          <a:lstStyle/>
          <a:p>
            <a:endParaRPr lang="en-US"/>
          </a:p>
        </p:txBody>
      </p:sp>
      <p:sp>
        <p:nvSpPr>
          <p:cNvPr id="18" name="Text 16"/>
          <p:cNvSpPr/>
          <p:nvPr/>
        </p:nvSpPr>
        <p:spPr>
          <a:xfrm>
            <a:off x="6629400" y="1920240"/>
            <a:ext cx="4846320" cy="274320"/>
          </a:xfrm>
          <a:prstGeom prst="rect">
            <a:avLst/>
          </a:prstGeom>
          <a:noFill/>
          <a:ln/>
        </p:spPr>
        <p:txBody>
          <a:bodyPr wrap="square" lIns="0" tIns="0" rIns="0" bIns="0" rtlCol="0" anchor="ctr"/>
          <a:lstStyle/>
          <a:p>
            <a:pPr marL="0" indent="0">
              <a:buNone/>
            </a:pPr>
            <a:r>
              <a:rPr lang="en-US" sz="1100" b="1" kern="0" spc="400" dirty="0">
                <a:solidFill>
                  <a:srgbClr val="00D4FF"/>
                </a:solidFill>
                <a:latin typeface="Trebuchet MS" pitchFamily="34" charset="0"/>
                <a:ea typeface="Trebuchet MS" pitchFamily="34" charset="-122"/>
                <a:cs typeface="Trebuchet MS" pitchFamily="34" charset="-120"/>
              </a:rPr>
              <a:t>AI SEARCH</a:t>
            </a:r>
            <a:endParaRPr lang="en-US" sz="1100" dirty="0"/>
          </a:p>
        </p:txBody>
      </p:sp>
      <p:sp>
        <p:nvSpPr>
          <p:cNvPr id="19" name="Text 17"/>
          <p:cNvSpPr/>
          <p:nvPr/>
        </p:nvSpPr>
        <p:spPr>
          <a:xfrm>
            <a:off x="6629400" y="2240280"/>
            <a:ext cx="4846320" cy="640080"/>
          </a:xfrm>
          <a:prstGeom prst="rect">
            <a:avLst/>
          </a:prstGeom>
          <a:noFill/>
          <a:ln/>
        </p:spPr>
        <p:txBody>
          <a:bodyPr wrap="square" lIns="0" tIns="0" rIns="0" bIns="0" rtlCol="0" anchor="ctr"/>
          <a:lstStyle/>
          <a:p>
            <a:pPr marL="0" indent="0">
              <a:buNone/>
            </a:pPr>
            <a:r>
              <a:rPr lang="en-US" sz="3200" b="1" dirty="0">
                <a:solidFill>
                  <a:srgbClr val="00D4FF"/>
                </a:solidFill>
                <a:latin typeface="Arial Black" pitchFamily="34" charset="0"/>
                <a:ea typeface="Arial Black" pitchFamily="34" charset="-122"/>
                <a:cs typeface="Arial Black" pitchFamily="34" charset="-120"/>
              </a:rPr>
              <a:t>5 minutes</a:t>
            </a:r>
            <a:endParaRPr lang="en-US" sz="3200" dirty="0"/>
          </a:p>
        </p:txBody>
      </p:sp>
      <p:sp>
        <p:nvSpPr>
          <p:cNvPr id="20" name="Text 18"/>
          <p:cNvSpPr/>
          <p:nvPr/>
        </p:nvSpPr>
        <p:spPr>
          <a:xfrm>
            <a:off x="6629400" y="2926080"/>
            <a:ext cx="484632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1 conversation, fully educated by arrival</a:t>
            </a:r>
            <a:endParaRPr lang="en-US" sz="1600" dirty="0"/>
          </a:p>
        </p:txBody>
      </p:sp>
      <p:sp>
        <p:nvSpPr>
          <p:cNvPr id="21" name="Shape 19"/>
          <p:cNvSpPr/>
          <p:nvPr/>
        </p:nvSpPr>
        <p:spPr>
          <a:xfrm>
            <a:off x="6629400" y="3520440"/>
            <a:ext cx="502920" cy="502920"/>
          </a:xfrm>
          <a:prstGeom prst="ellipse">
            <a:avLst/>
          </a:prstGeom>
          <a:solidFill>
            <a:srgbClr val="00D4FF"/>
          </a:solidFill>
          <a:ln w="12700">
            <a:solidFill>
              <a:srgbClr val="00D4FF"/>
            </a:solidFill>
            <a:prstDash val="solid"/>
          </a:ln>
        </p:spPr>
        <p:txBody>
          <a:bodyPr/>
          <a:lstStyle/>
          <a:p>
            <a:endParaRPr lang="en-US"/>
          </a:p>
        </p:txBody>
      </p:sp>
      <p:sp>
        <p:nvSpPr>
          <p:cNvPr id="22" name="Text 20"/>
          <p:cNvSpPr/>
          <p:nvPr/>
        </p:nvSpPr>
        <p:spPr>
          <a:xfrm>
            <a:off x="6629400" y="3520440"/>
            <a:ext cx="502920" cy="502920"/>
          </a:xfrm>
          <a:prstGeom prst="rect">
            <a:avLst/>
          </a:prstGeom>
          <a:noFill/>
          <a:ln/>
        </p:spPr>
        <p:txBody>
          <a:bodyPr wrap="square" lIns="0" tIns="0" rIns="0" bIns="0" rtlCol="0" anchor="ctr"/>
          <a:lstStyle/>
          <a:p>
            <a:pPr marL="0" indent="0" algn="ctr">
              <a:buNone/>
            </a:pPr>
            <a:r>
              <a:rPr lang="en-US" sz="1600" b="1" dirty="0">
                <a:solidFill>
                  <a:srgbClr val="0A0E1A"/>
                </a:solidFill>
                <a:latin typeface="Arial Black" pitchFamily="34" charset="0"/>
                <a:ea typeface="Arial Black" pitchFamily="34" charset="-122"/>
                <a:cs typeface="Arial Black" pitchFamily="34" charset="-120"/>
              </a:rPr>
              <a:t>1</a:t>
            </a:r>
            <a:endParaRPr lang="en-US" sz="1600" dirty="0"/>
          </a:p>
        </p:txBody>
      </p:sp>
      <p:sp>
        <p:nvSpPr>
          <p:cNvPr id="23" name="Text 21"/>
          <p:cNvSpPr/>
          <p:nvPr/>
        </p:nvSpPr>
        <p:spPr>
          <a:xfrm>
            <a:off x="7269480" y="3584448"/>
            <a:ext cx="4114800" cy="41148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"Best CRM for a 50-person SaaS?"</a:t>
            </a:r>
            <a:endParaRPr lang="en-US" sz="1600" dirty="0"/>
          </a:p>
        </p:txBody>
      </p:sp>
      <p:sp>
        <p:nvSpPr>
          <p:cNvPr id="24" name="Shape 22"/>
          <p:cNvSpPr/>
          <p:nvPr/>
        </p:nvSpPr>
        <p:spPr>
          <a:xfrm>
            <a:off x="6629400" y="4297680"/>
            <a:ext cx="502920" cy="502920"/>
          </a:xfrm>
          <a:prstGeom prst="ellipse">
            <a:avLst/>
          </a:prstGeom>
          <a:solidFill>
            <a:srgbClr val="00D4FF"/>
          </a:solidFill>
          <a:ln w="12700">
            <a:solidFill>
              <a:srgbClr val="00D4FF"/>
            </a:solidFill>
            <a:prstDash val="solid"/>
          </a:ln>
        </p:spPr>
        <p:txBody>
          <a:bodyPr/>
          <a:lstStyle/>
          <a:p>
            <a:endParaRPr lang="en-US"/>
          </a:p>
        </p:txBody>
      </p:sp>
      <p:sp>
        <p:nvSpPr>
          <p:cNvPr id="25" name="Text 23"/>
          <p:cNvSpPr/>
          <p:nvPr/>
        </p:nvSpPr>
        <p:spPr>
          <a:xfrm>
            <a:off x="6629400" y="4297680"/>
            <a:ext cx="502920" cy="502920"/>
          </a:xfrm>
          <a:prstGeom prst="rect">
            <a:avLst/>
          </a:prstGeom>
          <a:noFill/>
          <a:ln/>
        </p:spPr>
        <p:txBody>
          <a:bodyPr wrap="square" lIns="0" tIns="0" rIns="0" bIns="0" rtlCol="0" anchor="ctr"/>
          <a:lstStyle/>
          <a:p>
            <a:pPr marL="0" indent="0" algn="ctr">
              <a:buNone/>
            </a:pPr>
            <a:r>
              <a:rPr lang="en-US" sz="1600" b="1" dirty="0">
                <a:solidFill>
                  <a:srgbClr val="0A0E1A"/>
                </a:solidFill>
                <a:latin typeface="Arial Black" pitchFamily="34" charset="0"/>
                <a:ea typeface="Arial Black" pitchFamily="34" charset="-122"/>
                <a:cs typeface="Arial Black" pitchFamily="34" charset="-120"/>
              </a:rPr>
              <a:t>2</a:t>
            </a:r>
            <a:endParaRPr lang="en-US" sz="1600" dirty="0"/>
          </a:p>
        </p:txBody>
      </p:sp>
      <p:sp>
        <p:nvSpPr>
          <p:cNvPr id="26" name="Text 24"/>
          <p:cNvSpPr/>
          <p:nvPr/>
        </p:nvSpPr>
        <p:spPr>
          <a:xfrm>
            <a:off x="7269480" y="4361688"/>
            <a:ext cx="4114800" cy="41148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"Compare pricing."</a:t>
            </a:r>
            <a:endParaRPr lang="en-US" sz="1600" dirty="0"/>
          </a:p>
        </p:txBody>
      </p:sp>
      <p:sp>
        <p:nvSpPr>
          <p:cNvPr id="27" name="Shape 25"/>
          <p:cNvSpPr/>
          <p:nvPr/>
        </p:nvSpPr>
        <p:spPr>
          <a:xfrm>
            <a:off x="6629400" y="5074920"/>
            <a:ext cx="502920" cy="502920"/>
          </a:xfrm>
          <a:prstGeom prst="ellipse">
            <a:avLst/>
          </a:prstGeom>
          <a:solidFill>
            <a:srgbClr val="00D4FF"/>
          </a:solidFill>
          <a:ln w="12700">
            <a:solidFill>
              <a:srgbClr val="00D4FF"/>
            </a:solidFill>
            <a:prstDash val="solid"/>
          </a:ln>
        </p:spPr>
        <p:txBody>
          <a:bodyPr/>
          <a:lstStyle/>
          <a:p>
            <a:endParaRPr lang="en-US"/>
          </a:p>
        </p:txBody>
      </p:sp>
      <p:sp>
        <p:nvSpPr>
          <p:cNvPr id="28" name="Text 26"/>
          <p:cNvSpPr/>
          <p:nvPr/>
        </p:nvSpPr>
        <p:spPr>
          <a:xfrm>
            <a:off x="6629400" y="5074920"/>
            <a:ext cx="502920" cy="502920"/>
          </a:xfrm>
          <a:prstGeom prst="rect">
            <a:avLst/>
          </a:prstGeom>
          <a:noFill/>
          <a:ln/>
        </p:spPr>
        <p:txBody>
          <a:bodyPr wrap="square" lIns="0" tIns="0" rIns="0" bIns="0" rtlCol="0" anchor="ctr"/>
          <a:lstStyle/>
          <a:p>
            <a:pPr marL="0" indent="0" algn="ctr">
              <a:buNone/>
            </a:pPr>
            <a:r>
              <a:rPr lang="en-US" sz="1600" b="1" dirty="0">
                <a:solidFill>
                  <a:srgbClr val="0A0E1A"/>
                </a:solidFill>
                <a:latin typeface="Arial Black" pitchFamily="34" charset="0"/>
                <a:ea typeface="Arial Black" pitchFamily="34" charset="-122"/>
                <a:cs typeface="Arial Black" pitchFamily="34" charset="-120"/>
              </a:rPr>
              <a:t>3</a:t>
            </a:r>
            <a:endParaRPr lang="en-US" sz="1600" dirty="0"/>
          </a:p>
        </p:txBody>
      </p:sp>
      <p:sp>
        <p:nvSpPr>
          <p:cNvPr id="29" name="Text 27"/>
          <p:cNvSpPr/>
          <p:nvPr/>
        </p:nvSpPr>
        <p:spPr>
          <a:xfrm>
            <a:off x="7269480" y="5138928"/>
            <a:ext cx="4114800" cy="41148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"Which do you recommend?"</a:t>
            </a:r>
            <a:endParaRPr lang="en-US" sz="1600" dirty="0"/>
          </a:p>
        </p:txBody>
      </p:sp>
      <p:sp>
        <p:nvSpPr>
          <p:cNvPr id="30" name="Text 28"/>
          <p:cNvSpPr/>
          <p:nvPr/>
        </p:nvSpPr>
        <p:spPr>
          <a:xfrm>
            <a:off x="457200" y="6492240"/>
            <a:ext cx="91440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REFERRAL CONVERSION RATES — MICROSOFT CLARITY</a:t>
            </a:r>
            <a:endParaRPr lang="en-US" sz="900" dirty="0"/>
          </a:p>
        </p:txBody>
      </p:sp>
      <p:sp>
        <p:nvSpPr>
          <p:cNvPr id="31" name="Text 2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3 / 30</a:t>
            </a:r>
            <a:endParaRPr lang="en-US" sz="900" dirty="0"/>
          </a:p>
        </p:txBody>
      </p:sp>
      <p:sp>
        <p:nvSpPr>
          <p:cNvPr id="32" name="Text 0">
            <a:extLst>
              <a:ext uri="{FF2B5EF4-FFF2-40B4-BE49-F238E27FC236}">
                <a16:creationId xmlns:a16="http://schemas.microsoft.com/office/drawing/2014/main" id="{923FB6CF-AA15-7E7E-55D0-FFBA36D8F7C4}"/>
              </a:ext>
            </a:extLst>
          </p:cNvPr>
          <p:cNvSpPr/>
          <p:nvPr/>
        </p:nvSpPr>
        <p:spPr>
          <a:xfrm>
            <a:off x="10970913" y="393192"/>
            <a:ext cx="1221087"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AI SERPS</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pPr marL="0" indent="0">
              <a:buNone/>
            </a:pPr>
            <a:r>
              <a:rPr lang="en-US" sz="1100" b="1" kern="0" spc="500" dirty="0">
                <a:solidFill>
                  <a:srgbClr val="FF4D8F"/>
                </a:solidFill>
                <a:latin typeface="Trebuchet MS" pitchFamily="34" charset="0"/>
                <a:ea typeface="Trebuchet MS" pitchFamily="34" charset="-122"/>
                <a:cs typeface="Trebuchet MS" pitchFamily="34" charset="-120"/>
              </a:rPr>
              <a:t>PILLAR 04 — DIGITAL PR &amp; OFF-SITE AUTHORITY</a:t>
            </a:r>
            <a:endParaRPr lang="en-US" sz="1100" dirty="0"/>
          </a:p>
        </p:txBody>
      </p:sp>
      <p:sp>
        <p:nvSpPr>
          <p:cNvPr id="3" name="Text 1"/>
          <p:cNvSpPr/>
          <p:nvPr/>
        </p:nvSpPr>
        <p:spPr>
          <a:xfrm>
            <a:off x="457200" y="731520"/>
            <a:ext cx="12046688"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Find the citation gap. Pitch the journalists.</a:t>
            </a:r>
            <a:endParaRPr lang="en-US" sz="3600" dirty="0"/>
          </a:p>
        </p:txBody>
      </p:sp>
      <p:sp>
        <p:nvSpPr>
          <p:cNvPr id="4" name="Shape 2"/>
          <p:cNvSpPr/>
          <p:nvPr/>
        </p:nvSpPr>
        <p:spPr>
          <a:xfrm>
            <a:off x="457200" y="2011680"/>
            <a:ext cx="5486400" cy="4206240"/>
          </a:xfrm>
          <a:prstGeom prst="rect">
            <a:avLst/>
          </a:prstGeom>
          <a:solidFill>
            <a:srgbClr val="141B2D"/>
          </a:solidFill>
          <a:ln w="12700">
            <a:solidFill>
              <a:srgbClr val="1F2940"/>
            </a:solidFill>
            <a:prstDash val="solid"/>
          </a:ln>
        </p:spPr>
        <p:txBody>
          <a:bodyPr/>
          <a:lstStyle/>
          <a:p>
            <a:endParaRPr lang="en-US"/>
          </a:p>
        </p:txBody>
      </p:sp>
      <p:sp>
        <p:nvSpPr>
          <p:cNvPr id="5" name="Text 3"/>
          <p:cNvSpPr/>
          <p:nvPr/>
        </p:nvSpPr>
        <p:spPr>
          <a:xfrm>
            <a:off x="640080" y="2148840"/>
            <a:ext cx="5120640" cy="274320"/>
          </a:xfrm>
          <a:prstGeom prst="rect">
            <a:avLst/>
          </a:prstGeom>
          <a:noFill/>
          <a:ln/>
        </p:spPr>
        <p:txBody>
          <a:bodyPr wrap="square" lIns="0" tIns="0" rIns="0" bIns="0" rtlCol="0" anchor="ctr"/>
          <a:lstStyle/>
          <a:p>
            <a:pPr marL="0" indent="0">
              <a:buNone/>
            </a:pPr>
            <a:r>
              <a:rPr lang="en-US" sz="1100" b="1" kern="0" spc="400" dirty="0">
                <a:solidFill>
                  <a:srgbClr val="FF4D8F"/>
                </a:solidFill>
                <a:latin typeface="Trebuchet MS" pitchFamily="34" charset="0"/>
                <a:ea typeface="Trebuchet MS" pitchFamily="34" charset="-122"/>
                <a:cs typeface="Trebuchet MS" pitchFamily="34" charset="-120"/>
              </a:rPr>
              <a:t>THE 2% PITCH GAP</a:t>
            </a:r>
            <a:endParaRPr lang="en-US" sz="1100" dirty="0"/>
          </a:p>
        </p:txBody>
      </p:sp>
      <p:sp>
        <p:nvSpPr>
          <p:cNvPr id="6" name="Text 4"/>
          <p:cNvSpPr/>
          <p:nvPr/>
        </p:nvSpPr>
        <p:spPr>
          <a:xfrm>
            <a:off x="640080" y="2468880"/>
            <a:ext cx="3200400" cy="1463040"/>
          </a:xfrm>
          <a:prstGeom prst="rect">
            <a:avLst/>
          </a:prstGeom>
          <a:noFill/>
          <a:ln/>
        </p:spPr>
        <p:txBody>
          <a:bodyPr wrap="square" lIns="0" tIns="0" rIns="0" bIns="0" rtlCol="0" anchor="ctr"/>
          <a:lstStyle/>
          <a:p>
            <a:pPr marL="0" indent="0">
              <a:buNone/>
            </a:pPr>
            <a:r>
              <a:rPr lang="en-US" sz="10000" b="1" dirty="0">
                <a:solidFill>
                  <a:srgbClr val="FF4D8F"/>
                </a:solidFill>
                <a:latin typeface="Arial Black" pitchFamily="34" charset="0"/>
                <a:ea typeface="Arial Black" pitchFamily="34" charset="-122"/>
                <a:cs typeface="Arial Black" pitchFamily="34" charset="-120"/>
              </a:rPr>
              <a:t>2%</a:t>
            </a:r>
            <a:endParaRPr lang="en-US" sz="10000" dirty="0"/>
          </a:p>
        </p:txBody>
      </p:sp>
      <p:sp>
        <p:nvSpPr>
          <p:cNvPr id="7" name="Text 5"/>
          <p:cNvSpPr/>
          <p:nvPr/>
        </p:nvSpPr>
        <p:spPr>
          <a:xfrm>
            <a:off x="640080" y="4023360"/>
            <a:ext cx="5120640" cy="5486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overlap between your PR pitch list and the journalists AI actually cites most.</a:t>
            </a:r>
            <a:endParaRPr lang="en-US" sz="1400" dirty="0"/>
          </a:p>
        </p:txBody>
      </p:sp>
      <p:sp>
        <p:nvSpPr>
          <p:cNvPr id="8" name="Text 6"/>
          <p:cNvSpPr/>
          <p:nvPr/>
        </p:nvSpPr>
        <p:spPr>
          <a:xfrm>
            <a:off x="624840" y="5044086"/>
            <a:ext cx="5120640" cy="625194"/>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Action: rebuild your pitch list around AI-cited authors.</a:t>
            </a:r>
            <a:br>
              <a:rPr lang="en-US" sz="1600" i="1" dirty="0">
                <a:solidFill>
                  <a:srgbClr val="8B95A8"/>
                </a:solidFill>
                <a:latin typeface="Calibri" pitchFamily="34" charset="0"/>
                <a:ea typeface="Calibri" pitchFamily="34" charset="-122"/>
                <a:cs typeface="Calibri" pitchFamily="34" charset="-120"/>
              </a:rPr>
            </a:br>
            <a:r>
              <a:rPr lang="en-US" sz="1600" i="1" dirty="0">
                <a:solidFill>
                  <a:srgbClr val="8B95A8"/>
                </a:solidFill>
                <a:latin typeface="Calibri" pitchFamily="34" charset="0"/>
                <a:ea typeface="Calibri" pitchFamily="34" charset="-122"/>
                <a:cs typeface="Calibri" pitchFamily="34" charset="-120"/>
              </a:rPr>
              <a:t>82% of journalists already use AI in their workflow.</a:t>
            </a:r>
            <a:endParaRPr lang="en-US" sz="1600" dirty="0"/>
          </a:p>
        </p:txBody>
      </p:sp>
      <p:sp>
        <p:nvSpPr>
          <p:cNvPr id="9" name="Shape 7"/>
          <p:cNvSpPr/>
          <p:nvPr/>
        </p:nvSpPr>
        <p:spPr>
          <a:xfrm>
            <a:off x="6217920" y="2011680"/>
            <a:ext cx="5486400" cy="4206240"/>
          </a:xfrm>
          <a:prstGeom prst="rect">
            <a:avLst/>
          </a:prstGeom>
          <a:solidFill>
            <a:srgbClr val="141B2D"/>
          </a:solidFill>
          <a:ln w="25400">
            <a:solidFill>
              <a:srgbClr val="00D4FF"/>
            </a:solidFill>
            <a:prstDash val="solid"/>
          </a:ln>
        </p:spPr>
        <p:txBody>
          <a:bodyPr/>
          <a:lstStyle/>
          <a:p>
            <a:endParaRPr lang="en-US"/>
          </a:p>
        </p:txBody>
      </p:sp>
      <p:sp>
        <p:nvSpPr>
          <p:cNvPr id="10" name="Text 8"/>
          <p:cNvSpPr/>
          <p:nvPr/>
        </p:nvSpPr>
        <p:spPr>
          <a:xfrm>
            <a:off x="6400800" y="2148840"/>
            <a:ext cx="5120640" cy="274320"/>
          </a:xfrm>
          <a:prstGeom prst="rect">
            <a:avLst/>
          </a:prstGeom>
          <a:noFill/>
          <a:ln/>
        </p:spPr>
        <p:txBody>
          <a:bodyPr wrap="square" lIns="0" tIns="0" rIns="0" bIns="0" rtlCol="0" anchor="ctr"/>
          <a:lstStyle/>
          <a:p>
            <a:pPr marL="0" indent="0">
              <a:buNone/>
            </a:pPr>
            <a:r>
              <a:rPr lang="en-US" sz="1100" b="1" kern="0" spc="400" dirty="0">
                <a:solidFill>
                  <a:srgbClr val="00D4FF"/>
                </a:solidFill>
                <a:latin typeface="Trebuchet MS" pitchFamily="34" charset="0"/>
                <a:ea typeface="Trebuchet MS" pitchFamily="34" charset="-122"/>
                <a:cs typeface="Trebuchet MS" pitchFamily="34" charset="-120"/>
              </a:rPr>
              <a:t>THE CITATION GAP WORKFLOW</a:t>
            </a:r>
            <a:endParaRPr lang="en-US" sz="1100" dirty="0"/>
          </a:p>
        </p:txBody>
      </p:sp>
      <p:sp>
        <p:nvSpPr>
          <p:cNvPr id="11" name="Shape 9"/>
          <p:cNvSpPr/>
          <p:nvPr/>
        </p:nvSpPr>
        <p:spPr>
          <a:xfrm>
            <a:off x="6400800" y="2651760"/>
            <a:ext cx="457200" cy="457200"/>
          </a:xfrm>
          <a:prstGeom prst="ellipse">
            <a:avLst/>
          </a:prstGeom>
          <a:solidFill>
            <a:srgbClr val="00D4FF"/>
          </a:solidFill>
          <a:ln w="12700">
            <a:solidFill>
              <a:srgbClr val="00D4FF"/>
            </a:solidFill>
            <a:prstDash val="solid"/>
          </a:ln>
        </p:spPr>
        <p:txBody>
          <a:bodyPr/>
          <a:lstStyle/>
          <a:p>
            <a:endParaRPr lang="en-US" sz="1600"/>
          </a:p>
        </p:txBody>
      </p:sp>
      <p:sp>
        <p:nvSpPr>
          <p:cNvPr id="12" name="Text 10"/>
          <p:cNvSpPr/>
          <p:nvPr/>
        </p:nvSpPr>
        <p:spPr>
          <a:xfrm>
            <a:off x="6400800" y="2651760"/>
            <a:ext cx="457200" cy="457200"/>
          </a:xfrm>
          <a:prstGeom prst="rect">
            <a:avLst/>
          </a:prstGeom>
          <a:noFill/>
          <a:ln/>
        </p:spPr>
        <p:txBody>
          <a:bodyPr wrap="square" lIns="0" tIns="0" rIns="0" bIns="0" rtlCol="0" anchor="ctr"/>
          <a:lstStyle/>
          <a:p>
            <a:pPr marL="0" indent="0" algn="ctr">
              <a:buNone/>
            </a:pPr>
            <a:r>
              <a:rPr lang="en-US" sz="1600" b="1" dirty="0">
                <a:solidFill>
                  <a:srgbClr val="0A0E1A"/>
                </a:solidFill>
                <a:latin typeface="Arial Black" pitchFamily="34" charset="0"/>
                <a:ea typeface="Arial Black" pitchFamily="34" charset="-122"/>
                <a:cs typeface="Arial Black" pitchFamily="34" charset="-120"/>
              </a:rPr>
              <a:t>1</a:t>
            </a:r>
            <a:endParaRPr lang="en-US" sz="1600" dirty="0"/>
          </a:p>
        </p:txBody>
      </p:sp>
      <p:sp>
        <p:nvSpPr>
          <p:cNvPr id="13" name="Text 11"/>
          <p:cNvSpPr/>
          <p:nvPr/>
        </p:nvSpPr>
        <p:spPr>
          <a:xfrm>
            <a:off x="6995160" y="2606040"/>
            <a:ext cx="4572000" cy="77724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Filter cited pages where competitors are mentioned but you are not.</a:t>
            </a:r>
            <a:endParaRPr lang="en-US" sz="1600" dirty="0"/>
          </a:p>
        </p:txBody>
      </p:sp>
      <p:sp>
        <p:nvSpPr>
          <p:cNvPr id="14" name="Shape 12"/>
          <p:cNvSpPr/>
          <p:nvPr/>
        </p:nvSpPr>
        <p:spPr>
          <a:xfrm>
            <a:off x="6400800" y="3611880"/>
            <a:ext cx="457200" cy="457200"/>
          </a:xfrm>
          <a:prstGeom prst="ellipse">
            <a:avLst/>
          </a:prstGeom>
          <a:solidFill>
            <a:srgbClr val="00D4FF"/>
          </a:solidFill>
          <a:ln w="12700">
            <a:solidFill>
              <a:srgbClr val="00D4FF"/>
            </a:solidFill>
            <a:prstDash val="solid"/>
          </a:ln>
        </p:spPr>
        <p:txBody>
          <a:bodyPr/>
          <a:lstStyle/>
          <a:p>
            <a:endParaRPr lang="en-US" sz="1600"/>
          </a:p>
        </p:txBody>
      </p:sp>
      <p:sp>
        <p:nvSpPr>
          <p:cNvPr id="15" name="Text 13"/>
          <p:cNvSpPr/>
          <p:nvPr/>
        </p:nvSpPr>
        <p:spPr>
          <a:xfrm>
            <a:off x="6400800" y="3611880"/>
            <a:ext cx="457200" cy="457200"/>
          </a:xfrm>
          <a:prstGeom prst="rect">
            <a:avLst/>
          </a:prstGeom>
          <a:noFill/>
          <a:ln/>
        </p:spPr>
        <p:txBody>
          <a:bodyPr wrap="square" lIns="0" tIns="0" rIns="0" bIns="0" rtlCol="0" anchor="ctr"/>
          <a:lstStyle/>
          <a:p>
            <a:pPr marL="0" indent="0" algn="ctr">
              <a:buNone/>
            </a:pPr>
            <a:r>
              <a:rPr lang="en-US" sz="1600" b="1" dirty="0">
                <a:solidFill>
                  <a:srgbClr val="0A0E1A"/>
                </a:solidFill>
                <a:latin typeface="Arial Black" pitchFamily="34" charset="0"/>
                <a:ea typeface="Arial Black" pitchFamily="34" charset="-122"/>
                <a:cs typeface="Arial Black" pitchFamily="34" charset="-120"/>
              </a:rPr>
              <a:t>2</a:t>
            </a:r>
            <a:endParaRPr lang="en-US" sz="1600" dirty="0"/>
          </a:p>
        </p:txBody>
      </p:sp>
      <p:sp>
        <p:nvSpPr>
          <p:cNvPr id="16" name="Text 14"/>
          <p:cNvSpPr/>
          <p:nvPr/>
        </p:nvSpPr>
        <p:spPr>
          <a:xfrm>
            <a:off x="6995160" y="3566160"/>
            <a:ext cx="4572000" cy="77724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Reach out with a unique angle — data, customer story, contrarian take.</a:t>
            </a:r>
            <a:endParaRPr lang="en-US" sz="1600" dirty="0"/>
          </a:p>
        </p:txBody>
      </p:sp>
      <p:sp>
        <p:nvSpPr>
          <p:cNvPr id="17" name="Shape 15"/>
          <p:cNvSpPr/>
          <p:nvPr/>
        </p:nvSpPr>
        <p:spPr>
          <a:xfrm>
            <a:off x="6400800" y="4572000"/>
            <a:ext cx="457200" cy="457200"/>
          </a:xfrm>
          <a:prstGeom prst="ellipse">
            <a:avLst/>
          </a:prstGeom>
          <a:solidFill>
            <a:srgbClr val="00D4FF"/>
          </a:solidFill>
          <a:ln w="12700">
            <a:solidFill>
              <a:srgbClr val="00D4FF"/>
            </a:solidFill>
            <a:prstDash val="solid"/>
          </a:ln>
        </p:spPr>
        <p:txBody>
          <a:bodyPr/>
          <a:lstStyle/>
          <a:p>
            <a:endParaRPr lang="en-US" sz="1600"/>
          </a:p>
        </p:txBody>
      </p:sp>
      <p:sp>
        <p:nvSpPr>
          <p:cNvPr id="18" name="Text 16"/>
          <p:cNvSpPr/>
          <p:nvPr/>
        </p:nvSpPr>
        <p:spPr>
          <a:xfrm>
            <a:off x="6400800" y="4572000"/>
            <a:ext cx="457200" cy="457200"/>
          </a:xfrm>
          <a:prstGeom prst="rect">
            <a:avLst/>
          </a:prstGeom>
          <a:noFill/>
          <a:ln/>
        </p:spPr>
        <p:txBody>
          <a:bodyPr wrap="square" lIns="0" tIns="0" rIns="0" bIns="0" rtlCol="0" anchor="ctr"/>
          <a:lstStyle/>
          <a:p>
            <a:pPr marL="0" indent="0" algn="ctr">
              <a:buNone/>
            </a:pPr>
            <a:r>
              <a:rPr lang="en-US" sz="1600" b="1" dirty="0">
                <a:solidFill>
                  <a:srgbClr val="0A0E1A"/>
                </a:solidFill>
                <a:latin typeface="Arial Black" pitchFamily="34" charset="0"/>
                <a:ea typeface="Arial Black" pitchFamily="34" charset="-122"/>
                <a:cs typeface="Arial Black" pitchFamily="34" charset="-120"/>
              </a:rPr>
              <a:t>3</a:t>
            </a:r>
            <a:endParaRPr lang="en-US" sz="1600" dirty="0"/>
          </a:p>
        </p:txBody>
      </p:sp>
      <p:sp>
        <p:nvSpPr>
          <p:cNvPr id="19" name="Text 17"/>
          <p:cNvSpPr/>
          <p:nvPr/>
        </p:nvSpPr>
        <p:spPr>
          <a:xfrm>
            <a:off x="6995160" y="4526280"/>
            <a:ext cx="4572000" cy="77724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Get added to listicles already in the citation pool.</a:t>
            </a:r>
            <a:endParaRPr lang="en-US" sz="1600" dirty="0"/>
          </a:p>
        </p:txBody>
      </p:sp>
      <p:sp>
        <p:nvSpPr>
          <p:cNvPr id="20" name="Text 18"/>
          <p:cNvSpPr/>
          <p:nvPr/>
        </p:nvSpPr>
        <p:spPr>
          <a:xfrm>
            <a:off x="6309360" y="5669280"/>
            <a:ext cx="5394960" cy="548640"/>
          </a:xfrm>
          <a:prstGeom prst="rect">
            <a:avLst/>
          </a:prstGeom>
          <a:noFill/>
          <a:ln/>
        </p:spPr>
        <p:txBody>
          <a:bodyPr wrap="square" lIns="0" tIns="0" rIns="0" bIns="0" rtlCol="0" anchor="ctr"/>
          <a:lstStyle/>
          <a:p>
            <a:r>
              <a:rPr lang="en-US" sz="1000" i="1" dirty="0">
                <a:solidFill>
                  <a:schemeClr val="bg1">
                    <a:lumMod val="65000"/>
                  </a:schemeClr>
                </a:solidFill>
                <a:latin typeface="Calibri" pitchFamily="34" charset="0"/>
                <a:ea typeface="Calibri" pitchFamily="34" charset="-122"/>
                <a:cs typeface="Calibri" pitchFamily="34" charset="-120"/>
              </a:rPr>
              <a:t>Source: One Writesonic article on a third-party site → 532 AI answers. </a:t>
            </a:r>
            <a:br>
              <a:rPr lang="en-US" sz="1000" i="1" dirty="0">
                <a:solidFill>
                  <a:schemeClr val="bg1">
                    <a:lumMod val="65000"/>
                  </a:schemeClr>
                </a:solidFill>
                <a:latin typeface="Calibri" pitchFamily="34" charset="0"/>
                <a:ea typeface="Calibri" pitchFamily="34" charset="-122"/>
                <a:cs typeface="Calibri" pitchFamily="34" charset="-120"/>
              </a:rPr>
            </a:br>
            <a:r>
              <a:rPr lang="en-US" sz="1000" i="1" dirty="0">
                <a:solidFill>
                  <a:schemeClr val="bg1">
                    <a:lumMod val="65000"/>
                  </a:schemeClr>
                </a:solidFill>
                <a:latin typeface="Calibri" pitchFamily="34" charset="0"/>
                <a:ea typeface="Calibri" pitchFamily="34" charset="-122"/>
                <a:cs typeface="Calibri" pitchFamily="34" charset="-120"/>
              </a:rPr>
              <a:t>7 articles → 2,500+ citations.</a:t>
            </a:r>
            <a:endParaRPr lang="en-US" sz="1000" dirty="0">
              <a:solidFill>
                <a:schemeClr val="bg1">
                  <a:lumMod val="65000"/>
                </a:schemeClr>
              </a:solidFill>
            </a:endParaRPr>
          </a:p>
        </p:txBody>
      </p:sp>
      <p:sp>
        <p:nvSpPr>
          <p:cNvPr id="21" name="Text 1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20 / 30</a:t>
            </a:r>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r>
              <a:rPr lang="en-US" sz="1100" b="1" kern="0" spc="500" dirty="0">
                <a:solidFill>
                  <a:srgbClr val="FF4D8F"/>
                </a:solidFill>
                <a:latin typeface="Trebuchet MS" pitchFamily="34" charset="0"/>
                <a:ea typeface="Trebuchet MS" pitchFamily="34" charset="-122"/>
                <a:cs typeface="Trebuchet MS" pitchFamily="34" charset="-120"/>
              </a:rPr>
              <a:t>PILLAR 05 — REVIEWS AND TRUST SIGNALS</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Reddit: 6 weeks → 240% more AI brand mentions</a:t>
            </a:r>
            <a:endParaRPr lang="en-US" sz="3600" dirty="0"/>
          </a:p>
        </p:txBody>
      </p:sp>
      <p:sp>
        <p:nvSpPr>
          <p:cNvPr id="4" name="Text 2"/>
          <p:cNvSpPr/>
          <p:nvPr/>
        </p:nvSpPr>
        <p:spPr>
          <a:xfrm>
            <a:off x="457200" y="1783080"/>
            <a:ext cx="5486400" cy="274320"/>
          </a:xfrm>
          <a:prstGeom prst="rect">
            <a:avLst/>
          </a:prstGeom>
          <a:noFill/>
          <a:ln/>
        </p:spPr>
        <p:txBody>
          <a:bodyPr wrap="square" lIns="0" tIns="0" rIns="0" bIns="0" rtlCol="0" anchor="ctr"/>
          <a:lstStyle/>
          <a:p>
            <a:pPr marL="0" indent="0">
              <a:buNone/>
            </a:pPr>
            <a:r>
              <a:rPr lang="en-US" sz="1100" b="1" kern="0" spc="400" dirty="0">
                <a:solidFill>
                  <a:srgbClr val="FF4D8F"/>
                </a:solidFill>
                <a:latin typeface="Trebuchet MS" pitchFamily="34" charset="0"/>
                <a:ea typeface="Trebuchet MS" pitchFamily="34" charset="-122"/>
                <a:cs typeface="Trebuchet MS" pitchFamily="34" charset="-120"/>
              </a:rPr>
              <a:t>THE REDDIT EXPERIMENT</a:t>
            </a:r>
            <a:endParaRPr lang="en-US" sz="1100" dirty="0"/>
          </a:p>
        </p:txBody>
      </p:sp>
      <p:sp>
        <p:nvSpPr>
          <p:cNvPr id="5" name="Text 3"/>
          <p:cNvSpPr/>
          <p:nvPr/>
        </p:nvSpPr>
        <p:spPr>
          <a:xfrm>
            <a:off x="457200" y="2103120"/>
            <a:ext cx="5486400" cy="4572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6 weeks. 2 people. Zero paid promotion.</a:t>
            </a:r>
            <a:endParaRPr lang="en-US" sz="1800" dirty="0"/>
          </a:p>
        </p:txBody>
      </p:sp>
      <p:sp>
        <p:nvSpPr>
          <p:cNvPr id="6" name="Text 4"/>
          <p:cNvSpPr/>
          <p:nvPr/>
        </p:nvSpPr>
        <p:spPr>
          <a:xfrm>
            <a:off x="457200" y="2606040"/>
            <a:ext cx="5486400" cy="11887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4 weeks of pure value-add posts and comments.</a:t>
            </a:r>
            <a:endParaRPr lang="en-US" sz="1600" dirty="0"/>
          </a:p>
          <a:p>
            <a:pPr marL="0" indent="0">
              <a:buNone/>
            </a:pPr>
            <a:r>
              <a:rPr lang="en-US" sz="1600" dirty="0">
                <a:solidFill>
                  <a:srgbClr val="B8C2D6"/>
                </a:solidFill>
                <a:latin typeface="Calibri" pitchFamily="34" charset="0"/>
                <a:ea typeface="Calibri" pitchFamily="34" charset="-122"/>
                <a:cs typeface="Calibri" pitchFamily="34" charset="-120"/>
              </a:rPr>
              <a:t>Then 90/10 rule: 90% helpful, 10% brand.</a:t>
            </a:r>
            <a:endParaRPr lang="en-US" sz="1600" dirty="0"/>
          </a:p>
          <a:p>
            <a:pPr marL="0" indent="0">
              <a:buNone/>
            </a:pPr>
            <a:r>
              <a:rPr lang="en-US" sz="1600" dirty="0">
                <a:solidFill>
                  <a:srgbClr val="B8C2D6"/>
                </a:solidFill>
                <a:latin typeface="Calibri" pitchFamily="34" charset="0"/>
                <a:ea typeface="Calibri" pitchFamily="34" charset="-122"/>
                <a:cs typeface="Calibri" pitchFamily="34" charset="-120"/>
              </a:rPr>
              <a:t>Always transparent — branded or named accounts only.</a:t>
            </a:r>
            <a:endParaRPr lang="en-US" sz="1600" dirty="0"/>
          </a:p>
        </p:txBody>
      </p:sp>
      <p:sp>
        <p:nvSpPr>
          <p:cNvPr id="7" name="Text 5"/>
          <p:cNvSpPr/>
          <p:nvPr/>
        </p:nvSpPr>
        <p:spPr>
          <a:xfrm>
            <a:off x="457200" y="3931920"/>
            <a:ext cx="5486400" cy="274320"/>
          </a:xfrm>
          <a:prstGeom prst="rect">
            <a:avLst/>
          </a:prstGeom>
          <a:noFill/>
          <a:ln/>
        </p:spPr>
        <p:txBody>
          <a:bodyPr wrap="square" lIns="0" tIns="0" rIns="0" bIns="0" rtlCol="0" anchor="ctr"/>
          <a:lstStyle/>
          <a:p>
            <a:pPr marL="0" indent="0">
              <a:buNone/>
            </a:pPr>
            <a:r>
              <a:rPr lang="en-US" sz="1100" b="1" kern="0" spc="400" dirty="0">
                <a:solidFill>
                  <a:srgbClr val="00D4FF"/>
                </a:solidFill>
                <a:latin typeface="Trebuchet MS" pitchFamily="34" charset="0"/>
                <a:ea typeface="Trebuchet MS" pitchFamily="34" charset="-122"/>
                <a:cs typeface="Trebuchet MS" pitchFamily="34" charset="-120"/>
              </a:rPr>
              <a:t>SUBREDDIT TARGETING TIERS</a:t>
            </a:r>
            <a:endParaRPr lang="en-US" sz="1100" dirty="0"/>
          </a:p>
        </p:txBody>
      </p:sp>
      <p:sp>
        <p:nvSpPr>
          <p:cNvPr id="8" name="Shape 6"/>
          <p:cNvSpPr/>
          <p:nvPr/>
        </p:nvSpPr>
        <p:spPr>
          <a:xfrm>
            <a:off x="457200" y="4251960"/>
            <a:ext cx="777240" cy="548640"/>
          </a:xfrm>
          <a:prstGeom prst="rect">
            <a:avLst/>
          </a:prstGeom>
          <a:solidFill>
            <a:srgbClr val="FFB547"/>
          </a:solidFill>
          <a:ln w="12700">
            <a:solidFill>
              <a:srgbClr val="FFB547"/>
            </a:solidFill>
            <a:prstDash val="solid"/>
          </a:ln>
        </p:spPr>
        <p:txBody>
          <a:bodyPr/>
          <a:lstStyle/>
          <a:p>
            <a:endParaRPr lang="en-US" sz="1400"/>
          </a:p>
        </p:txBody>
      </p:sp>
      <p:sp>
        <p:nvSpPr>
          <p:cNvPr id="9" name="Text 7"/>
          <p:cNvSpPr/>
          <p:nvPr/>
        </p:nvSpPr>
        <p:spPr>
          <a:xfrm>
            <a:off x="457200" y="4251960"/>
            <a:ext cx="777240" cy="54864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TIER 1</a:t>
            </a:r>
            <a:endParaRPr lang="en-US" sz="1400" dirty="0"/>
          </a:p>
        </p:txBody>
      </p:sp>
      <p:sp>
        <p:nvSpPr>
          <p:cNvPr id="10" name="Text 8"/>
          <p:cNvSpPr/>
          <p:nvPr/>
        </p:nvSpPr>
        <p:spPr>
          <a:xfrm>
            <a:off x="1371600" y="4251960"/>
            <a:ext cx="4572000" cy="27432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Core problems</a:t>
            </a:r>
            <a:endParaRPr lang="en-US" sz="1400" dirty="0"/>
          </a:p>
        </p:txBody>
      </p:sp>
      <p:sp>
        <p:nvSpPr>
          <p:cNvPr id="11" name="Text 9"/>
          <p:cNvSpPr/>
          <p:nvPr/>
        </p:nvSpPr>
        <p:spPr>
          <a:xfrm>
            <a:off x="1371600" y="4526280"/>
            <a:ext cx="4572000" cy="274320"/>
          </a:xfrm>
          <a:prstGeom prst="rect">
            <a:avLst/>
          </a:prstGeom>
          <a:noFill/>
          <a:ln/>
        </p:spPr>
        <p:txBody>
          <a:bodyPr wrap="square" lIns="0" tIns="0" rIns="0" bIns="0" rtlCol="0" anchor="ctr"/>
          <a:lstStyle/>
          <a:p>
            <a:pPr marL="0" indent="0">
              <a:buNone/>
            </a:pPr>
            <a:r>
              <a:rPr lang="en-US" sz="1400" dirty="0">
                <a:solidFill>
                  <a:srgbClr val="8B95A8"/>
                </a:solidFill>
                <a:latin typeface="Consolas" pitchFamily="34" charset="0"/>
                <a:ea typeface="Consolas" pitchFamily="34" charset="-122"/>
                <a:cs typeface="Consolas" pitchFamily="34" charset="-120"/>
              </a:rPr>
              <a:t>r/startups · r/SaaS · r/SEO · r/marketing</a:t>
            </a:r>
            <a:endParaRPr lang="en-US" sz="1400" dirty="0"/>
          </a:p>
        </p:txBody>
      </p:sp>
      <p:sp>
        <p:nvSpPr>
          <p:cNvPr id="12" name="Shape 10"/>
          <p:cNvSpPr/>
          <p:nvPr/>
        </p:nvSpPr>
        <p:spPr>
          <a:xfrm>
            <a:off x="457200" y="4892040"/>
            <a:ext cx="777240" cy="548640"/>
          </a:xfrm>
          <a:prstGeom prst="rect">
            <a:avLst/>
          </a:prstGeom>
          <a:solidFill>
            <a:srgbClr val="B388FF"/>
          </a:solidFill>
          <a:ln w="12700">
            <a:solidFill>
              <a:srgbClr val="B388FF"/>
            </a:solidFill>
            <a:prstDash val="solid"/>
          </a:ln>
        </p:spPr>
        <p:txBody>
          <a:bodyPr/>
          <a:lstStyle/>
          <a:p>
            <a:endParaRPr lang="en-US" sz="1400"/>
          </a:p>
        </p:txBody>
      </p:sp>
      <p:sp>
        <p:nvSpPr>
          <p:cNvPr id="13" name="Text 11"/>
          <p:cNvSpPr/>
          <p:nvPr/>
        </p:nvSpPr>
        <p:spPr>
          <a:xfrm>
            <a:off x="457200" y="4892040"/>
            <a:ext cx="777240" cy="54864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TIER 2</a:t>
            </a:r>
            <a:endParaRPr lang="en-US" sz="1400" dirty="0"/>
          </a:p>
        </p:txBody>
      </p:sp>
      <p:sp>
        <p:nvSpPr>
          <p:cNvPr id="14" name="Text 12"/>
          <p:cNvSpPr/>
          <p:nvPr/>
        </p:nvSpPr>
        <p:spPr>
          <a:xfrm>
            <a:off x="1371600" y="4892040"/>
            <a:ext cx="4572000" cy="27432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Adjacent use-cases</a:t>
            </a:r>
            <a:endParaRPr lang="en-US" sz="1400" dirty="0"/>
          </a:p>
        </p:txBody>
      </p:sp>
      <p:sp>
        <p:nvSpPr>
          <p:cNvPr id="15" name="Text 13"/>
          <p:cNvSpPr/>
          <p:nvPr/>
        </p:nvSpPr>
        <p:spPr>
          <a:xfrm>
            <a:off x="1371600" y="5166360"/>
            <a:ext cx="4572000" cy="274320"/>
          </a:xfrm>
          <a:prstGeom prst="rect">
            <a:avLst/>
          </a:prstGeom>
          <a:noFill/>
          <a:ln/>
        </p:spPr>
        <p:txBody>
          <a:bodyPr wrap="square" lIns="0" tIns="0" rIns="0" bIns="0" rtlCol="0" anchor="ctr"/>
          <a:lstStyle/>
          <a:p>
            <a:pPr marL="0" indent="0">
              <a:buNone/>
            </a:pPr>
            <a:r>
              <a:rPr lang="en-US" sz="1400" dirty="0">
                <a:solidFill>
                  <a:srgbClr val="8B95A8"/>
                </a:solidFill>
                <a:latin typeface="Consolas" pitchFamily="34" charset="0"/>
                <a:ea typeface="Consolas" pitchFamily="34" charset="-122"/>
                <a:cs typeface="Consolas" pitchFamily="34" charset="-120"/>
              </a:rPr>
              <a:t>r/productivity · r/freelance · r/smallbusiness</a:t>
            </a:r>
            <a:endParaRPr lang="en-US" sz="1400" dirty="0"/>
          </a:p>
        </p:txBody>
      </p:sp>
      <p:sp>
        <p:nvSpPr>
          <p:cNvPr id="16" name="Shape 14"/>
          <p:cNvSpPr/>
          <p:nvPr/>
        </p:nvSpPr>
        <p:spPr>
          <a:xfrm>
            <a:off x="457200" y="5532120"/>
            <a:ext cx="777240" cy="548640"/>
          </a:xfrm>
          <a:prstGeom prst="rect">
            <a:avLst/>
          </a:prstGeom>
          <a:solidFill>
            <a:srgbClr val="00D4FF"/>
          </a:solidFill>
          <a:ln w="12700">
            <a:solidFill>
              <a:srgbClr val="00D4FF"/>
            </a:solidFill>
            <a:prstDash val="solid"/>
          </a:ln>
        </p:spPr>
        <p:txBody>
          <a:bodyPr/>
          <a:lstStyle/>
          <a:p>
            <a:endParaRPr lang="en-US" sz="1400"/>
          </a:p>
        </p:txBody>
      </p:sp>
      <p:sp>
        <p:nvSpPr>
          <p:cNvPr id="17" name="Text 15"/>
          <p:cNvSpPr/>
          <p:nvPr/>
        </p:nvSpPr>
        <p:spPr>
          <a:xfrm>
            <a:off x="457200" y="5532120"/>
            <a:ext cx="777240" cy="548640"/>
          </a:xfrm>
          <a:prstGeom prst="rect">
            <a:avLst/>
          </a:prstGeom>
          <a:noFill/>
          <a:ln/>
        </p:spPr>
        <p:txBody>
          <a:bodyPr wrap="square" lIns="0" tIns="0" rIns="0" bIns="0" rtlCol="0" anchor="ctr"/>
          <a:lstStyle/>
          <a:p>
            <a:pPr marL="0" indent="0" algn="ctr">
              <a:buNone/>
            </a:pPr>
            <a:r>
              <a:rPr lang="en-US" sz="1400" b="1" dirty="0">
                <a:solidFill>
                  <a:srgbClr val="0A0E1A"/>
                </a:solidFill>
                <a:latin typeface="Trebuchet MS" pitchFamily="34" charset="0"/>
                <a:ea typeface="Trebuchet MS" pitchFamily="34" charset="-122"/>
                <a:cs typeface="Trebuchet MS" pitchFamily="34" charset="-120"/>
              </a:rPr>
              <a:t>TIER 3</a:t>
            </a:r>
            <a:endParaRPr lang="en-US" sz="1400" dirty="0"/>
          </a:p>
        </p:txBody>
      </p:sp>
      <p:sp>
        <p:nvSpPr>
          <p:cNvPr id="18" name="Text 16"/>
          <p:cNvSpPr/>
          <p:nvPr/>
        </p:nvSpPr>
        <p:spPr>
          <a:xfrm>
            <a:off x="1371600" y="5532120"/>
            <a:ext cx="4572000" cy="27432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Niche Q&amp;A — the goldmine</a:t>
            </a:r>
            <a:endParaRPr lang="en-US" sz="1400" dirty="0"/>
          </a:p>
        </p:txBody>
      </p:sp>
      <p:sp>
        <p:nvSpPr>
          <p:cNvPr id="19" name="Text 17"/>
          <p:cNvSpPr/>
          <p:nvPr/>
        </p:nvSpPr>
        <p:spPr>
          <a:xfrm>
            <a:off x="1371600" y="5806440"/>
            <a:ext cx="4572000" cy="274320"/>
          </a:xfrm>
          <a:prstGeom prst="rect">
            <a:avLst/>
          </a:prstGeom>
          <a:noFill/>
          <a:ln/>
        </p:spPr>
        <p:txBody>
          <a:bodyPr wrap="square" lIns="0" tIns="0" rIns="0" bIns="0" rtlCol="0" anchor="ctr"/>
          <a:lstStyle/>
          <a:p>
            <a:pPr marL="0" indent="0">
              <a:buNone/>
            </a:pPr>
            <a:r>
              <a:rPr lang="en-US" sz="1400" dirty="0">
                <a:solidFill>
                  <a:srgbClr val="8B95A8"/>
                </a:solidFill>
                <a:latin typeface="Consolas" pitchFamily="34" charset="0"/>
                <a:ea typeface="Consolas" pitchFamily="34" charset="-122"/>
                <a:cs typeface="Consolas" pitchFamily="34" charset="-120"/>
              </a:rPr>
              <a:t>r/NoCode · r/GrowthHacking · r/AskMarketing</a:t>
            </a:r>
            <a:endParaRPr lang="en-US" sz="1400" dirty="0"/>
          </a:p>
        </p:txBody>
      </p:sp>
      <p:sp>
        <p:nvSpPr>
          <p:cNvPr id="20" name="Shape 18"/>
          <p:cNvSpPr/>
          <p:nvPr/>
        </p:nvSpPr>
        <p:spPr>
          <a:xfrm>
            <a:off x="6355080" y="1783080"/>
            <a:ext cx="5349240" cy="4526280"/>
          </a:xfrm>
          <a:prstGeom prst="rect">
            <a:avLst/>
          </a:prstGeom>
          <a:solidFill>
            <a:srgbClr val="141B2D"/>
          </a:solidFill>
          <a:ln w="25400">
            <a:solidFill>
              <a:srgbClr val="00D4FF"/>
            </a:solidFill>
            <a:prstDash val="solid"/>
          </a:ln>
        </p:spPr>
        <p:txBody>
          <a:bodyPr/>
          <a:lstStyle/>
          <a:p>
            <a:endParaRPr lang="en-US"/>
          </a:p>
        </p:txBody>
      </p:sp>
      <p:sp>
        <p:nvSpPr>
          <p:cNvPr id="21" name="Text 19"/>
          <p:cNvSpPr/>
          <p:nvPr/>
        </p:nvSpPr>
        <p:spPr>
          <a:xfrm>
            <a:off x="6537960" y="1920240"/>
            <a:ext cx="5029200" cy="274320"/>
          </a:xfrm>
          <a:prstGeom prst="rect">
            <a:avLst/>
          </a:prstGeom>
          <a:noFill/>
          <a:ln/>
        </p:spPr>
        <p:txBody>
          <a:bodyPr wrap="square" lIns="0" tIns="0" rIns="0" bIns="0" rtlCol="0" anchor="ctr"/>
          <a:lstStyle/>
          <a:p>
            <a:pPr marL="0" indent="0">
              <a:buNone/>
            </a:pPr>
            <a:r>
              <a:rPr lang="en-US" sz="1100" b="1" kern="0" spc="400" dirty="0">
                <a:solidFill>
                  <a:srgbClr val="00D4FF"/>
                </a:solidFill>
                <a:latin typeface="Trebuchet MS" pitchFamily="34" charset="0"/>
                <a:ea typeface="Trebuchet MS" pitchFamily="34" charset="-122"/>
                <a:cs typeface="Trebuchet MS" pitchFamily="34" charset="-120"/>
              </a:rPr>
              <a:t>RESULTS</a:t>
            </a:r>
            <a:endParaRPr lang="en-US" sz="1100" dirty="0"/>
          </a:p>
        </p:txBody>
      </p:sp>
      <p:sp>
        <p:nvSpPr>
          <p:cNvPr id="22" name="Text 20"/>
          <p:cNvSpPr/>
          <p:nvPr/>
        </p:nvSpPr>
        <p:spPr>
          <a:xfrm>
            <a:off x="6537960" y="2286000"/>
            <a:ext cx="5029200" cy="1280160"/>
          </a:xfrm>
          <a:prstGeom prst="rect">
            <a:avLst/>
          </a:prstGeom>
          <a:noFill/>
          <a:ln/>
        </p:spPr>
        <p:txBody>
          <a:bodyPr wrap="square" lIns="0" tIns="0" rIns="0" bIns="0" rtlCol="0" anchor="ctr"/>
          <a:lstStyle/>
          <a:p>
            <a:pPr marL="0" indent="0">
              <a:buNone/>
            </a:pPr>
            <a:r>
              <a:rPr lang="en-US" sz="7000" b="1" dirty="0">
                <a:solidFill>
                  <a:srgbClr val="00D4FF"/>
                </a:solidFill>
                <a:latin typeface="Arial Black" pitchFamily="34" charset="0"/>
                <a:ea typeface="Arial Black" pitchFamily="34" charset="-122"/>
                <a:cs typeface="Arial Black" pitchFamily="34" charset="-120"/>
              </a:rPr>
              <a:t>240%</a:t>
            </a:r>
            <a:endParaRPr lang="en-US" sz="7000" dirty="0"/>
          </a:p>
        </p:txBody>
      </p:sp>
      <p:sp>
        <p:nvSpPr>
          <p:cNvPr id="23" name="Text 21"/>
          <p:cNvSpPr/>
          <p:nvPr/>
        </p:nvSpPr>
        <p:spPr>
          <a:xfrm>
            <a:off x="6537960" y="3657600"/>
            <a:ext cx="502920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increase in AI brand mentions across all platforms.</a:t>
            </a:r>
            <a:endParaRPr lang="en-US" sz="1600" dirty="0"/>
          </a:p>
        </p:txBody>
      </p:sp>
      <p:sp>
        <p:nvSpPr>
          <p:cNvPr id="24" name="Text 22"/>
          <p:cNvSpPr/>
          <p:nvPr/>
        </p:nvSpPr>
        <p:spPr>
          <a:xfrm>
            <a:off x="6537960" y="4434840"/>
            <a:ext cx="2286000" cy="45720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Brand mentions</a:t>
            </a:r>
            <a:endParaRPr lang="en-US" sz="1600" dirty="0"/>
          </a:p>
        </p:txBody>
      </p:sp>
      <p:sp>
        <p:nvSpPr>
          <p:cNvPr id="25" name="Text 23"/>
          <p:cNvSpPr/>
          <p:nvPr/>
        </p:nvSpPr>
        <p:spPr>
          <a:xfrm>
            <a:off x="8869680" y="4434840"/>
            <a:ext cx="2743200" cy="45720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6,400 → 22,000+</a:t>
            </a:r>
            <a:endParaRPr lang="en-US" sz="1600" dirty="0"/>
          </a:p>
        </p:txBody>
      </p:sp>
      <p:sp>
        <p:nvSpPr>
          <p:cNvPr id="26" name="Text 24"/>
          <p:cNvSpPr/>
          <p:nvPr/>
        </p:nvSpPr>
        <p:spPr>
          <a:xfrm>
            <a:off x="6537960" y="5029200"/>
            <a:ext cx="2286000" cy="45720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Citation rate</a:t>
            </a:r>
            <a:endParaRPr lang="en-US" sz="1600" dirty="0"/>
          </a:p>
        </p:txBody>
      </p:sp>
      <p:sp>
        <p:nvSpPr>
          <p:cNvPr id="27" name="Text 25"/>
          <p:cNvSpPr/>
          <p:nvPr/>
        </p:nvSpPr>
        <p:spPr>
          <a:xfrm>
            <a:off x="8869680" y="5029200"/>
            <a:ext cx="2743200" cy="45720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41% by end of experiment</a:t>
            </a:r>
            <a:endParaRPr lang="en-US" sz="1600" dirty="0"/>
          </a:p>
        </p:txBody>
      </p:sp>
      <p:sp>
        <p:nvSpPr>
          <p:cNvPr id="28" name="Text 26"/>
          <p:cNvSpPr/>
          <p:nvPr/>
        </p:nvSpPr>
        <p:spPr>
          <a:xfrm>
            <a:off x="6537960" y="5623560"/>
            <a:ext cx="2286000" cy="45720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Top single thread</a:t>
            </a:r>
            <a:endParaRPr lang="en-US" sz="1600" dirty="0"/>
          </a:p>
        </p:txBody>
      </p:sp>
      <p:sp>
        <p:nvSpPr>
          <p:cNvPr id="29" name="Text 27"/>
          <p:cNvSpPr/>
          <p:nvPr/>
        </p:nvSpPr>
        <p:spPr>
          <a:xfrm>
            <a:off x="8869680" y="5623560"/>
            <a:ext cx="2743200" cy="45720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3,251 AI citations</a:t>
            </a:r>
            <a:endParaRPr lang="en-US" sz="1600" dirty="0"/>
          </a:p>
        </p:txBody>
      </p:sp>
      <p:sp>
        <p:nvSpPr>
          <p:cNvPr id="30" name="Text 28"/>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21 / 30</a:t>
            </a:r>
            <a:endParaRPr lang="en-US" sz="900" dirty="0"/>
          </a:p>
        </p:txBody>
      </p:sp>
      <p:sp>
        <p:nvSpPr>
          <p:cNvPr id="31" name="Text 14">
            <a:extLst>
              <a:ext uri="{FF2B5EF4-FFF2-40B4-BE49-F238E27FC236}">
                <a16:creationId xmlns:a16="http://schemas.microsoft.com/office/drawing/2014/main" id="{EE272650-3651-D9D9-6261-D5B1D3CAD741}"/>
              </a:ext>
            </a:extLst>
          </p:cNvPr>
          <p:cNvSpPr/>
          <p:nvPr/>
        </p:nvSpPr>
        <p:spPr>
          <a:xfrm>
            <a:off x="457200" y="6355080"/>
            <a:ext cx="10972800" cy="274320"/>
          </a:xfrm>
          <a:prstGeom prst="rect">
            <a:avLst/>
          </a:prstGeom>
          <a:noFill/>
          <a:ln/>
        </p:spPr>
        <p:txBody>
          <a:bodyPr wrap="square" lIns="0" tIns="0" rIns="0" bIns="0" rtlCol="0" anchor="ctr"/>
          <a:lstStyle/>
          <a:p>
            <a:r>
              <a:rPr lang="en-US" sz="1000" i="1" dirty="0">
                <a:solidFill>
                  <a:srgbClr val="8B95A8"/>
                </a:solidFill>
                <a:latin typeface="Calibri" pitchFamily="34" charset="0"/>
                <a:ea typeface="Calibri" pitchFamily="34" charset="-122"/>
                <a:cs typeface="Calibri" pitchFamily="34" charset="-120"/>
              </a:rPr>
              <a:t>The signal AI trusts, third-party posts and comment validation. Source: Writesonic webinar May 2026</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r>
              <a:rPr lang="en-US" sz="1100" b="1" kern="0" spc="500" dirty="0">
                <a:solidFill>
                  <a:srgbClr val="FF4D8F"/>
                </a:solidFill>
                <a:latin typeface="Trebuchet MS" pitchFamily="34" charset="0"/>
                <a:ea typeface="Trebuchet MS" pitchFamily="34" charset="-122"/>
                <a:cs typeface="Trebuchet MS" pitchFamily="34" charset="-120"/>
              </a:rPr>
              <a:t>PILLAR 05 — REVIEWS AND TRUST SIGNALS</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LinkedIn is an AI training ground</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500" dirty="0">
                <a:solidFill>
                  <a:srgbClr val="B8C2D6"/>
                </a:solidFill>
                <a:latin typeface="Calibri" pitchFamily="34" charset="0"/>
                <a:ea typeface="Calibri" pitchFamily="34" charset="-122"/>
                <a:cs typeface="Calibri" pitchFamily="34" charset="-120"/>
              </a:rPr>
              <a:t>ChatGPT scrapes profile bios as authority sources. Optimize for AI extraction, not just human readers.</a:t>
            </a:r>
            <a:endParaRPr lang="en-US" sz="1500" dirty="0"/>
          </a:p>
        </p:txBody>
      </p:sp>
      <p:sp>
        <p:nvSpPr>
          <p:cNvPr id="5" name="Shape 3"/>
          <p:cNvSpPr/>
          <p:nvPr/>
        </p:nvSpPr>
        <p:spPr>
          <a:xfrm>
            <a:off x="457200" y="2194560"/>
            <a:ext cx="5669280" cy="1691640"/>
          </a:xfrm>
          <a:prstGeom prst="rect">
            <a:avLst/>
          </a:prstGeom>
          <a:solidFill>
            <a:srgbClr val="141B2D"/>
          </a:solidFill>
          <a:ln w="12700">
            <a:solidFill>
              <a:srgbClr val="1F2940"/>
            </a:solidFill>
            <a:prstDash val="solid"/>
          </a:ln>
        </p:spPr>
        <p:txBody>
          <a:bodyPr/>
          <a:lstStyle/>
          <a:p>
            <a:endParaRPr lang="en-US"/>
          </a:p>
        </p:txBody>
      </p:sp>
      <p:sp>
        <p:nvSpPr>
          <p:cNvPr id="6" name="Text 4"/>
          <p:cNvSpPr/>
          <p:nvPr/>
        </p:nvSpPr>
        <p:spPr>
          <a:xfrm>
            <a:off x="685800" y="2377440"/>
            <a:ext cx="731520" cy="914400"/>
          </a:xfrm>
          <a:prstGeom prst="rect">
            <a:avLst/>
          </a:prstGeom>
          <a:noFill/>
          <a:ln/>
        </p:spPr>
        <p:txBody>
          <a:bodyPr wrap="square" lIns="0" tIns="0" rIns="0" bIns="0" rtlCol="0" anchor="ctr"/>
          <a:lstStyle/>
          <a:p>
            <a:pPr marL="0" indent="0">
              <a:buNone/>
            </a:pPr>
            <a:r>
              <a:rPr lang="en-US" sz="3200" b="1" dirty="0">
                <a:solidFill>
                  <a:srgbClr val="FF4D8F"/>
                </a:solidFill>
                <a:latin typeface="Arial Black" pitchFamily="34" charset="0"/>
                <a:ea typeface="Arial Black" pitchFamily="34" charset="-122"/>
                <a:cs typeface="Arial Black" pitchFamily="34" charset="-120"/>
              </a:rPr>
              <a:t>01</a:t>
            </a:r>
            <a:endParaRPr lang="en-US" sz="3200" dirty="0"/>
          </a:p>
        </p:txBody>
      </p:sp>
      <p:sp>
        <p:nvSpPr>
          <p:cNvPr id="7" name="Text 5"/>
          <p:cNvSpPr/>
          <p:nvPr/>
        </p:nvSpPr>
        <p:spPr>
          <a:xfrm>
            <a:off x="1554480" y="2377440"/>
            <a:ext cx="4572000" cy="54864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Profiles as authority</a:t>
            </a:r>
            <a:endParaRPr lang="en-US" sz="1700" dirty="0"/>
          </a:p>
        </p:txBody>
      </p:sp>
      <p:sp>
        <p:nvSpPr>
          <p:cNvPr id="8" name="Text 6"/>
          <p:cNvSpPr/>
          <p:nvPr/>
        </p:nvSpPr>
        <p:spPr>
          <a:xfrm>
            <a:off x="1554480" y="2971800"/>
            <a:ext cx="4572000" cy="8686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AI cites bios as expert sources. Bake in concrete metrics with dates.</a:t>
            </a:r>
            <a:endParaRPr lang="en-US" sz="1600" dirty="0"/>
          </a:p>
        </p:txBody>
      </p:sp>
      <p:sp>
        <p:nvSpPr>
          <p:cNvPr id="9" name="Shape 7"/>
          <p:cNvSpPr/>
          <p:nvPr/>
        </p:nvSpPr>
        <p:spPr>
          <a:xfrm>
            <a:off x="6309360" y="2194560"/>
            <a:ext cx="5669280" cy="1691640"/>
          </a:xfrm>
          <a:prstGeom prst="rect">
            <a:avLst/>
          </a:prstGeom>
          <a:solidFill>
            <a:srgbClr val="141B2D"/>
          </a:solidFill>
          <a:ln w="12700">
            <a:solidFill>
              <a:srgbClr val="1F2940"/>
            </a:solidFill>
            <a:prstDash val="solid"/>
          </a:ln>
        </p:spPr>
        <p:txBody>
          <a:bodyPr/>
          <a:lstStyle/>
          <a:p>
            <a:endParaRPr lang="en-US"/>
          </a:p>
        </p:txBody>
      </p:sp>
      <p:sp>
        <p:nvSpPr>
          <p:cNvPr id="10" name="Text 8"/>
          <p:cNvSpPr/>
          <p:nvPr/>
        </p:nvSpPr>
        <p:spPr>
          <a:xfrm>
            <a:off x="6537960" y="2377440"/>
            <a:ext cx="731520" cy="914400"/>
          </a:xfrm>
          <a:prstGeom prst="rect">
            <a:avLst/>
          </a:prstGeom>
          <a:noFill/>
          <a:ln/>
        </p:spPr>
        <p:txBody>
          <a:bodyPr wrap="square" lIns="0" tIns="0" rIns="0" bIns="0" rtlCol="0" anchor="ctr"/>
          <a:lstStyle/>
          <a:p>
            <a:pPr marL="0" indent="0">
              <a:buNone/>
            </a:pPr>
            <a:r>
              <a:rPr lang="en-US" sz="3200" b="1" dirty="0">
                <a:solidFill>
                  <a:srgbClr val="FF4D8F"/>
                </a:solidFill>
                <a:latin typeface="Arial Black" pitchFamily="34" charset="0"/>
                <a:ea typeface="Arial Black" pitchFamily="34" charset="-122"/>
                <a:cs typeface="Arial Black" pitchFamily="34" charset="-120"/>
              </a:rPr>
              <a:t>02</a:t>
            </a:r>
            <a:endParaRPr lang="en-US" sz="3200" dirty="0"/>
          </a:p>
        </p:txBody>
      </p:sp>
      <p:sp>
        <p:nvSpPr>
          <p:cNvPr id="11" name="Text 9"/>
          <p:cNvSpPr/>
          <p:nvPr/>
        </p:nvSpPr>
        <p:spPr>
          <a:xfrm>
            <a:off x="7406640" y="2377440"/>
            <a:ext cx="4572000" cy="54864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Claims become facts</a:t>
            </a:r>
            <a:endParaRPr lang="en-US" sz="1700" dirty="0"/>
          </a:p>
        </p:txBody>
      </p:sp>
      <p:sp>
        <p:nvSpPr>
          <p:cNvPr id="12" name="Text 10"/>
          <p:cNvSpPr/>
          <p:nvPr/>
        </p:nvSpPr>
        <p:spPr>
          <a:xfrm>
            <a:off x="7406640" y="2971800"/>
            <a:ext cx="4572000" cy="8686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"Drove 40% growth at [Company] 2023–24" gets ingested as a verified data point.</a:t>
            </a:r>
            <a:endParaRPr lang="en-US" sz="1600" dirty="0"/>
          </a:p>
        </p:txBody>
      </p:sp>
      <p:sp>
        <p:nvSpPr>
          <p:cNvPr id="13" name="Shape 11"/>
          <p:cNvSpPr/>
          <p:nvPr/>
        </p:nvSpPr>
        <p:spPr>
          <a:xfrm>
            <a:off x="457200" y="4023360"/>
            <a:ext cx="5669280" cy="1691640"/>
          </a:xfrm>
          <a:prstGeom prst="rect">
            <a:avLst/>
          </a:prstGeom>
          <a:solidFill>
            <a:srgbClr val="141B2D"/>
          </a:solidFill>
          <a:ln w="12700">
            <a:solidFill>
              <a:srgbClr val="1F2940"/>
            </a:solidFill>
            <a:prstDash val="solid"/>
          </a:ln>
        </p:spPr>
        <p:txBody>
          <a:bodyPr/>
          <a:lstStyle/>
          <a:p>
            <a:endParaRPr lang="en-US"/>
          </a:p>
        </p:txBody>
      </p:sp>
      <p:sp>
        <p:nvSpPr>
          <p:cNvPr id="14" name="Text 12"/>
          <p:cNvSpPr/>
          <p:nvPr/>
        </p:nvSpPr>
        <p:spPr>
          <a:xfrm>
            <a:off x="685800" y="4206240"/>
            <a:ext cx="731520" cy="914400"/>
          </a:xfrm>
          <a:prstGeom prst="rect">
            <a:avLst/>
          </a:prstGeom>
          <a:noFill/>
          <a:ln/>
        </p:spPr>
        <p:txBody>
          <a:bodyPr wrap="square" lIns="0" tIns="0" rIns="0" bIns="0" rtlCol="0" anchor="ctr"/>
          <a:lstStyle/>
          <a:p>
            <a:pPr marL="0" indent="0">
              <a:buNone/>
            </a:pPr>
            <a:r>
              <a:rPr lang="en-US" sz="3200" b="1" dirty="0">
                <a:solidFill>
                  <a:srgbClr val="FF4D8F"/>
                </a:solidFill>
                <a:latin typeface="Arial Black" pitchFamily="34" charset="0"/>
                <a:ea typeface="Arial Black" pitchFamily="34" charset="-122"/>
                <a:cs typeface="Arial Black" pitchFamily="34" charset="-120"/>
              </a:rPr>
              <a:t>03</a:t>
            </a:r>
            <a:endParaRPr lang="en-US" sz="3200" dirty="0"/>
          </a:p>
        </p:txBody>
      </p:sp>
      <p:sp>
        <p:nvSpPr>
          <p:cNvPr id="15" name="Text 13"/>
          <p:cNvSpPr/>
          <p:nvPr/>
        </p:nvSpPr>
        <p:spPr>
          <a:xfrm>
            <a:off x="1554480" y="4206240"/>
            <a:ext cx="4572000" cy="54864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Comments get scraped</a:t>
            </a:r>
            <a:endParaRPr lang="en-US" sz="1700" dirty="0"/>
          </a:p>
        </p:txBody>
      </p:sp>
      <p:sp>
        <p:nvSpPr>
          <p:cNvPr id="16" name="Text 14"/>
          <p:cNvSpPr/>
          <p:nvPr/>
        </p:nvSpPr>
        <p:spPr>
          <a:xfrm>
            <a:off x="1554480" y="4800600"/>
            <a:ext cx="4572000" cy="8686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Strategic commenting on high-traffic posts → more citations.</a:t>
            </a:r>
            <a:endParaRPr lang="en-US" sz="1600" dirty="0"/>
          </a:p>
        </p:txBody>
      </p:sp>
      <p:sp>
        <p:nvSpPr>
          <p:cNvPr id="17" name="Shape 15"/>
          <p:cNvSpPr/>
          <p:nvPr/>
        </p:nvSpPr>
        <p:spPr>
          <a:xfrm>
            <a:off x="6309360" y="4023360"/>
            <a:ext cx="5669280" cy="1691640"/>
          </a:xfrm>
          <a:prstGeom prst="rect">
            <a:avLst/>
          </a:prstGeom>
          <a:solidFill>
            <a:srgbClr val="141B2D"/>
          </a:solidFill>
          <a:ln w="12700">
            <a:solidFill>
              <a:srgbClr val="1F2940"/>
            </a:solidFill>
            <a:prstDash val="solid"/>
          </a:ln>
        </p:spPr>
        <p:txBody>
          <a:bodyPr/>
          <a:lstStyle/>
          <a:p>
            <a:endParaRPr lang="en-US"/>
          </a:p>
        </p:txBody>
      </p:sp>
      <p:sp>
        <p:nvSpPr>
          <p:cNvPr id="18" name="Text 16"/>
          <p:cNvSpPr/>
          <p:nvPr/>
        </p:nvSpPr>
        <p:spPr>
          <a:xfrm>
            <a:off x="6537960" y="4206240"/>
            <a:ext cx="731520" cy="914400"/>
          </a:xfrm>
          <a:prstGeom prst="rect">
            <a:avLst/>
          </a:prstGeom>
          <a:noFill/>
          <a:ln/>
        </p:spPr>
        <p:txBody>
          <a:bodyPr wrap="square" lIns="0" tIns="0" rIns="0" bIns="0" rtlCol="0" anchor="ctr"/>
          <a:lstStyle/>
          <a:p>
            <a:pPr marL="0" indent="0">
              <a:buNone/>
            </a:pPr>
            <a:r>
              <a:rPr lang="en-US" sz="3200" b="1" dirty="0">
                <a:solidFill>
                  <a:srgbClr val="FF4D8F"/>
                </a:solidFill>
                <a:latin typeface="Arial Black" pitchFamily="34" charset="0"/>
                <a:ea typeface="Arial Black" pitchFamily="34" charset="-122"/>
                <a:cs typeface="Arial Black" pitchFamily="34" charset="-120"/>
              </a:rPr>
              <a:t>04</a:t>
            </a:r>
            <a:endParaRPr lang="en-US" sz="3200" dirty="0"/>
          </a:p>
        </p:txBody>
      </p:sp>
      <p:sp>
        <p:nvSpPr>
          <p:cNvPr id="19" name="Text 17"/>
          <p:cNvSpPr/>
          <p:nvPr/>
        </p:nvSpPr>
        <p:spPr>
          <a:xfrm>
            <a:off x="7406640" y="4206240"/>
            <a:ext cx="4572000" cy="548640"/>
          </a:xfrm>
          <a:prstGeom prst="rect">
            <a:avLst/>
          </a:prstGeom>
          <a:noFill/>
          <a:ln/>
        </p:spPr>
        <p:txBody>
          <a:bodyPr wrap="square" lIns="0" tIns="0" rIns="0" bIns="0" rtlCol="0" anchor="ctr"/>
          <a:lstStyle/>
          <a:p>
            <a:pPr marL="0" indent="0">
              <a:buNone/>
            </a:pPr>
            <a:r>
              <a:rPr lang="en-US" sz="1700" b="1" dirty="0">
                <a:solidFill>
                  <a:srgbClr val="FFFFFF"/>
                </a:solidFill>
                <a:latin typeface="Arial Black" pitchFamily="34" charset="0"/>
                <a:ea typeface="Arial Black" pitchFamily="34" charset="-122"/>
                <a:cs typeface="Arial Black" pitchFamily="34" charset="-120"/>
              </a:rPr>
              <a:t>Company pages train models</a:t>
            </a:r>
            <a:endParaRPr lang="en-US" sz="1700" dirty="0"/>
          </a:p>
        </p:txBody>
      </p:sp>
      <p:sp>
        <p:nvSpPr>
          <p:cNvPr id="20" name="Text 18"/>
          <p:cNvSpPr/>
          <p:nvPr/>
        </p:nvSpPr>
        <p:spPr>
          <a:xfrm>
            <a:off x="7406640" y="4800600"/>
            <a:ext cx="4572000" cy="868680"/>
          </a:xfrm>
          <a:prstGeom prst="rect">
            <a:avLst/>
          </a:prstGeom>
          <a:noFill/>
          <a:ln/>
        </p:spPr>
        <p:txBody>
          <a:bodyPr wrap="square" lIns="0" tIns="0" rIns="0" bIns="0" rtlCol="0" anchor="ctr"/>
          <a:lstStyle/>
          <a:p>
            <a:pPr marL="0" indent="0">
              <a:buNone/>
            </a:pPr>
            <a:r>
              <a:rPr lang="en-US" sz="1300" dirty="0">
                <a:solidFill>
                  <a:srgbClr val="B8C2D6"/>
                </a:solidFill>
                <a:latin typeface="Calibri" pitchFamily="34" charset="0"/>
                <a:ea typeface="Calibri" pitchFamily="34" charset="-122"/>
                <a:cs typeface="Calibri" pitchFamily="34" charset="-120"/>
              </a:rPr>
              <a:t>Articles, posts, and bios feed model training data directly.</a:t>
            </a:r>
            <a:endParaRPr lang="en-US" sz="1300" dirty="0"/>
          </a:p>
        </p:txBody>
      </p:sp>
      <p:sp>
        <p:nvSpPr>
          <p:cNvPr id="21" name="Text 19"/>
          <p:cNvSpPr/>
          <p:nvPr/>
        </p:nvSpPr>
        <p:spPr>
          <a:xfrm>
            <a:off x="457200" y="6035040"/>
            <a:ext cx="10972800" cy="27432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LinkedIn is the #2 most-cited channel after Reddit. Source: LinkedIn GEO research, 2026</a:t>
            </a:r>
            <a:endParaRPr lang="en-US" sz="1100" dirty="0"/>
          </a:p>
        </p:txBody>
      </p:sp>
      <p:sp>
        <p:nvSpPr>
          <p:cNvPr id="22" name="Text 20"/>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22 / 30</a:t>
            </a:r>
            <a:endParaRPr lang="en-US" sz="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pPr marL="0" indent="0">
              <a:buNone/>
            </a:pPr>
            <a:r>
              <a:rPr lang="en-US" sz="1100" b="1" kern="0" spc="500" dirty="0">
                <a:solidFill>
                  <a:srgbClr val="FF4D8F"/>
                </a:solidFill>
                <a:latin typeface="Trebuchet MS" pitchFamily="34" charset="0"/>
                <a:ea typeface="Trebuchet MS" pitchFamily="34" charset="-122"/>
                <a:cs typeface="Trebuchet MS" pitchFamily="34" charset="-120"/>
              </a:rPr>
              <a:t>PILLAR 05 — REVIEWS AND TRUST SIGNALS</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Control your reference data</a:t>
            </a:r>
            <a:endParaRPr lang="en-US" sz="3600" dirty="0"/>
          </a:p>
        </p:txBody>
      </p:sp>
      <p:sp>
        <p:nvSpPr>
          <p:cNvPr id="4" name="Text 2"/>
          <p:cNvSpPr/>
          <p:nvPr/>
        </p:nvSpPr>
        <p:spPr>
          <a:xfrm>
            <a:off x="457200" y="1554480"/>
            <a:ext cx="10972800" cy="640080"/>
          </a:xfrm>
          <a:prstGeom prst="rect">
            <a:avLst/>
          </a:prstGeom>
          <a:noFill/>
          <a:ln/>
        </p:spPr>
        <p:txBody>
          <a:bodyPr wrap="square" lIns="0" tIns="0" rIns="0" bIns="0" rtlCol="0" anchor="ctr"/>
          <a:lstStyle/>
          <a:p>
            <a:pPr marL="0" indent="0">
              <a:buNone/>
            </a:pPr>
            <a:r>
              <a:rPr lang="en-US" sz="1500" dirty="0">
                <a:solidFill>
                  <a:srgbClr val="B8C2D6"/>
                </a:solidFill>
                <a:latin typeface="Calibri" pitchFamily="34" charset="0"/>
                <a:ea typeface="Calibri" pitchFamily="34" charset="-122"/>
                <a:cs typeface="Calibri" pitchFamily="34" charset="-120"/>
              </a:rPr>
              <a:t>AI cites the same anchor sources over and over. If they describe you wrong, AI will too — confidently — for years.</a:t>
            </a:r>
            <a:endParaRPr lang="en-US" sz="1500" dirty="0"/>
          </a:p>
        </p:txBody>
      </p:sp>
      <p:sp>
        <p:nvSpPr>
          <p:cNvPr id="5" name="Shape 3"/>
          <p:cNvSpPr/>
          <p:nvPr/>
        </p:nvSpPr>
        <p:spPr>
          <a:xfrm>
            <a:off x="457200" y="2331720"/>
            <a:ext cx="3611880" cy="384048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331720"/>
            <a:ext cx="3611880" cy="548640"/>
          </a:xfrm>
          <a:prstGeom prst="rect">
            <a:avLst/>
          </a:prstGeom>
          <a:solidFill>
            <a:srgbClr val="FF4D8F"/>
          </a:solidFill>
          <a:ln w="12700">
            <a:solidFill>
              <a:srgbClr val="FF4D8F"/>
            </a:solidFill>
            <a:prstDash val="solid"/>
          </a:ln>
        </p:spPr>
        <p:txBody>
          <a:bodyPr/>
          <a:lstStyle/>
          <a:p>
            <a:endParaRPr lang="en-US"/>
          </a:p>
        </p:txBody>
      </p:sp>
      <p:sp>
        <p:nvSpPr>
          <p:cNvPr id="7" name="Text 5"/>
          <p:cNvSpPr/>
          <p:nvPr/>
        </p:nvSpPr>
        <p:spPr>
          <a:xfrm>
            <a:off x="685800" y="2331720"/>
            <a:ext cx="3337560" cy="548640"/>
          </a:xfrm>
          <a:prstGeom prst="rect">
            <a:avLst/>
          </a:prstGeom>
          <a:noFill/>
          <a:ln/>
        </p:spPr>
        <p:txBody>
          <a:bodyPr wrap="square" lIns="0" tIns="0" rIns="0" bIns="0" rtlCol="0" anchor="ctr"/>
          <a:lstStyle/>
          <a:p>
            <a:pPr marL="0" indent="0">
              <a:buNone/>
            </a:pPr>
            <a:r>
              <a:rPr lang="en-US" sz="1800" b="1" dirty="0">
                <a:solidFill>
                  <a:srgbClr val="0A0E1A"/>
                </a:solidFill>
                <a:latin typeface="Arial Black" pitchFamily="34" charset="0"/>
                <a:ea typeface="Arial Black" pitchFamily="34" charset="-122"/>
                <a:cs typeface="Arial Black" pitchFamily="34" charset="-120"/>
              </a:rPr>
              <a:t>Wikipedia</a:t>
            </a:r>
            <a:endParaRPr lang="en-US" sz="1800" dirty="0"/>
          </a:p>
        </p:txBody>
      </p:sp>
      <p:sp>
        <p:nvSpPr>
          <p:cNvPr id="8" name="Text 6"/>
          <p:cNvSpPr/>
          <p:nvPr/>
        </p:nvSpPr>
        <p:spPr>
          <a:xfrm>
            <a:off x="685800" y="310896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9" name="Text 7"/>
          <p:cNvSpPr/>
          <p:nvPr/>
        </p:nvSpPr>
        <p:spPr>
          <a:xfrm>
            <a:off x="1097280" y="310896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Create a company page if notable.</a:t>
            </a:r>
            <a:endParaRPr lang="en-US" sz="1600" dirty="0"/>
          </a:p>
        </p:txBody>
      </p:sp>
      <p:sp>
        <p:nvSpPr>
          <p:cNvPr id="10" name="Text 8"/>
          <p:cNvSpPr/>
          <p:nvPr/>
        </p:nvSpPr>
        <p:spPr>
          <a:xfrm>
            <a:off x="685800" y="388620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11" name="Text 9"/>
          <p:cNvSpPr/>
          <p:nvPr/>
        </p:nvSpPr>
        <p:spPr>
          <a:xfrm>
            <a:off x="1097280" y="388620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Update outdated descriptions.</a:t>
            </a:r>
            <a:endParaRPr lang="en-US" sz="1600" dirty="0"/>
          </a:p>
        </p:txBody>
      </p:sp>
      <p:sp>
        <p:nvSpPr>
          <p:cNvPr id="12" name="Text 10"/>
          <p:cNvSpPr/>
          <p:nvPr/>
        </p:nvSpPr>
        <p:spPr>
          <a:xfrm>
            <a:off x="685800" y="466344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13" name="Text 11"/>
          <p:cNvSpPr/>
          <p:nvPr/>
        </p:nvSpPr>
        <p:spPr>
          <a:xfrm>
            <a:off x="1097280" y="466344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Wikidata sameAs is the schema that works.</a:t>
            </a:r>
            <a:endParaRPr lang="en-US" sz="1600" dirty="0"/>
          </a:p>
        </p:txBody>
      </p:sp>
      <p:sp>
        <p:nvSpPr>
          <p:cNvPr id="14" name="Shape 12"/>
          <p:cNvSpPr/>
          <p:nvPr/>
        </p:nvSpPr>
        <p:spPr>
          <a:xfrm>
            <a:off x="4251960" y="2331720"/>
            <a:ext cx="3611880" cy="3840480"/>
          </a:xfrm>
          <a:prstGeom prst="rect">
            <a:avLst/>
          </a:prstGeom>
          <a:solidFill>
            <a:srgbClr val="141B2D"/>
          </a:solidFill>
          <a:ln w="12700">
            <a:solidFill>
              <a:srgbClr val="1F2940"/>
            </a:solidFill>
            <a:prstDash val="solid"/>
          </a:ln>
        </p:spPr>
        <p:txBody>
          <a:bodyPr/>
          <a:lstStyle/>
          <a:p>
            <a:endParaRPr lang="en-US"/>
          </a:p>
        </p:txBody>
      </p:sp>
      <p:sp>
        <p:nvSpPr>
          <p:cNvPr id="15" name="Shape 13"/>
          <p:cNvSpPr/>
          <p:nvPr/>
        </p:nvSpPr>
        <p:spPr>
          <a:xfrm>
            <a:off x="4251960" y="2331720"/>
            <a:ext cx="3611880" cy="548640"/>
          </a:xfrm>
          <a:prstGeom prst="rect">
            <a:avLst/>
          </a:prstGeom>
          <a:solidFill>
            <a:srgbClr val="FF4D8F"/>
          </a:solidFill>
          <a:ln w="12700">
            <a:solidFill>
              <a:srgbClr val="FF4D8F"/>
            </a:solidFill>
            <a:prstDash val="solid"/>
          </a:ln>
        </p:spPr>
        <p:txBody>
          <a:bodyPr/>
          <a:lstStyle/>
          <a:p>
            <a:endParaRPr lang="en-US"/>
          </a:p>
        </p:txBody>
      </p:sp>
      <p:sp>
        <p:nvSpPr>
          <p:cNvPr id="16" name="Text 14"/>
          <p:cNvSpPr/>
          <p:nvPr/>
        </p:nvSpPr>
        <p:spPr>
          <a:xfrm>
            <a:off x="4480560" y="2331720"/>
            <a:ext cx="3337560" cy="548640"/>
          </a:xfrm>
          <a:prstGeom prst="rect">
            <a:avLst/>
          </a:prstGeom>
          <a:noFill/>
          <a:ln/>
        </p:spPr>
        <p:txBody>
          <a:bodyPr wrap="square" lIns="0" tIns="0" rIns="0" bIns="0" rtlCol="0" anchor="ctr"/>
          <a:lstStyle/>
          <a:p>
            <a:pPr marL="0" indent="0">
              <a:buNone/>
            </a:pPr>
            <a:r>
              <a:rPr lang="en-US" sz="1800" b="1" dirty="0">
                <a:solidFill>
                  <a:srgbClr val="0A0E1A"/>
                </a:solidFill>
                <a:latin typeface="Arial Black" pitchFamily="34" charset="0"/>
                <a:ea typeface="Arial Black" pitchFamily="34" charset="-122"/>
                <a:cs typeface="Arial Black" pitchFamily="34" charset="-120"/>
              </a:rPr>
              <a:t>G2 / Capterra</a:t>
            </a:r>
            <a:endParaRPr lang="en-US" sz="1800" dirty="0"/>
          </a:p>
        </p:txBody>
      </p:sp>
      <p:sp>
        <p:nvSpPr>
          <p:cNvPr id="17" name="Text 15"/>
          <p:cNvSpPr/>
          <p:nvPr/>
        </p:nvSpPr>
        <p:spPr>
          <a:xfrm>
            <a:off x="4480560" y="310896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18" name="Text 16"/>
          <p:cNvSpPr/>
          <p:nvPr/>
        </p:nvSpPr>
        <p:spPr>
          <a:xfrm>
            <a:off x="4892040" y="310896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Claim premium profiles.</a:t>
            </a:r>
            <a:endParaRPr lang="en-US" sz="1600" dirty="0"/>
          </a:p>
        </p:txBody>
      </p:sp>
      <p:sp>
        <p:nvSpPr>
          <p:cNvPr id="19" name="Text 17"/>
          <p:cNvSpPr/>
          <p:nvPr/>
        </p:nvSpPr>
        <p:spPr>
          <a:xfrm>
            <a:off x="4480560" y="388620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20" name="Text 18"/>
          <p:cNvSpPr/>
          <p:nvPr/>
        </p:nvSpPr>
        <p:spPr>
          <a:xfrm>
            <a:off x="4892040" y="388620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Update feature lists + categories.</a:t>
            </a:r>
            <a:endParaRPr lang="en-US" sz="1600" dirty="0"/>
          </a:p>
        </p:txBody>
      </p:sp>
      <p:sp>
        <p:nvSpPr>
          <p:cNvPr id="21" name="Text 19"/>
          <p:cNvSpPr/>
          <p:nvPr/>
        </p:nvSpPr>
        <p:spPr>
          <a:xfrm>
            <a:off x="4480560" y="466344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22" name="Text 20"/>
          <p:cNvSpPr/>
          <p:nvPr/>
        </p:nvSpPr>
        <p:spPr>
          <a:xfrm>
            <a:off x="4892040" y="466344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Refresh product descriptions quarterly.</a:t>
            </a:r>
            <a:endParaRPr lang="en-US" sz="1600" dirty="0"/>
          </a:p>
        </p:txBody>
      </p:sp>
      <p:sp>
        <p:nvSpPr>
          <p:cNvPr id="23" name="Shape 21"/>
          <p:cNvSpPr/>
          <p:nvPr/>
        </p:nvSpPr>
        <p:spPr>
          <a:xfrm>
            <a:off x="8046720" y="2331720"/>
            <a:ext cx="3611880" cy="3840480"/>
          </a:xfrm>
          <a:prstGeom prst="rect">
            <a:avLst/>
          </a:prstGeom>
          <a:solidFill>
            <a:srgbClr val="141B2D"/>
          </a:solidFill>
          <a:ln w="12700">
            <a:solidFill>
              <a:srgbClr val="1F2940"/>
            </a:solidFill>
            <a:prstDash val="solid"/>
          </a:ln>
        </p:spPr>
        <p:txBody>
          <a:bodyPr/>
          <a:lstStyle/>
          <a:p>
            <a:endParaRPr lang="en-US"/>
          </a:p>
        </p:txBody>
      </p:sp>
      <p:sp>
        <p:nvSpPr>
          <p:cNvPr id="24" name="Shape 22"/>
          <p:cNvSpPr/>
          <p:nvPr/>
        </p:nvSpPr>
        <p:spPr>
          <a:xfrm>
            <a:off x="8046720" y="2331720"/>
            <a:ext cx="3611880" cy="548640"/>
          </a:xfrm>
          <a:prstGeom prst="rect">
            <a:avLst/>
          </a:prstGeom>
          <a:solidFill>
            <a:srgbClr val="FF4D8F"/>
          </a:solidFill>
          <a:ln w="12700">
            <a:solidFill>
              <a:srgbClr val="FF4D8F"/>
            </a:solidFill>
            <a:prstDash val="solid"/>
          </a:ln>
        </p:spPr>
        <p:txBody>
          <a:bodyPr/>
          <a:lstStyle/>
          <a:p>
            <a:endParaRPr lang="en-US"/>
          </a:p>
        </p:txBody>
      </p:sp>
      <p:sp>
        <p:nvSpPr>
          <p:cNvPr id="25" name="Text 23"/>
          <p:cNvSpPr/>
          <p:nvPr/>
        </p:nvSpPr>
        <p:spPr>
          <a:xfrm>
            <a:off x="8275320" y="2331720"/>
            <a:ext cx="3337560" cy="548640"/>
          </a:xfrm>
          <a:prstGeom prst="rect">
            <a:avLst/>
          </a:prstGeom>
          <a:noFill/>
          <a:ln/>
        </p:spPr>
        <p:txBody>
          <a:bodyPr wrap="square" lIns="0" tIns="0" rIns="0" bIns="0" rtlCol="0" anchor="ctr"/>
          <a:lstStyle/>
          <a:p>
            <a:pPr marL="0" indent="0">
              <a:buNone/>
            </a:pPr>
            <a:r>
              <a:rPr lang="en-US" sz="1800" b="1" dirty="0">
                <a:solidFill>
                  <a:srgbClr val="0A0E1A"/>
                </a:solidFill>
                <a:latin typeface="Arial Black" pitchFamily="34" charset="0"/>
                <a:ea typeface="Arial Black" pitchFamily="34" charset="-122"/>
                <a:cs typeface="Arial Black" pitchFamily="34" charset="-120"/>
              </a:rPr>
              <a:t>Industry directories</a:t>
            </a:r>
            <a:endParaRPr lang="en-US" sz="1800" dirty="0"/>
          </a:p>
        </p:txBody>
      </p:sp>
      <p:sp>
        <p:nvSpPr>
          <p:cNvPr id="26" name="Text 24"/>
          <p:cNvSpPr/>
          <p:nvPr/>
        </p:nvSpPr>
        <p:spPr>
          <a:xfrm>
            <a:off x="8275320" y="310896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27" name="Text 25"/>
          <p:cNvSpPr/>
          <p:nvPr/>
        </p:nvSpPr>
        <p:spPr>
          <a:xfrm>
            <a:off x="8686800" y="310896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Professional associations.</a:t>
            </a:r>
            <a:endParaRPr lang="en-US" sz="1600" dirty="0"/>
          </a:p>
        </p:txBody>
      </p:sp>
      <p:sp>
        <p:nvSpPr>
          <p:cNvPr id="28" name="Text 26"/>
          <p:cNvSpPr/>
          <p:nvPr/>
        </p:nvSpPr>
        <p:spPr>
          <a:xfrm>
            <a:off x="8275320" y="388620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29" name="Text 27"/>
          <p:cNvSpPr/>
          <p:nvPr/>
        </p:nvSpPr>
        <p:spPr>
          <a:xfrm>
            <a:off x="8686800" y="388620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Chamber of commerce.</a:t>
            </a:r>
            <a:endParaRPr lang="en-US" sz="1600" dirty="0"/>
          </a:p>
        </p:txBody>
      </p:sp>
      <p:sp>
        <p:nvSpPr>
          <p:cNvPr id="30" name="Text 28"/>
          <p:cNvSpPr/>
          <p:nvPr/>
        </p:nvSpPr>
        <p:spPr>
          <a:xfrm>
            <a:off x="8275320" y="4663440"/>
            <a:ext cx="365760" cy="457200"/>
          </a:xfrm>
          <a:prstGeom prst="rect">
            <a:avLst/>
          </a:prstGeom>
          <a:noFill/>
          <a:ln/>
        </p:spPr>
        <p:txBody>
          <a:bodyPr wrap="square" lIns="0" tIns="0" rIns="0" bIns="0" rtlCol="0" anchor="ctr"/>
          <a:lstStyle/>
          <a:p>
            <a:pPr marL="0" indent="0">
              <a:buNone/>
            </a:pPr>
            <a:r>
              <a:rPr lang="en-US" sz="1600" b="1" dirty="0">
                <a:solidFill>
                  <a:srgbClr val="00D4FF"/>
                </a:solidFill>
                <a:latin typeface="Arial Black" pitchFamily="34" charset="0"/>
                <a:ea typeface="Arial Black" pitchFamily="34" charset="-122"/>
                <a:cs typeface="Arial Black" pitchFamily="34" charset="-120"/>
              </a:rPr>
              <a:t>✓</a:t>
            </a:r>
            <a:endParaRPr lang="en-US" sz="1600" dirty="0"/>
          </a:p>
        </p:txBody>
      </p:sp>
      <p:sp>
        <p:nvSpPr>
          <p:cNvPr id="31" name="Text 29"/>
          <p:cNvSpPr/>
          <p:nvPr/>
        </p:nvSpPr>
        <p:spPr>
          <a:xfrm>
            <a:off x="8686800" y="4663440"/>
            <a:ext cx="283464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Trade publications + partner directories.</a:t>
            </a:r>
            <a:endParaRPr lang="en-US" sz="1600" dirty="0"/>
          </a:p>
        </p:txBody>
      </p:sp>
      <p:sp>
        <p:nvSpPr>
          <p:cNvPr id="32" name="Text 30"/>
          <p:cNvSpPr/>
          <p:nvPr/>
        </p:nvSpPr>
        <p:spPr>
          <a:xfrm>
            <a:off x="457200" y="6355080"/>
            <a:ext cx="10972800" cy="27432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Run an external content audit. Find pages with wrong/outdated info about you. Reach out and fix them.</a:t>
            </a:r>
            <a:endParaRPr lang="en-US" sz="1100" dirty="0"/>
          </a:p>
        </p:txBody>
      </p:sp>
      <p:sp>
        <p:nvSpPr>
          <p:cNvPr id="33" name="Text 31"/>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23 / 30</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r>
              <a:rPr lang="en-US" sz="1100" b="1" kern="0" spc="500" dirty="0">
                <a:solidFill>
                  <a:srgbClr val="B388FF"/>
                </a:solidFill>
                <a:latin typeface="Trebuchet MS" pitchFamily="34" charset="0"/>
                <a:ea typeface="Trebuchet MS" pitchFamily="34" charset="-122"/>
                <a:cs typeface="Trebuchet MS" pitchFamily="34" charset="-120"/>
              </a:rPr>
              <a:t>PILLAR 06 — LLM-SPECIFIC OPTIMIZATION</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AI crawlers read 30% of your page. </a:t>
            </a:r>
            <a:br>
              <a:rPr lang="en-US" sz="3600" b="1" dirty="0">
                <a:solidFill>
                  <a:srgbClr val="FFFFFF"/>
                </a:solidFill>
                <a:latin typeface="Arial Black" pitchFamily="34" charset="0"/>
                <a:ea typeface="Arial Black" pitchFamily="34" charset="-122"/>
                <a:cs typeface="Arial Black" pitchFamily="34" charset="-120"/>
              </a:rPr>
            </a:br>
            <a:r>
              <a:rPr lang="en-US" sz="3600" b="1" dirty="0">
                <a:solidFill>
                  <a:srgbClr val="FFFFFF"/>
                </a:solidFill>
                <a:latin typeface="Arial Black" pitchFamily="34" charset="0"/>
                <a:ea typeface="Arial Black" pitchFamily="34" charset="-122"/>
                <a:cs typeface="Arial Black" pitchFamily="34" charset="-120"/>
              </a:rPr>
              <a:t>None of them scroll.</a:t>
            </a:r>
            <a:endParaRPr lang="en-US" sz="3600" dirty="0"/>
          </a:p>
        </p:txBody>
      </p:sp>
      <p:sp>
        <p:nvSpPr>
          <p:cNvPr id="4" name="Text 2"/>
          <p:cNvSpPr/>
          <p:nvPr/>
        </p:nvSpPr>
        <p:spPr>
          <a:xfrm>
            <a:off x="457200" y="2103120"/>
            <a:ext cx="5486400" cy="1828800"/>
          </a:xfrm>
          <a:prstGeom prst="rect">
            <a:avLst/>
          </a:prstGeom>
          <a:noFill/>
          <a:ln/>
        </p:spPr>
        <p:txBody>
          <a:bodyPr wrap="square" lIns="0" tIns="0" rIns="0" bIns="0" rtlCol="0" anchor="ctr"/>
          <a:lstStyle/>
          <a:p>
            <a:pPr marL="0" indent="0">
              <a:buNone/>
            </a:pPr>
            <a:r>
              <a:rPr lang="en-US" sz="8800" b="1" dirty="0">
                <a:solidFill>
                  <a:srgbClr val="B388FF"/>
                </a:solidFill>
                <a:latin typeface="Arial Black" pitchFamily="34" charset="0"/>
                <a:ea typeface="Arial Black" pitchFamily="34" charset="-122"/>
                <a:cs typeface="Arial Black" pitchFamily="34" charset="-120"/>
              </a:rPr>
              <a:t>21–35%</a:t>
            </a:r>
            <a:endParaRPr lang="en-US" sz="8800" dirty="0"/>
          </a:p>
        </p:txBody>
      </p:sp>
      <p:sp>
        <p:nvSpPr>
          <p:cNvPr id="5" name="Text 3"/>
          <p:cNvSpPr/>
          <p:nvPr/>
        </p:nvSpPr>
        <p:spPr>
          <a:xfrm>
            <a:off x="457200" y="3717142"/>
            <a:ext cx="5486400" cy="45720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of page content read by the average AI crawler.</a:t>
            </a:r>
            <a:endParaRPr lang="en-US" sz="1600" dirty="0"/>
          </a:p>
        </p:txBody>
      </p:sp>
      <p:sp>
        <p:nvSpPr>
          <p:cNvPr id="6" name="Text 4"/>
          <p:cNvSpPr/>
          <p:nvPr/>
        </p:nvSpPr>
        <p:spPr>
          <a:xfrm>
            <a:off x="457200" y="4251960"/>
            <a:ext cx="548640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Best: 35%. Worst: ~21%. Below the fold may as well not exist.</a:t>
            </a:r>
            <a:endParaRPr lang="en-US" sz="1600" dirty="0"/>
          </a:p>
        </p:txBody>
      </p:sp>
      <p:sp>
        <p:nvSpPr>
          <p:cNvPr id="7" name="Shape 5"/>
          <p:cNvSpPr/>
          <p:nvPr/>
        </p:nvSpPr>
        <p:spPr>
          <a:xfrm>
            <a:off x="6217920" y="1920240"/>
            <a:ext cx="5486400" cy="4114800"/>
          </a:xfrm>
          <a:prstGeom prst="rect">
            <a:avLst/>
          </a:prstGeom>
          <a:solidFill>
            <a:srgbClr val="141B2D"/>
          </a:solidFill>
          <a:ln w="12700">
            <a:solidFill>
              <a:srgbClr val="1F2940"/>
            </a:solidFill>
            <a:prstDash val="solid"/>
          </a:ln>
        </p:spPr>
        <p:txBody>
          <a:bodyPr/>
          <a:lstStyle/>
          <a:p>
            <a:endParaRPr lang="en-US"/>
          </a:p>
        </p:txBody>
      </p:sp>
      <p:sp>
        <p:nvSpPr>
          <p:cNvPr id="8" name="Text 6"/>
          <p:cNvSpPr/>
          <p:nvPr/>
        </p:nvSpPr>
        <p:spPr>
          <a:xfrm>
            <a:off x="6400800" y="2057400"/>
            <a:ext cx="5120640" cy="411480"/>
          </a:xfrm>
          <a:prstGeom prst="rect">
            <a:avLst/>
          </a:prstGeom>
          <a:noFill/>
          <a:ln/>
        </p:spPr>
        <p:txBody>
          <a:bodyPr wrap="square" lIns="0" tIns="0" rIns="0" bIns="0" rtlCol="0" anchor="ctr"/>
          <a:lstStyle/>
          <a:p>
            <a:pPr marL="0" indent="0">
              <a:buNone/>
            </a:pPr>
            <a:r>
              <a:rPr lang="en-US" sz="1600" b="1" kern="0" spc="300" dirty="0">
                <a:solidFill>
                  <a:srgbClr val="B388FF"/>
                </a:solidFill>
                <a:latin typeface="Trebuchet MS" pitchFamily="34" charset="0"/>
                <a:ea typeface="Trebuchet MS" pitchFamily="34" charset="-122"/>
                <a:cs typeface="Trebuchet MS" pitchFamily="34" charset="-120"/>
              </a:rPr>
              <a:t>METADATA FIELDS </a:t>
            </a:r>
            <a:br>
              <a:rPr lang="en-US" sz="1600" b="1" kern="0" spc="300" dirty="0">
                <a:solidFill>
                  <a:srgbClr val="B388FF"/>
                </a:solidFill>
                <a:latin typeface="Trebuchet MS" pitchFamily="34" charset="0"/>
                <a:ea typeface="Trebuchet MS" pitchFamily="34" charset="-122"/>
                <a:cs typeface="Trebuchet MS" pitchFamily="34" charset="-120"/>
              </a:rPr>
            </a:br>
            <a:r>
              <a:rPr lang="en-US" sz="1600" b="1" kern="0" spc="300" dirty="0">
                <a:solidFill>
                  <a:srgbClr val="B388FF"/>
                </a:solidFill>
                <a:latin typeface="Trebuchet MS" pitchFamily="34" charset="0"/>
                <a:ea typeface="Trebuchet MS" pitchFamily="34" charset="-122"/>
                <a:cs typeface="Trebuchet MS" pitchFamily="34" charset="-120"/>
              </a:rPr>
              <a:t>— WHICH AI CRAWLERS USE THEM?</a:t>
            </a:r>
            <a:endParaRPr lang="en-US" sz="1600" dirty="0"/>
          </a:p>
        </p:txBody>
      </p:sp>
      <p:sp>
        <p:nvSpPr>
          <p:cNvPr id="9" name="Text 7"/>
          <p:cNvSpPr/>
          <p:nvPr/>
        </p:nvSpPr>
        <p:spPr>
          <a:xfrm>
            <a:off x="6400800" y="2468880"/>
            <a:ext cx="3200400" cy="5029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Title tag</a:t>
            </a:r>
            <a:endParaRPr lang="en-US" sz="1600" dirty="0"/>
          </a:p>
        </p:txBody>
      </p:sp>
      <p:sp>
        <p:nvSpPr>
          <p:cNvPr id="10" name="Text 8"/>
          <p:cNvSpPr/>
          <p:nvPr/>
        </p:nvSpPr>
        <p:spPr>
          <a:xfrm>
            <a:off x="9601200" y="2468880"/>
            <a:ext cx="2011680" cy="502920"/>
          </a:xfrm>
          <a:prstGeom prst="rect">
            <a:avLst/>
          </a:prstGeom>
          <a:noFill/>
          <a:ln/>
        </p:spPr>
        <p:txBody>
          <a:bodyPr wrap="square" lIns="0" tIns="0" rIns="0" bIns="0" rtlCol="0" anchor="ctr"/>
          <a:lstStyle/>
          <a:p>
            <a:pPr marL="0" indent="0" algn="r">
              <a:buNone/>
            </a:pPr>
            <a:r>
              <a:rPr lang="en-US" sz="1600" b="1" dirty="0">
                <a:solidFill>
                  <a:srgbClr val="00D4FF"/>
                </a:solidFill>
                <a:latin typeface="Calibri" pitchFamily="34" charset="0"/>
                <a:ea typeface="Calibri" pitchFamily="34" charset="-122"/>
                <a:cs typeface="Calibri" pitchFamily="34" charset="-120"/>
              </a:rPr>
              <a:t>5 of 6 ✓</a:t>
            </a:r>
            <a:endParaRPr lang="en-US" sz="1600" dirty="0"/>
          </a:p>
        </p:txBody>
      </p:sp>
      <p:sp>
        <p:nvSpPr>
          <p:cNvPr id="11" name="Text 9"/>
          <p:cNvSpPr/>
          <p:nvPr/>
        </p:nvSpPr>
        <p:spPr>
          <a:xfrm>
            <a:off x="6400800" y="3063240"/>
            <a:ext cx="3200400" cy="5029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og:title</a:t>
            </a:r>
            <a:endParaRPr lang="en-US" sz="1600" dirty="0"/>
          </a:p>
        </p:txBody>
      </p:sp>
      <p:sp>
        <p:nvSpPr>
          <p:cNvPr id="12" name="Text 10"/>
          <p:cNvSpPr/>
          <p:nvPr/>
        </p:nvSpPr>
        <p:spPr>
          <a:xfrm>
            <a:off x="9601200" y="3063240"/>
            <a:ext cx="2011680" cy="502920"/>
          </a:xfrm>
          <a:prstGeom prst="rect">
            <a:avLst/>
          </a:prstGeom>
          <a:noFill/>
          <a:ln/>
        </p:spPr>
        <p:txBody>
          <a:bodyPr wrap="square" lIns="0" tIns="0" rIns="0" bIns="0" rtlCol="0" anchor="ctr"/>
          <a:lstStyle/>
          <a:p>
            <a:pPr marL="0" indent="0" algn="r">
              <a:buNone/>
            </a:pPr>
            <a:r>
              <a:rPr lang="en-US" sz="1600" b="1" dirty="0">
                <a:solidFill>
                  <a:srgbClr val="FFB547"/>
                </a:solidFill>
                <a:latin typeface="Calibri" pitchFamily="34" charset="0"/>
                <a:ea typeface="Calibri" pitchFamily="34" charset="-122"/>
                <a:cs typeface="Calibri" pitchFamily="34" charset="-120"/>
              </a:rPr>
              <a:t>2 of 6</a:t>
            </a:r>
            <a:endParaRPr lang="en-US" sz="1600" dirty="0"/>
          </a:p>
        </p:txBody>
      </p:sp>
      <p:sp>
        <p:nvSpPr>
          <p:cNvPr id="13" name="Text 11"/>
          <p:cNvSpPr/>
          <p:nvPr/>
        </p:nvSpPr>
        <p:spPr>
          <a:xfrm>
            <a:off x="6400800" y="3657600"/>
            <a:ext cx="3200400" cy="5029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og:description</a:t>
            </a:r>
            <a:endParaRPr lang="en-US" sz="1600" dirty="0"/>
          </a:p>
        </p:txBody>
      </p:sp>
      <p:sp>
        <p:nvSpPr>
          <p:cNvPr id="14" name="Text 12"/>
          <p:cNvSpPr/>
          <p:nvPr/>
        </p:nvSpPr>
        <p:spPr>
          <a:xfrm>
            <a:off x="9601200" y="3657600"/>
            <a:ext cx="2011680" cy="502920"/>
          </a:xfrm>
          <a:prstGeom prst="rect">
            <a:avLst/>
          </a:prstGeom>
          <a:noFill/>
          <a:ln/>
        </p:spPr>
        <p:txBody>
          <a:bodyPr wrap="square" lIns="0" tIns="0" rIns="0" bIns="0" rtlCol="0" anchor="ctr"/>
          <a:lstStyle/>
          <a:p>
            <a:pPr marL="0" indent="0" algn="r">
              <a:buNone/>
            </a:pPr>
            <a:r>
              <a:rPr lang="en-US" sz="1600" b="1" dirty="0">
                <a:solidFill>
                  <a:srgbClr val="FF5C7A"/>
                </a:solidFill>
                <a:latin typeface="Calibri" pitchFamily="34" charset="0"/>
                <a:ea typeface="Calibri" pitchFamily="34" charset="-122"/>
                <a:cs typeface="Calibri" pitchFamily="34" charset="-120"/>
              </a:rPr>
              <a:t>0 of 6 ✗</a:t>
            </a:r>
            <a:endParaRPr lang="en-US" sz="1600" dirty="0"/>
          </a:p>
        </p:txBody>
      </p:sp>
      <p:sp>
        <p:nvSpPr>
          <p:cNvPr id="15" name="Text 13"/>
          <p:cNvSpPr/>
          <p:nvPr/>
        </p:nvSpPr>
        <p:spPr>
          <a:xfrm>
            <a:off x="6400800" y="4251960"/>
            <a:ext cx="3200400" cy="5029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JSON-LD schema</a:t>
            </a:r>
            <a:endParaRPr lang="en-US" sz="1600" dirty="0"/>
          </a:p>
        </p:txBody>
      </p:sp>
      <p:sp>
        <p:nvSpPr>
          <p:cNvPr id="16" name="Text 14"/>
          <p:cNvSpPr/>
          <p:nvPr/>
        </p:nvSpPr>
        <p:spPr>
          <a:xfrm>
            <a:off x="9601200" y="4251960"/>
            <a:ext cx="2011680" cy="502920"/>
          </a:xfrm>
          <a:prstGeom prst="rect">
            <a:avLst/>
          </a:prstGeom>
          <a:noFill/>
          <a:ln/>
        </p:spPr>
        <p:txBody>
          <a:bodyPr wrap="square" lIns="0" tIns="0" rIns="0" bIns="0" rtlCol="0" anchor="ctr"/>
          <a:lstStyle/>
          <a:p>
            <a:pPr marL="0" indent="0" algn="r">
              <a:buNone/>
            </a:pPr>
            <a:r>
              <a:rPr lang="en-US" sz="1600" b="1" dirty="0">
                <a:solidFill>
                  <a:srgbClr val="FF5C7A"/>
                </a:solidFill>
                <a:latin typeface="Calibri" pitchFamily="34" charset="0"/>
                <a:ea typeface="Calibri" pitchFamily="34" charset="-122"/>
                <a:cs typeface="Calibri" pitchFamily="34" charset="-120"/>
              </a:rPr>
              <a:t>0 of 6 ✗</a:t>
            </a:r>
            <a:endParaRPr lang="en-US" sz="1600" dirty="0"/>
          </a:p>
        </p:txBody>
      </p:sp>
      <p:sp>
        <p:nvSpPr>
          <p:cNvPr id="17" name="Text 15"/>
          <p:cNvSpPr/>
          <p:nvPr/>
        </p:nvSpPr>
        <p:spPr>
          <a:xfrm>
            <a:off x="6400800" y="4846320"/>
            <a:ext cx="3200400" cy="50292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7 other meta fields</a:t>
            </a:r>
            <a:endParaRPr lang="en-US" sz="1600" dirty="0"/>
          </a:p>
        </p:txBody>
      </p:sp>
      <p:sp>
        <p:nvSpPr>
          <p:cNvPr id="18" name="Text 16"/>
          <p:cNvSpPr/>
          <p:nvPr/>
        </p:nvSpPr>
        <p:spPr>
          <a:xfrm>
            <a:off x="9601200" y="4846320"/>
            <a:ext cx="2011680" cy="502920"/>
          </a:xfrm>
          <a:prstGeom prst="rect">
            <a:avLst/>
          </a:prstGeom>
          <a:noFill/>
          <a:ln/>
        </p:spPr>
        <p:txBody>
          <a:bodyPr wrap="square" lIns="0" tIns="0" rIns="0" bIns="0" rtlCol="0" anchor="ctr"/>
          <a:lstStyle/>
          <a:p>
            <a:pPr marL="0" indent="0" algn="r">
              <a:buNone/>
            </a:pPr>
            <a:r>
              <a:rPr lang="en-US" sz="1600" b="1" dirty="0">
                <a:solidFill>
                  <a:srgbClr val="FF5C7A"/>
                </a:solidFill>
                <a:latin typeface="Calibri" pitchFamily="34" charset="0"/>
                <a:ea typeface="Calibri" pitchFamily="34" charset="-122"/>
                <a:cs typeface="Calibri" pitchFamily="34" charset="-120"/>
              </a:rPr>
              <a:t>0 of 6 ✗</a:t>
            </a:r>
            <a:endParaRPr lang="en-US" sz="1600" dirty="0"/>
          </a:p>
        </p:txBody>
      </p:sp>
      <p:sp>
        <p:nvSpPr>
          <p:cNvPr id="19" name="Text 17"/>
          <p:cNvSpPr/>
          <p:nvPr/>
        </p:nvSpPr>
        <p:spPr>
          <a:xfrm>
            <a:off x="6400800" y="5486400"/>
            <a:ext cx="5120640" cy="457200"/>
          </a:xfrm>
          <a:prstGeom prst="rect">
            <a:avLst/>
          </a:prstGeom>
          <a:noFill/>
          <a:ln/>
        </p:spPr>
        <p:txBody>
          <a:bodyPr wrap="square" lIns="0" tIns="0" rIns="0" bIns="0" rtlCol="0" anchor="ctr"/>
          <a:lstStyle/>
          <a:p>
            <a:pPr marL="0" indent="0">
              <a:buNone/>
            </a:pPr>
            <a:r>
              <a:rPr lang="en-US" sz="1600" b="1" i="1" dirty="0">
                <a:solidFill>
                  <a:srgbClr val="8B95A8"/>
                </a:solidFill>
                <a:latin typeface="Calibri" pitchFamily="34" charset="0"/>
                <a:ea typeface="Calibri" pitchFamily="34" charset="-122"/>
                <a:cs typeface="Calibri" pitchFamily="34" charset="-120"/>
              </a:rPr>
              <a:t>The title tag is the only metadata field that consistently moves AI citations.</a:t>
            </a:r>
            <a:endParaRPr lang="en-US" sz="1600" b="1" dirty="0"/>
          </a:p>
        </p:txBody>
      </p:sp>
      <p:sp>
        <p:nvSpPr>
          <p:cNvPr id="20" name="Text 18"/>
          <p:cNvSpPr/>
          <p:nvPr/>
        </p:nvSpPr>
        <p:spPr>
          <a:xfrm>
            <a:off x="457200" y="635508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Writesonic AI Crawler Study, 2026</a:t>
            </a:r>
            <a:endParaRPr lang="en-US" sz="1000" dirty="0"/>
          </a:p>
        </p:txBody>
      </p:sp>
      <p:sp>
        <p:nvSpPr>
          <p:cNvPr id="21" name="Text 1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24 / 30</a:t>
            </a:r>
            <a:endParaRPr lang="en-US" sz="900" dirty="0"/>
          </a:p>
        </p:txBody>
      </p:sp>
      <p:sp>
        <p:nvSpPr>
          <p:cNvPr id="22" name="Text 4">
            <a:extLst>
              <a:ext uri="{FF2B5EF4-FFF2-40B4-BE49-F238E27FC236}">
                <a16:creationId xmlns:a16="http://schemas.microsoft.com/office/drawing/2014/main" id="{3F679F66-B64A-CECD-EEF4-538F2DB700D1}"/>
              </a:ext>
            </a:extLst>
          </p:cNvPr>
          <p:cNvSpPr/>
          <p:nvPr/>
        </p:nvSpPr>
        <p:spPr>
          <a:xfrm>
            <a:off x="457200" y="5120640"/>
            <a:ext cx="548640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Robots: 35%. Worst: ~21%. Below the fold may as well not exist.</a:t>
            </a:r>
            <a:endParaRPr lang="en-US" sz="1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Three tiers of crawlers. Most don't run JS.</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ChatGPT executes ZERO JavaScript. Your React app is invisible to the biggest AI on earth.</a:t>
            </a:r>
            <a:endParaRPr lang="en-US" sz="1600" dirty="0"/>
          </a:p>
        </p:txBody>
      </p:sp>
      <p:sp>
        <p:nvSpPr>
          <p:cNvPr id="5" name="Shape 3"/>
          <p:cNvSpPr/>
          <p:nvPr/>
        </p:nvSpPr>
        <p:spPr>
          <a:xfrm>
            <a:off x="457200" y="2194560"/>
            <a:ext cx="3611880" cy="2926080"/>
          </a:xfrm>
          <a:prstGeom prst="rect">
            <a:avLst/>
          </a:prstGeom>
          <a:solidFill>
            <a:srgbClr val="141B2D"/>
          </a:solidFill>
          <a:ln w="12700">
            <a:solidFill>
              <a:srgbClr val="FF4D8F"/>
            </a:solidFill>
            <a:prstDash val="solid"/>
          </a:ln>
        </p:spPr>
        <p:txBody>
          <a:bodyPr/>
          <a:lstStyle/>
          <a:p>
            <a:endParaRPr lang="en-US"/>
          </a:p>
        </p:txBody>
      </p:sp>
      <p:sp>
        <p:nvSpPr>
          <p:cNvPr id="6" name="Text 4"/>
          <p:cNvSpPr/>
          <p:nvPr/>
        </p:nvSpPr>
        <p:spPr>
          <a:xfrm>
            <a:off x="685800" y="2331720"/>
            <a:ext cx="3200400" cy="365760"/>
          </a:xfrm>
          <a:prstGeom prst="rect">
            <a:avLst/>
          </a:prstGeom>
          <a:noFill/>
          <a:ln/>
        </p:spPr>
        <p:txBody>
          <a:bodyPr wrap="square" lIns="0" tIns="0" rIns="0" bIns="0" rtlCol="0" anchor="ctr"/>
          <a:lstStyle/>
          <a:p>
            <a:pPr marL="0" indent="0">
              <a:buNone/>
            </a:pPr>
            <a:r>
              <a:rPr lang="en-US" sz="1600" b="1" kern="0" spc="400" dirty="0">
                <a:solidFill>
                  <a:srgbClr val="FF4D8F"/>
                </a:solidFill>
                <a:latin typeface="Trebuchet MS" pitchFamily="34" charset="0"/>
                <a:ea typeface="Trebuchet MS" pitchFamily="34" charset="-122"/>
                <a:cs typeface="Trebuchet MS" pitchFamily="34" charset="-120"/>
              </a:rPr>
              <a:t>TIER 3</a:t>
            </a:r>
            <a:endParaRPr lang="en-US" sz="1600" dirty="0"/>
          </a:p>
        </p:txBody>
      </p:sp>
      <p:sp>
        <p:nvSpPr>
          <p:cNvPr id="7" name="Text 5"/>
          <p:cNvSpPr/>
          <p:nvPr/>
        </p:nvSpPr>
        <p:spPr>
          <a:xfrm>
            <a:off x="685800" y="2743200"/>
            <a:ext cx="3200400" cy="548640"/>
          </a:xfrm>
          <a:prstGeom prst="rect">
            <a:avLst/>
          </a:prstGeom>
          <a:noFill/>
          <a:ln/>
        </p:spPr>
        <p:txBody>
          <a:bodyPr wrap="square" lIns="0" tIns="0" rIns="0" bIns="0" rtlCol="0" anchor="ctr"/>
          <a:lstStyle/>
          <a:p>
            <a:pPr marL="0" indent="0">
              <a:buNone/>
            </a:pPr>
            <a:r>
              <a:rPr lang="en-US" sz="2400" b="1" dirty="0">
                <a:solidFill>
                  <a:srgbClr val="FFFFFF"/>
                </a:solidFill>
                <a:latin typeface="Arial Black" pitchFamily="34" charset="0"/>
                <a:ea typeface="Arial Black" pitchFamily="34" charset="-122"/>
                <a:cs typeface="Arial Black" pitchFamily="34" charset="-120"/>
              </a:rPr>
              <a:t>HTML-only</a:t>
            </a:r>
            <a:endParaRPr lang="en-US" sz="2400" dirty="0"/>
          </a:p>
        </p:txBody>
      </p:sp>
      <p:sp>
        <p:nvSpPr>
          <p:cNvPr id="8" name="Text 6"/>
          <p:cNvSpPr/>
          <p:nvPr/>
        </p:nvSpPr>
        <p:spPr>
          <a:xfrm>
            <a:off x="685800" y="3383280"/>
            <a:ext cx="3200400" cy="36576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0ms JavaScript</a:t>
            </a:r>
            <a:endParaRPr lang="en-US" sz="1600" dirty="0"/>
          </a:p>
        </p:txBody>
      </p:sp>
      <p:sp>
        <p:nvSpPr>
          <p:cNvPr id="9" name="Shape 7"/>
          <p:cNvSpPr/>
          <p:nvPr/>
        </p:nvSpPr>
        <p:spPr>
          <a:xfrm>
            <a:off x="685800" y="3886200"/>
            <a:ext cx="3200400" cy="0"/>
          </a:xfrm>
          <a:prstGeom prst="line">
            <a:avLst/>
          </a:prstGeom>
          <a:noFill/>
          <a:ln w="12700">
            <a:solidFill>
              <a:srgbClr val="FF4D8F"/>
            </a:solidFill>
            <a:prstDash val="solid"/>
          </a:ln>
        </p:spPr>
        <p:txBody>
          <a:bodyPr/>
          <a:lstStyle/>
          <a:p>
            <a:endParaRPr lang="en-US"/>
          </a:p>
        </p:txBody>
      </p:sp>
      <p:sp>
        <p:nvSpPr>
          <p:cNvPr id="10" name="Text 8"/>
          <p:cNvSpPr/>
          <p:nvPr/>
        </p:nvSpPr>
        <p:spPr>
          <a:xfrm>
            <a:off x="685800" y="4023360"/>
            <a:ext cx="3200400" cy="502920"/>
          </a:xfrm>
          <a:prstGeom prst="rect">
            <a:avLst/>
          </a:prstGeom>
          <a:noFill/>
          <a:ln/>
        </p:spPr>
        <p:txBody>
          <a:bodyPr wrap="square" lIns="0" tIns="0" rIns="0" bIns="0" rtlCol="0" anchor="ctr"/>
          <a:lstStyle/>
          <a:p>
            <a:pPr marL="0" indent="0">
              <a:buNone/>
            </a:pPr>
            <a:r>
              <a:rPr lang="en-US" sz="1300" b="1" dirty="0">
                <a:solidFill>
                  <a:srgbClr val="FFFFFF"/>
                </a:solidFill>
                <a:latin typeface="Consolas" pitchFamily="34" charset="0"/>
                <a:ea typeface="Consolas" pitchFamily="34" charset="-122"/>
                <a:cs typeface="Consolas" pitchFamily="34" charset="-120"/>
              </a:rPr>
              <a:t>ChatGPT · Claude · </a:t>
            </a:r>
            <a:r>
              <a:rPr lang="en-US" sz="1600" b="1" dirty="0">
                <a:solidFill>
                  <a:srgbClr val="FFFFFF"/>
                </a:solidFill>
                <a:latin typeface="Consolas" pitchFamily="34" charset="0"/>
                <a:ea typeface="Consolas" pitchFamily="34" charset="-122"/>
                <a:cs typeface="Consolas" pitchFamily="34" charset="-120"/>
              </a:rPr>
              <a:t>Gemini</a:t>
            </a:r>
            <a:endParaRPr lang="en-US" sz="1600" dirty="0"/>
          </a:p>
        </p:txBody>
      </p:sp>
      <p:sp>
        <p:nvSpPr>
          <p:cNvPr id="11" name="Text 9"/>
          <p:cNvSpPr/>
          <p:nvPr/>
        </p:nvSpPr>
        <p:spPr>
          <a:xfrm>
            <a:off x="685800" y="4617720"/>
            <a:ext cx="3200400" cy="36576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the biggest 3</a:t>
            </a:r>
            <a:endParaRPr lang="en-US" sz="1600" dirty="0"/>
          </a:p>
        </p:txBody>
      </p:sp>
      <p:sp>
        <p:nvSpPr>
          <p:cNvPr id="12" name="Shape 10"/>
          <p:cNvSpPr/>
          <p:nvPr/>
        </p:nvSpPr>
        <p:spPr>
          <a:xfrm>
            <a:off x="4251960" y="2194560"/>
            <a:ext cx="3611880" cy="2926080"/>
          </a:xfrm>
          <a:prstGeom prst="rect">
            <a:avLst/>
          </a:prstGeom>
          <a:solidFill>
            <a:srgbClr val="141B2D"/>
          </a:solidFill>
          <a:ln w="12700">
            <a:solidFill>
              <a:srgbClr val="FFB547"/>
            </a:solidFill>
            <a:prstDash val="solid"/>
          </a:ln>
        </p:spPr>
        <p:txBody>
          <a:bodyPr/>
          <a:lstStyle/>
          <a:p>
            <a:endParaRPr lang="en-US"/>
          </a:p>
        </p:txBody>
      </p:sp>
      <p:sp>
        <p:nvSpPr>
          <p:cNvPr id="13" name="Text 11"/>
          <p:cNvSpPr/>
          <p:nvPr/>
        </p:nvSpPr>
        <p:spPr>
          <a:xfrm>
            <a:off x="4480560" y="2331720"/>
            <a:ext cx="3200400" cy="365760"/>
          </a:xfrm>
          <a:prstGeom prst="rect">
            <a:avLst/>
          </a:prstGeom>
          <a:noFill/>
          <a:ln/>
        </p:spPr>
        <p:txBody>
          <a:bodyPr wrap="square" lIns="0" tIns="0" rIns="0" bIns="0" rtlCol="0" anchor="ctr"/>
          <a:lstStyle/>
          <a:p>
            <a:pPr marL="0" indent="0">
              <a:buNone/>
            </a:pPr>
            <a:r>
              <a:rPr lang="en-US" sz="1600" b="1" kern="0" spc="400" dirty="0">
                <a:solidFill>
                  <a:srgbClr val="FFB547"/>
                </a:solidFill>
                <a:latin typeface="Trebuchet MS" pitchFamily="34" charset="0"/>
                <a:ea typeface="Trebuchet MS" pitchFamily="34" charset="-122"/>
                <a:cs typeface="Trebuchet MS" pitchFamily="34" charset="-120"/>
              </a:rPr>
              <a:t>TIER 2</a:t>
            </a:r>
            <a:endParaRPr lang="en-US" sz="1600" dirty="0"/>
          </a:p>
        </p:txBody>
      </p:sp>
      <p:sp>
        <p:nvSpPr>
          <p:cNvPr id="14" name="Text 12"/>
          <p:cNvSpPr/>
          <p:nvPr/>
        </p:nvSpPr>
        <p:spPr>
          <a:xfrm>
            <a:off x="4480560" y="2743200"/>
            <a:ext cx="3200400" cy="548640"/>
          </a:xfrm>
          <a:prstGeom prst="rect">
            <a:avLst/>
          </a:prstGeom>
          <a:noFill/>
          <a:ln/>
        </p:spPr>
        <p:txBody>
          <a:bodyPr wrap="square" lIns="0" tIns="0" rIns="0" bIns="0" rtlCol="0" anchor="ctr"/>
          <a:lstStyle/>
          <a:p>
            <a:pPr marL="0" indent="0">
              <a:buNone/>
            </a:pPr>
            <a:r>
              <a:rPr lang="en-US" sz="2400" b="1" dirty="0">
                <a:solidFill>
                  <a:srgbClr val="FFFFFF"/>
                </a:solidFill>
                <a:latin typeface="Arial Black" pitchFamily="34" charset="0"/>
                <a:ea typeface="Arial Black" pitchFamily="34" charset="-122"/>
                <a:cs typeface="Arial Black" pitchFamily="34" charset="-120"/>
              </a:rPr>
              <a:t>Headless JS</a:t>
            </a:r>
            <a:endParaRPr lang="en-US" sz="2400" dirty="0"/>
          </a:p>
        </p:txBody>
      </p:sp>
      <p:sp>
        <p:nvSpPr>
          <p:cNvPr id="15" name="Text 13"/>
          <p:cNvSpPr/>
          <p:nvPr/>
        </p:nvSpPr>
        <p:spPr>
          <a:xfrm>
            <a:off x="4480560" y="3383280"/>
            <a:ext cx="3200400" cy="36576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2–3 second window</a:t>
            </a:r>
            <a:endParaRPr lang="en-US" sz="1600" dirty="0"/>
          </a:p>
        </p:txBody>
      </p:sp>
      <p:sp>
        <p:nvSpPr>
          <p:cNvPr id="16" name="Shape 14"/>
          <p:cNvSpPr/>
          <p:nvPr/>
        </p:nvSpPr>
        <p:spPr>
          <a:xfrm>
            <a:off x="4480560" y="3886200"/>
            <a:ext cx="3200400" cy="0"/>
          </a:xfrm>
          <a:prstGeom prst="line">
            <a:avLst/>
          </a:prstGeom>
          <a:noFill/>
          <a:ln w="12700">
            <a:solidFill>
              <a:srgbClr val="FFB547"/>
            </a:solidFill>
            <a:prstDash val="solid"/>
          </a:ln>
        </p:spPr>
        <p:txBody>
          <a:bodyPr/>
          <a:lstStyle/>
          <a:p>
            <a:endParaRPr lang="en-US"/>
          </a:p>
        </p:txBody>
      </p:sp>
      <p:sp>
        <p:nvSpPr>
          <p:cNvPr id="17" name="Text 15"/>
          <p:cNvSpPr/>
          <p:nvPr/>
        </p:nvSpPr>
        <p:spPr>
          <a:xfrm>
            <a:off x="4480560" y="4023360"/>
            <a:ext cx="3200400" cy="502920"/>
          </a:xfrm>
          <a:prstGeom prst="rect">
            <a:avLst/>
          </a:prstGeom>
          <a:noFill/>
          <a:ln/>
        </p:spPr>
        <p:txBody>
          <a:bodyPr wrap="square" lIns="0" tIns="0" rIns="0" bIns="0" rtlCol="0" anchor="ctr"/>
          <a:lstStyle/>
          <a:p>
            <a:pPr marL="0" indent="0">
              <a:buNone/>
            </a:pPr>
            <a:r>
              <a:rPr lang="en-US" sz="1600" b="1" dirty="0">
                <a:solidFill>
                  <a:srgbClr val="FFFFFF"/>
                </a:solidFill>
                <a:latin typeface="Consolas" pitchFamily="34" charset="0"/>
                <a:ea typeface="Consolas" pitchFamily="34" charset="-122"/>
                <a:cs typeface="Consolas" pitchFamily="34" charset="-120"/>
              </a:rPr>
              <a:t>DeepSeek · Grok</a:t>
            </a:r>
            <a:endParaRPr lang="en-US" sz="1600" dirty="0"/>
          </a:p>
        </p:txBody>
      </p:sp>
      <p:sp>
        <p:nvSpPr>
          <p:cNvPr id="18" name="Text 16"/>
          <p:cNvSpPr/>
          <p:nvPr/>
        </p:nvSpPr>
        <p:spPr>
          <a:xfrm>
            <a:off x="4480560" y="4617720"/>
            <a:ext cx="3200400" cy="36576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partial JS</a:t>
            </a:r>
            <a:endParaRPr lang="en-US" sz="1600" dirty="0"/>
          </a:p>
        </p:txBody>
      </p:sp>
      <p:sp>
        <p:nvSpPr>
          <p:cNvPr id="19" name="Shape 17"/>
          <p:cNvSpPr/>
          <p:nvPr/>
        </p:nvSpPr>
        <p:spPr>
          <a:xfrm>
            <a:off x="8046720" y="2194560"/>
            <a:ext cx="3611880" cy="2926080"/>
          </a:xfrm>
          <a:prstGeom prst="rect">
            <a:avLst/>
          </a:prstGeom>
          <a:solidFill>
            <a:srgbClr val="141B2D"/>
          </a:solidFill>
          <a:ln w="12700">
            <a:solidFill>
              <a:srgbClr val="00E5A0"/>
            </a:solidFill>
            <a:prstDash val="solid"/>
          </a:ln>
        </p:spPr>
        <p:txBody>
          <a:bodyPr/>
          <a:lstStyle/>
          <a:p>
            <a:endParaRPr lang="en-US"/>
          </a:p>
        </p:txBody>
      </p:sp>
      <p:sp>
        <p:nvSpPr>
          <p:cNvPr id="20" name="Text 18"/>
          <p:cNvSpPr/>
          <p:nvPr/>
        </p:nvSpPr>
        <p:spPr>
          <a:xfrm>
            <a:off x="8275320" y="2331720"/>
            <a:ext cx="3200400" cy="365760"/>
          </a:xfrm>
          <a:prstGeom prst="rect">
            <a:avLst/>
          </a:prstGeom>
          <a:noFill/>
          <a:ln/>
        </p:spPr>
        <p:txBody>
          <a:bodyPr wrap="square" lIns="0" tIns="0" rIns="0" bIns="0" rtlCol="0" anchor="ctr"/>
          <a:lstStyle/>
          <a:p>
            <a:pPr marL="0" indent="0">
              <a:buNone/>
            </a:pPr>
            <a:r>
              <a:rPr lang="en-US" sz="1600" b="1" kern="0" spc="400" dirty="0">
                <a:solidFill>
                  <a:srgbClr val="00E5A0"/>
                </a:solidFill>
                <a:latin typeface="Trebuchet MS" pitchFamily="34" charset="0"/>
                <a:ea typeface="Trebuchet MS" pitchFamily="34" charset="-122"/>
                <a:cs typeface="Trebuchet MS" pitchFamily="34" charset="-120"/>
              </a:rPr>
              <a:t>TIER 1</a:t>
            </a:r>
            <a:endParaRPr lang="en-US" sz="1600" dirty="0"/>
          </a:p>
        </p:txBody>
      </p:sp>
      <p:sp>
        <p:nvSpPr>
          <p:cNvPr id="21" name="Text 19"/>
          <p:cNvSpPr/>
          <p:nvPr/>
        </p:nvSpPr>
        <p:spPr>
          <a:xfrm>
            <a:off x="8275320" y="2743200"/>
            <a:ext cx="3200400" cy="548640"/>
          </a:xfrm>
          <a:prstGeom prst="rect">
            <a:avLst/>
          </a:prstGeom>
          <a:noFill/>
          <a:ln/>
        </p:spPr>
        <p:txBody>
          <a:bodyPr wrap="square" lIns="0" tIns="0" rIns="0" bIns="0" rtlCol="0" anchor="ctr"/>
          <a:lstStyle/>
          <a:p>
            <a:pPr marL="0" indent="0">
              <a:buNone/>
            </a:pPr>
            <a:r>
              <a:rPr lang="en-US" sz="2400" b="1" dirty="0">
                <a:solidFill>
                  <a:srgbClr val="FFFFFF"/>
                </a:solidFill>
                <a:latin typeface="Arial Black" pitchFamily="34" charset="0"/>
                <a:ea typeface="Arial Black" pitchFamily="34" charset="-122"/>
                <a:cs typeface="Arial Black" pitchFamily="34" charset="-120"/>
              </a:rPr>
              <a:t>Full Browser</a:t>
            </a:r>
            <a:endParaRPr lang="en-US" sz="2400" dirty="0"/>
          </a:p>
        </p:txBody>
      </p:sp>
      <p:sp>
        <p:nvSpPr>
          <p:cNvPr id="22" name="Text 20"/>
          <p:cNvSpPr/>
          <p:nvPr/>
        </p:nvSpPr>
        <p:spPr>
          <a:xfrm>
            <a:off x="8275320" y="3383280"/>
            <a:ext cx="3200400" cy="36576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Everything renders</a:t>
            </a:r>
            <a:endParaRPr lang="en-US" sz="1600" dirty="0"/>
          </a:p>
        </p:txBody>
      </p:sp>
      <p:sp>
        <p:nvSpPr>
          <p:cNvPr id="23" name="Shape 21"/>
          <p:cNvSpPr/>
          <p:nvPr/>
        </p:nvSpPr>
        <p:spPr>
          <a:xfrm>
            <a:off x="8275320" y="3886200"/>
            <a:ext cx="3200400" cy="0"/>
          </a:xfrm>
          <a:prstGeom prst="line">
            <a:avLst/>
          </a:prstGeom>
          <a:noFill/>
          <a:ln w="12700">
            <a:solidFill>
              <a:srgbClr val="00E5A0"/>
            </a:solidFill>
            <a:prstDash val="solid"/>
          </a:ln>
        </p:spPr>
        <p:txBody>
          <a:bodyPr/>
          <a:lstStyle/>
          <a:p>
            <a:endParaRPr lang="en-US"/>
          </a:p>
        </p:txBody>
      </p:sp>
      <p:sp>
        <p:nvSpPr>
          <p:cNvPr id="24" name="Text 22"/>
          <p:cNvSpPr/>
          <p:nvPr/>
        </p:nvSpPr>
        <p:spPr>
          <a:xfrm>
            <a:off x="8275320" y="4023360"/>
            <a:ext cx="3200400" cy="502920"/>
          </a:xfrm>
          <a:prstGeom prst="rect">
            <a:avLst/>
          </a:prstGeom>
          <a:noFill/>
          <a:ln/>
        </p:spPr>
        <p:txBody>
          <a:bodyPr wrap="square" lIns="0" tIns="0" rIns="0" bIns="0" rtlCol="0" anchor="ctr"/>
          <a:lstStyle/>
          <a:p>
            <a:pPr marL="0" indent="0">
              <a:buNone/>
            </a:pPr>
            <a:r>
              <a:rPr lang="en-US" sz="1600" b="1" dirty="0">
                <a:solidFill>
                  <a:srgbClr val="FFFFFF"/>
                </a:solidFill>
                <a:latin typeface="Consolas" pitchFamily="34" charset="0"/>
                <a:ea typeface="Consolas" pitchFamily="34" charset="-122"/>
                <a:cs typeface="Consolas" pitchFamily="34" charset="-120"/>
              </a:rPr>
              <a:t>Copilot only</a:t>
            </a:r>
            <a:endParaRPr lang="en-US" sz="1600" dirty="0"/>
          </a:p>
        </p:txBody>
      </p:sp>
      <p:sp>
        <p:nvSpPr>
          <p:cNvPr id="25" name="Text 23"/>
          <p:cNvSpPr/>
          <p:nvPr/>
        </p:nvSpPr>
        <p:spPr>
          <a:xfrm>
            <a:off x="8275320" y="4617720"/>
            <a:ext cx="3200400" cy="36576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rare</a:t>
            </a:r>
            <a:endParaRPr lang="en-US" sz="1600" dirty="0"/>
          </a:p>
        </p:txBody>
      </p:sp>
      <p:sp>
        <p:nvSpPr>
          <p:cNvPr id="26" name="Shape 24"/>
          <p:cNvSpPr/>
          <p:nvPr/>
        </p:nvSpPr>
        <p:spPr>
          <a:xfrm>
            <a:off x="457200" y="5349240"/>
            <a:ext cx="11247120" cy="1005840"/>
          </a:xfrm>
          <a:prstGeom prst="rect">
            <a:avLst/>
          </a:prstGeom>
          <a:solidFill>
            <a:srgbClr val="0A0E1A"/>
          </a:solidFill>
          <a:ln w="25400">
            <a:solidFill>
              <a:srgbClr val="B388FF"/>
            </a:solidFill>
            <a:prstDash val="solid"/>
          </a:ln>
        </p:spPr>
        <p:txBody>
          <a:bodyPr/>
          <a:lstStyle/>
          <a:p>
            <a:endParaRPr lang="en-US"/>
          </a:p>
        </p:txBody>
      </p:sp>
      <p:sp>
        <p:nvSpPr>
          <p:cNvPr id="27" name="Text 25"/>
          <p:cNvSpPr/>
          <p:nvPr/>
        </p:nvSpPr>
        <p:spPr>
          <a:xfrm>
            <a:off x="640080" y="5440680"/>
            <a:ext cx="10058400" cy="274320"/>
          </a:xfrm>
          <a:prstGeom prst="rect">
            <a:avLst/>
          </a:prstGeom>
          <a:noFill/>
          <a:ln/>
        </p:spPr>
        <p:txBody>
          <a:bodyPr wrap="square" lIns="0" tIns="0" rIns="0" bIns="0" rtlCol="0" anchor="ctr"/>
          <a:lstStyle/>
          <a:p>
            <a:pPr marL="0" indent="0">
              <a:buNone/>
            </a:pPr>
            <a:r>
              <a:rPr lang="en-US" sz="1000" b="1" kern="0" spc="300" dirty="0">
                <a:solidFill>
                  <a:srgbClr val="B388FF"/>
                </a:solidFill>
                <a:latin typeface="Trebuchet MS" pitchFamily="34" charset="0"/>
                <a:ea typeface="Trebuchet MS" pitchFamily="34" charset="-122"/>
                <a:cs typeface="Trebuchet MS" pitchFamily="34" charset="-120"/>
              </a:rPr>
              <a:t>THE FIX</a:t>
            </a:r>
            <a:endParaRPr lang="en-US" sz="1000" dirty="0"/>
          </a:p>
        </p:txBody>
      </p:sp>
      <p:sp>
        <p:nvSpPr>
          <p:cNvPr id="28" name="Text 26"/>
          <p:cNvSpPr/>
          <p:nvPr/>
        </p:nvSpPr>
        <p:spPr>
          <a:xfrm>
            <a:off x="640080" y="5669280"/>
            <a:ext cx="10972800" cy="64008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Server-side render. Ship the answer in initial HTML, in the first ~30%. Zero crawlers fire scroll-triggered content. Avoid lazy load.</a:t>
            </a:r>
            <a:endParaRPr lang="en-US" sz="1600" dirty="0"/>
          </a:p>
        </p:txBody>
      </p:sp>
      <p:sp>
        <p:nvSpPr>
          <p:cNvPr id="29" name="Text 27"/>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25 / 30</a:t>
            </a:r>
            <a:endParaRPr lang="en-US" sz="900" dirty="0"/>
          </a:p>
        </p:txBody>
      </p:sp>
      <p:sp>
        <p:nvSpPr>
          <p:cNvPr id="30" name="Text 0">
            <a:extLst>
              <a:ext uri="{FF2B5EF4-FFF2-40B4-BE49-F238E27FC236}">
                <a16:creationId xmlns:a16="http://schemas.microsoft.com/office/drawing/2014/main" id="{7B60D63C-943E-D813-F862-3002B017EC28}"/>
              </a:ext>
            </a:extLst>
          </p:cNvPr>
          <p:cNvSpPr/>
          <p:nvPr/>
        </p:nvSpPr>
        <p:spPr>
          <a:xfrm>
            <a:off x="457200" y="411480"/>
            <a:ext cx="10972800" cy="274320"/>
          </a:xfrm>
          <a:prstGeom prst="rect">
            <a:avLst/>
          </a:prstGeom>
          <a:noFill/>
          <a:ln/>
        </p:spPr>
        <p:txBody>
          <a:bodyPr wrap="square" lIns="0" tIns="0" rIns="0" bIns="0" rtlCol="0" anchor="ctr"/>
          <a:lstStyle/>
          <a:p>
            <a:r>
              <a:rPr lang="en-US" sz="1100" b="1" kern="0" spc="500" dirty="0">
                <a:solidFill>
                  <a:srgbClr val="B388FF"/>
                </a:solidFill>
                <a:latin typeface="Trebuchet MS" pitchFamily="34" charset="0"/>
                <a:ea typeface="Trebuchet MS" pitchFamily="34" charset="-122"/>
                <a:cs typeface="Trebuchet MS" pitchFamily="34" charset="-120"/>
              </a:rPr>
              <a:t>PILLAR 06 — LLM-SPECIFIC OPTIMIZATION</a:t>
            </a:r>
            <a:endParaRPr lang="en-US" sz="1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Implement these four. This week.</a:t>
            </a:r>
            <a:endParaRPr lang="en-US" sz="3600" dirty="0"/>
          </a:p>
        </p:txBody>
      </p:sp>
      <p:sp>
        <p:nvSpPr>
          <p:cNvPr id="4" name="Shape 2"/>
          <p:cNvSpPr/>
          <p:nvPr/>
        </p:nvSpPr>
        <p:spPr>
          <a:xfrm>
            <a:off x="457200" y="2194560"/>
            <a:ext cx="5669280" cy="1828800"/>
          </a:xfrm>
          <a:prstGeom prst="rect">
            <a:avLst/>
          </a:prstGeom>
          <a:solidFill>
            <a:srgbClr val="141B2D"/>
          </a:solidFill>
          <a:ln w="12700">
            <a:solidFill>
              <a:srgbClr val="1F2940"/>
            </a:solidFill>
            <a:prstDash val="solid"/>
          </a:ln>
        </p:spPr>
        <p:txBody>
          <a:bodyPr/>
          <a:lstStyle/>
          <a:p>
            <a:endParaRPr lang="en-US"/>
          </a:p>
        </p:txBody>
      </p:sp>
      <p:sp>
        <p:nvSpPr>
          <p:cNvPr id="5" name="Shape 3"/>
          <p:cNvSpPr/>
          <p:nvPr/>
        </p:nvSpPr>
        <p:spPr>
          <a:xfrm>
            <a:off x="685800" y="2377440"/>
            <a:ext cx="1097280" cy="320040"/>
          </a:xfrm>
          <a:prstGeom prst="rect">
            <a:avLst/>
          </a:prstGeom>
          <a:solidFill>
            <a:srgbClr val="00D4FF"/>
          </a:solidFill>
          <a:ln w="12700">
            <a:solidFill>
              <a:srgbClr val="00D4FF"/>
            </a:solidFill>
            <a:prstDash val="solid"/>
          </a:ln>
        </p:spPr>
        <p:txBody>
          <a:bodyPr/>
          <a:lstStyle/>
          <a:p>
            <a:endParaRPr lang="en-US"/>
          </a:p>
        </p:txBody>
      </p:sp>
      <p:sp>
        <p:nvSpPr>
          <p:cNvPr id="6" name="Text 4"/>
          <p:cNvSpPr/>
          <p:nvPr/>
        </p:nvSpPr>
        <p:spPr>
          <a:xfrm>
            <a:off x="685800" y="2377440"/>
            <a:ext cx="1097280" cy="32004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10 MIN</a:t>
            </a:r>
            <a:endParaRPr lang="en-US" sz="1000" dirty="0"/>
          </a:p>
        </p:txBody>
      </p:sp>
      <p:sp>
        <p:nvSpPr>
          <p:cNvPr id="7" name="Text 5"/>
          <p:cNvSpPr/>
          <p:nvPr/>
        </p:nvSpPr>
        <p:spPr>
          <a:xfrm>
            <a:off x="685800" y="2788920"/>
            <a:ext cx="5212080" cy="502920"/>
          </a:xfrm>
          <a:prstGeom prst="rect">
            <a:avLst/>
          </a:prstGeom>
          <a:noFill/>
          <a:ln/>
        </p:spPr>
        <p:txBody>
          <a:bodyPr wrap="square" lIns="0" tIns="0" rIns="0" bIns="0" rtlCol="0" anchor="ctr"/>
          <a:lstStyle/>
          <a:p>
            <a:pPr marL="0" indent="0">
              <a:buNone/>
            </a:pPr>
            <a:r>
              <a:rPr lang="en-US" sz="2000" b="1" dirty="0">
                <a:solidFill>
                  <a:srgbClr val="FFFFFF"/>
                </a:solidFill>
                <a:latin typeface="Arial Black" pitchFamily="34" charset="0"/>
                <a:ea typeface="Arial Black" pitchFamily="34" charset="-122"/>
                <a:cs typeface="Arial Black" pitchFamily="34" charset="-120"/>
              </a:rPr>
              <a:t>Markdown for Agents</a:t>
            </a:r>
            <a:endParaRPr lang="en-US" sz="2000" dirty="0"/>
          </a:p>
        </p:txBody>
      </p:sp>
      <p:sp>
        <p:nvSpPr>
          <p:cNvPr id="8" name="Text 6"/>
          <p:cNvSpPr/>
          <p:nvPr/>
        </p:nvSpPr>
        <p:spPr>
          <a:xfrm>
            <a:off x="685800" y="3291840"/>
            <a:ext cx="54102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Free Cloudflare toggle. Serves crawlers a clean Markdown version.</a:t>
            </a:r>
            <a:endParaRPr lang="en-US" sz="1600" dirty="0"/>
          </a:p>
        </p:txBody>
      </p:sp>
      <p:sp>
        <p:nvSpPr>
          <p:cNvPr id="9" name="Text 7"/>
          <p:cNvSpPr/>
          <p:nvPr/>
        </p:nvSpPr>
        <p:spPr>
          <a:xfrm>
            <a:off x="685800" y="3657600"/>
            <a:ext cx="5212080" cy="320040"/>
          </a:xfrm>
          <a:prstGeom prst="rect">
            <a:avLst/>
          </a:prstGeom>
          <a:noFill/>
          <a:ln/>
        </p:spPr>
        <p:txBody>
          <a:bodyPr wrap="square" lIns="0" tIns="0" rIns="0" bIns="0" rtlCol="0" anchor="ctr"/>
          <a:lstStyle/>
          <a:p>
            <a:pPr marL="0" indent="0">
              <a:buNone/>
            </a:pPr>
            <a:r>
              <a:rPr lang="en-US" sz="1600" b="1" i="1" dirty="0">
                <a:solidFill>
                  <a:srgbClr val="00D4FF"/>
                </a:solidFill>
                <a:latin typeface="Calibri" pitchFamily="34" charset="0"/>
                <a:ea typeface="Calibri" pitchFamily="34" charset="-122"/>
                <a:cs typeface="Calibri" pitchFamily="34" charset="-120"/>
              </a:rPr>
              <a:t>80% fewer tokens per page crawl.</a:t>
            </a:r>
            <a:endParaRPr lang="en-US" sz="1600" dirty="0"/>
          </a:p>
        </p:txBody>
      </p:sp>
      <p:sp>
        <p:nvSpPr>
          <p:cNvPr id="10" name="Shape 8"/>
          <p:cNvSpPr/>
          <p:nvPr/>
        </p:nvSpPr>
        <p:spPr>
          <a:xfrm>
            <a:off x="6309360" y="2194560"/>
            <a:ext cx="5669280" cy="1828800"/>
          </a:xfrm>
          <a:prstGeom prst="rect">
            <a:avLst/>
          </a:prstGeom>
          <a:solidFill>
            <a:srgbClr val="141B2D"/>
          </a:solidFill>
          <a:ln w="12700">
            <a:solidFill>
              <a:srgbClr val="1F2940"/>
            </a:solidFill>
            <a:prstDash val="solid"/>
          </a:ln>
        </p:spPr>
        <p:txBody>
          <a:bodyPr/>
          <a:lstStyle/>
          <a:p>
            <a:endParaRPr lang="en-US"/>
          </a:p>
        </p:txBody>
      </p:sp>
      <p:sp>
        <p:nvSpPr>
          <p:cNvPr id="11" name="Shape 9"/>
          <p:cNvSpPr/>
          <p:nvPr/>
        </p:nvSpPr>
        <p:spPr>
          <a:xfrm>
            <a:off x="6537960" y="2377440"/>
            <a:ext cx="1097280" cy="320040"/>
          </a:xfrm>
          <a:prstGeom prst="rect">
            <a:avLst/>
          </a:prstGeom>
          <a:solidFill>
            <a:srgbClr val="00E5A0"/>
          </a:solidFill>
          <a:ln w="12700">
            <a:solidFill>
              <a:srgbClr val="00E5A0"/>
            </a:solidFill>
            <a:prstDash val="solid"/>
          </a:ln>
        </p:spPr>
        <p:txBody>
          <a:bodyPr/>
          <a:lstStyle/>
          <a:p>
            <a:endParaRPr lang="en-US"/>
          </a:p>
        </p:txBody>
      </p:sp>
      <p:sp>
        <p:nvSpPr>
          <p:cNvPr id="12" name="Text 10"/>
          <p:cNvSpPr/>
          <p:nvPr/>
        </p:nvSpPr>
        <p:spPr>
          <a:xfrm>
            <a:off x="6537960" y="2377440"/>
            <a:ext cx="1097280" cy="32004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FREE</a:t>
            </a:r>
            <a:endParaRPr lang="en-US" sz="1000" dirty="0"/>
          </a:p>
        </p:txBody>
      </p:sp>
      <p:sp>
        <p:nvSpPr>
          <p:cNvPr id="13" name="Text 11"/>
          <p:cNvSpPr/>
          <p:nvPr/>
        </p:nvSpPr>
        <p:spPr>
          <a:xfrm>
            <a:off x="6537960" y="2788920"/>
            <a:ext cx="5212080" cy="502920"/>
          </a:xfrm>
          <a:prstGeom prst="rect">
            <a:avLst/>
          </a:prstGeom>
          <a:noFill/>
          <a:ln/>
        </p:spPr>
        <p:txBody>
          <a:bodyPr wrap="square" lIns="0" tIns="0" rIns="0" bIns="0" rtlCol="0" anchor="ctr"/>
          <a:lstStyle/>
          <a:p>
            <a:pPr marL="0" indent="0">
              <a:buNone/>
            </a:pPr>
            <a:r>
              <a:rPr lang="en-US" sz="2000" b="1" dirty="0">
                <a:solidFill>
                  <a:srgbClr val="FFFFFF"/>
                </a:solidFill>
                <a:latin typeface="Arial Black" pitchFamily="34" charset="0"/>
                <a:ea typeface="Arial Black" pitchFamily="34" charset="-122"/>
                <a:cs typeface="Arial Black" pitchFamily="34" charset="-120"/>
              </a:rPr>
              <a:t>isitagentready.com</a:t>
            </a:r>
            <a:endParaRPr lang="en-US" sz="2000" dirty="0"/>
          </a:p>
        </p:txBody>
      </p:sp>
      <p:sp>
        <p:nvSpPr>
          <p:cNvPr id="14" name="Text 12"/>
          <p:cNvSpPr/>
          <p:nvPr/>
        </p:nvSpPr>
        <p:spPr>
          <a:xfrm>
            <a:off x="6537960" y="3291840"/>
            <a:ext cx="521208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Cloudflare scanner. PageSpeed Insights for AI agent readiness.</a:t>
            </a:r>
            <a:endParaRPr lang="en-US" sz="1600" dirty="0"/>
          </a:p>
        </p:txBody>
      </p:sp>
      <p:sp>
        <p:nvSpPr>
          <p:cNvPr id="15" name="Text 13"/>
          <p:cNvSpPr/>
          <p:nvPr/>
        </p:nvSpPr>
        <p:spPr>
          <a:xfrm>
            <a:off x="6537960" y="3657600"/>
            <a:ext cx="5212080" cy="320040"/>
          </a:xfrm>
          <a:prstGeom prst="rect">
            <a:avLst/>
          </a:prstGeom>
          <a:noFill/>
          <a:ln/>
        </p:spPr>
        <p:txBody>
          <a:bodyPr wrap="square" lIns="0" tIns="0" rIns="0" bIns="0" rtlCol="0" anchor="ctr"/>
          <a:lstStyle/>
          <a:p>
            <a:pPr marL="0" indent="0">
              <a:buNone/>
            </a:pPr>
            <a:r>
              <a:rPr lang="en-US" sz="1600" b="1" i="1" dirty="0">
                <a:solidFill>
                  <a:srgbClr val="00E5A0"/>
                </a:solidFill>
                <a:latin typeface="Calibri" pitchFamily="34" charset="0"/>
                <a:ea typeface="Calibri" pitchFamily="34" charset="-122"/>
                <a:cs typeface="Calibri" pitchFamily="34" charset="-120"/>
              </a:rPr>
              <a:t>Scores your site 0–100. Each fail is an action.</a:t>
            </a:r>
            <a:endParaRPr lang="en-US" sz="1600" dirty="0"/>
          </a:p>
        </p:txBody>
      </p:sp>
      <p:sp>
        <p:nvSpPr>
          <p:cNvPr id="16" name="Shape 14"/>
          <p:cNvSpPr/>
          <p:nvPr/>
        </p:nvSpPr>
        <p:spPr>
          <a:xfrm>
            <a:off x="457200" y="4206240"/>
            <a:ext cx="5669280" cy="1828800"/>
          </a:xfrm>
          <a:prstGeom prst="rect">
            <a:avLst/>
          </a:prstGeom>
          <a:solidFill>
            <a:srgbClr val="141B2D"/>
          </a:solidFill>
          <a:ln w="12700">
            <a:solidFill>
              <a:srgbClr val="1F2940"/>
            </a:solidFill>
            <a:prstDash val="solid"/>
          </a:ln>
        </p:spPr>
        <p:txBody>
          <a:bodyPr/>
          <a:lstStyle/>
          <a:p>
            <a:endParaRPr lang="en-US"/>
          </a:p>
        </p:txBody>
      </p:sp>
      <p:sp>
        <p:nvSpPr>
          <p:cNvPr id="17" name="Shape 15"/>
          <p:cNvSpPr/>
          <p:nvPr/>
        </p:nvSpPr>
        <p:spPr>
          <a:xfrm>
            <a:off x="685800" y="4389120"/>
            <a:ext cx="1097280" cy="320040"/>
          </a:xfrm>
          <a:prstGeom prst="rect">
            <a:avLst/>
          </a:prstGeom>
          <a:solidFill>
            <a:srgbClr val="B388FF"/>
          </a:solidFill>
          <a:ln w="12700">
            <a:solidFill>
              <a:srgbClr val="B388FF"/>
            </a:solidFill>
            <a:prstDash val="solid"/>
          </a:ln>
        </p:spPr>
        <p:txBody>
          <a:bodyPr/>
          <a:lstStyle/>
          <a:p>
            <a:endParaRPr lang="en-US"/>
          </a:p>
        </p:txBody>
      </p:sp>
      <p:sp>
        <p:nvSpPr>
          <p:cNvPr id="18" name="Text 16"/>
          <p:cNvSpPr/>
          <p:nvPr/>
        </p:nvSpPr>
        <p:spPr>
          <a:xfrm>
            <a:off x="685800" y="4389120"/>
            <a:ext cx="1097280" cy="32004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SCHEMA</a:t>
            </a:r>
            <a:endParaRPr lang="en-US" sz="1000" dirty="0"/>
          </a:p>
        </p:txBody>
      </p:sp>
      <p:sp>
        <p:nvSpPr>
          <p:cNvPr id="19" name="Text 17"/>
          <p:cNvSpPr/>
          <p:nvPr/>
        </p:nvSpPr>
        <p:spPr>
          <a:xfrm>
            <a:off x="685800" y="4800600"/>
            <a:ext cx="5212080" cy="502920"/>
          </a:xfrm>
          <a:prstGeom prst="rect">
            <a:avLst/>
          </a:prstGeom>
          <a:noFill/>
          <a:ln/>
        </p:spPr>
        <p:txBody>
          <a:bodyPr wrap="square" lIns="0" tIns="0" rIns="0" bIns="0" rtlCol="0" anchor="ctr"/>
          <a:lstStyle/>
          <a:p>
            <a:pPr marL="0" indent="0">
              <a:buNone/>
            </a:pPr>
            <a:r>
              <a:rPr lang="en-US" sz="2000" b="1" dirty="0">
                <a:solidFill>
                  <a:srgbClr val="FFFFFF"/>
                </a:solidFill>
                <a:latin typeface="Arial Black" pitchFamily="34" charset="0"/>
                <a:ea typeface="Arial Black" pitchFamily="34" charset="-122"/>
                <a:cs typeface="Arial Black" pitchFamily="34" charset="-120"/>
              </a:rPr>
              <a:t>Wikidata sameAs</a:t>
            </a:r>
            <a:endParaRPr lang="en-US" sz="2000" dirty="0"/>
          </a:p>
        </p:txBody>
      </p:sp>
      <p:sp>
        <p:nvSpPr>
          <p:cNvPr id="20" name="Text 18"/>
          <p:cNvSpPr/>
          <p:nvPr/>
        </p:nvSpPr>
        <p:spPr>
          <a:xfrm>
            <a:off x="685800" y="5303520"/>
            <a:ext cx="521208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Add to your Organization JSON-LD. Link your QID + LinkedIn.</a:t>
            </a:r>
            <a:endParaRPr lang="en-US" sz="1600" dirty="0"/>
          </a:p>
        </p:txBody>
      </p:sp>
      <p:sp>
        <p:nvSpPr>
          <p:cNvPr id="21" name="Text 19"/>
          <p:cNvSpPr/>
          <p:nvPr/>
        </p:nvSpPr>
        <p:spPr>
          <a:xfrm>
            <a:off x="685800" y="5669280"/>
            <a:ext cx="5212080" cy="320040"/>
          </a:xfrm>
          <a:prstGeom prst="rect">
            <a:avLst/>
          </a:prstGeom>
          <a:noFill/>
          <a:ln/>
        </p:spPr>
        <p:txBody>
          <a:bodyPr wrap="square" lIns="0" tIns="0" rIns="0" bIns="0" rtlCol="0" anchor="ctr"/>
          <a:lstStyle/>
          <a:p>
            <a:pPr marL="0" indent="0">
              <a:buNone/>
            </a:pPr>
            <a:r>
              <a:rPr lang="en-US" sz="1600" b="1" i="1" dirty="0">
                <a:solidFill>
                  <a:srgbClr val="B388FF"/>
                </a:solidFill>
                <a:latin typeface="Calibri" pitchFamily="34" charset="0"/>
                <a:ea typeface="Calibri" pitchFamily="34" charset="-122"/>
                <a:cs typeface="Calibri" pitchFamily="34" charset="-120"/>
              </a:rPr>
              <a:t>How AI grounds facts about your brand.</a:t>
            </a:r>
            <a:endParaRPr lang="en-US" sz="1600" dirty="0"/>
          </a:p>
        </p:txBody>
      </p:sp>
      <p:sp>
        <p:nvSpPr>
          <p:cNvPr id="22" name="Shape 20"/>
          <p:cNvSpPr/>
          <p:nvPr/>
        </p:nvSpPr>
        <p:spPr>
          <a:xfrm>
            <a:off x="6309360" y="4206240"/>
            <a:ext cx="5669280" cy="1828800"/>
          </a:xfrm>
          <a:prstGeom prst="rect">
            <a:avLst/>
          </a:prstGeom>
          <a:solidFill>
            <a:srgbClr val="141B2D"/>
          </a:solidFill>
          <a:ln w="12700">
            <a:solidFill>
              <a:srgbClr val="1F2940"/>
            </a:solidFill>
            <a:prstDash val="solid"/>
          </a:ln>
        </p:spPr>
        <p:txBody>
          <a:bodyPr/>
          <a:lstStyle/>
          <a:p>
            <a:endParaRPr lang="en-US"/>
          </a:p>
        </p:txBody>
      </p:sp>
      <p:sp>
        <p:nvSpPr>
          <p:cNvPr id="23" name="Shape 21"/>
          <p:cNvSpPr/>
          <p:nvPr/>
        </p:nvSpPr>
        <p:spPr>
          <a:xfrm>
            <a:off x="6537960" y="4389120"/>
            <a:ext cx="1097280" cy="320040"/>
          </a:xfrm>
          <a:prstGeom prst="rect">
            <a:avLst/>
          </a:prstGeom>
          <a:solidFill>
            <a:srgbClr val="FFB547"/>
          </a:solidFill>
          <a:ln w="12700">
            <a:solidFill>
              <a:srgbClr val="FFB547"/>
            </a:solidFill>
            <a:prstDash val="solid"/>
          </a:ln>
        </p:spPr>
        <p:txBody>
          <a:bodyPr/>
          <a:lstStyle/>
          <a:p>
            <a:endParaRPr lang="en-US"/>
          </a:p>
        </p:txBody>
      </p:sp>
      <p:sp>
        <p:nvSpPr>
          <p:cNvPr id="24" name="Text 22"/>
          <p:cNvSpPr/>
          <p:nvPr/>
        </p:nvSpPr>
        <p:spPr>
          <a:xfrm>
            <a:off x="6537960" y="4389120"/>
            <a:ext cx="1097280" cy="320040"/>
          </a:xfrm>
          <a:prstGeom prst="rect">
            <a:avLst/>
          </a:prstGeom>
          <a:noFill/>
          <a:ln/>
        </p:spPr>
        <p:txBody>
          <a:bodyPr wrap="square" lIns="0" tIns="0" rIns="0" bIns="0" rtlCol="0" anchor="ctr"/>
          <a:lstStyle/>
          <a:p>
            <a:pPr marL="0" indent="0" algn="ctr">
              <a:buNone/>
            </a:pPr>
            <a:r>
              <a:rPr lang="en-US" sz="1000" b="1" dirty="0">
                <a:solidFill>
                  <a:srgbClr val="0A0E1A"/>
                </a:solidFill>
                <a:latin typeface="Trebuchet MS" pitchFamily="34" charset="0"/>
                <a:ea typeface="Trebuchet MS" pitchFamily="34" charset="-122"/>
                <a:cs typeface="Trebuchet MS" pitchFamily="34" charset="-120"/>
              </a:rPr>
              <a:t>VIDEO</a:t>
            </a:r>
            <a:endParaRPr lang="en-US" sz="1000" dirty="0"/>
          </a:p>
        </p:txBody>
      </p:sp>
      <p:sp>
        <p:nvSpPr>
          <p:cNvPr id="25" name="Text 23"/>
          <p:cNvSpPr/>
          <p:nvPr/>
        </p:nvSpPr>
        <p:spPr>
          <a:xfrm>
            <a:off x="6537960" y="4800600"/>
            <a:ext cx="5212080" cy="502920"/>
          </a:xfrm>
          <a:prstGeom prst="rect">
            <a:avLst/>
          </a:prstGeom>
          <a:noFill/>
          <a:ln/>
        </p:spPr>
        <p:txBody>
          <a:bodyPr wrap="square" lIns="0" tIns="0" rIns="0" bIns="0" rtlCol="0" anchor="ctr"/>
          <a:lstStyle/>
          <a:p>
            <a:pPr marL="0" indent="0">
              <a:buNone/>
            </a:pPr>
            <a:r>
              <a:rPr lang="en-US" sz="2000" b="1" dirty="0">
                <a:solidFill>
                  <a:srgbClr val="FFFFFF"/>
                </a:solidFill>
                <a:latin typeface="Arial Black" pitchFamily="34" charset="0"/>
                <a:ea typeface="Arial Black" pitchFamily="34" charset="-122"/>
                <a:cs typeface="Arial Black" pitchFamily="34" charset="-120"/>
              </a:rPr>
              <a:t>VideoObject + transcript</a:t>
            </a:r>
            <a:endParaRPr lang="en-US" sz="2000" dirty="0"/>
          </a:p>
        </p:txBody>
      </p:sp>
      <p:sp>
        <p:nvSpPr>
          <p:cNvPr id="26" name="Text 24"/>
          <p:cNvSpPr/>
          <p:nvPr/>
        </p:nvSpPr>
        <p:spPr>
          <a:xfrm>
            <a:off x="6537960" y="5303520"/>
            <a:ext cx="521208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Embed YouTube with full transcript and chapter schema.</a:t>
            </a:r>
            <a:endParaRPr lang="en-US" sz="1600" dirty="0"/>
          </a:p>
        </p:txBody>
      </p:sp>
      <p:sp>
        <p:nvSpPr>
          <p:cNvPr id="27" name="Text 25"/>
          <p:cNvSpPr/>
          <p:nvPr/>
        </p:nvSpPr>
        <p:spPr>
          <a:xfrm>
            <a:off x="6537960" y="5669280"/>
            <a:ext cx="5212080" cy="320040"/>
          </a:xfrm>
          <a:prstGeom prst="rect">
            <a:avLst/>
          </a:prstGeom>
          <a:noFill/>
          <a:ln/>
        </p:spPr>
        <p:txBody>
          <a:bodyPr wrap="square" lIns="0" tIns="0" rIns="0" bIns="0" rtlCol="0" anchor="ctr"/>
          <a:lstStyle/>
          <a:p>
            <a:pPr marL="0" indent="0">
              <a:buNone/>
            </a:pPr>
            <a:r>
              <a:rPr lang="en-US" sz="1600" b="1" i="1" dirty="0">
                <a:solidFill>
                  <a:srgbClr val="FFB547"/>
                </a:solidFill>
                <a:latin typeface="Calibri" pitchFamily="34" charset="0"/>
                <a:ea typeface="Calibri" pitchFamily="34" charset="-122"/>
                <a:cs typeface="Calibri" pitchFamily="34" charset="-120"/>
              </a:rPr>
              <a:t>YouTube = 29.5% of Google AI Overview citations.</a:t>
            </a:r>
            <a:endParaRPr lang="en-US" sz="1600" dirty="0"/>
          </a:p>
        </p:txBody>
      </p:sp>
      <p:sp>
        <p:nvSpPr>
          <p:cNvPr id="28" name="Text 26"/>
          <p:cNvSpPr/>
          <p:nvPr/>
        </p:nvSpPr>
        <p:spPr>
          <a:xfrm>
            <a:off x="457200" y="6355080"/>
            <a:ext cx="10972800" cy="274320"/>
          </a:xfrm>
          <a:prstGeom prst="rect">
            <a:avLst/>
          </a:prstGeom>
          <a:noFill/>
          <a:ln/>
        </p:spPr>
        <p:txBody>
          <a:bodyPr wrap="square" lIns="0" tIns="0" rIns="0" bIns="0" rtlCol="0" anchor="ctr"/>
          <a:lstStyle/>
          <a:p>
            <a:pPr marL="0" indent="0">
              <a:buNone/>
            </a:pPr>
            <a:r>
              <a:rPr lang="en-US" sz="1400" i="1" dirty="0">
                <a:solidFill>
                  <a:srgbClr val="8B95A8"/>
                </a:solidFill>
                <a:latin typeface="Calibri" pitchFamily="34" charset="0"/>
                <a:ea typeface="Calibri" pitchFamily="34" charset="-122"/>
                <a:cs typeface="Calibri" pitchFamily="34" charset="-120"/>
              </a:rPr>
              <a:t>llms.txt is optional — about 1 hour of insurance. No major AI platform has confirmed reading it yet.</a:t>
            </a:r>
            <a:endParaRPr lang="en-US" sz="1400" dirty="0"/>
          </a:p>
        </p:txBody>
      </p:sp>
      <p:sp>
        <p:nvSpPr>
          <p:cNvPr id="29" name="Text 27"/>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26 / 30</a:t>
            </a:r>
            <a:endParaRPr lang="en-US" sz="900" dirty="0"/>
          </a:p>
        </p:txBody>
      </p:sp>
      <p:sp>
        <p:nvSpPr>
          <p:cNvPr id="30" name="Text 0">
            <a:extLst>
              <a:ext uri="{FF2B5EF4-FFF2-40B4-BE49-F238E27FC236}">
                <a16:creationId xmlns:a16="http://schemas.microsoft.com/office/drawing/2014/main" id="{9F5D1808-BCF5-70E7-FACA-D56FF05AB20C}"/>
              </a:ext>
            </a:extLst>
          </p:cNvPr>
          <p:cNvSpPr/>
          <p:nvPr/>
        </p:nvSpPr>
        <p:spPr>
          <a:xfrm>
            <a:off x="457200" y="411480"/>
            <a:ext cx="10972800" cy="274320"/>
          </a:xfrm>
          <a:prstGeom prst="rect">
            <a:avLst/>
          </a:prstGeom>
          <a:noFill/>
          <a:ln/>
        </p:spPr>
        <p:txBody>
          <a:bodyPr wrap="square" lIns="0" tIns="0" rIns="0" bIns="0" rtlCol="0" anchor="ctr"/>
          <a:lstStyle/>
          <a:p>
            <a:r>
              <a:rPr lang="en-US" sz="1100" b="1" kern="0" spc="500" dirty="0">
                <a:solidFill>
                  <a:srgbClr val="B388FF"/>
                </a:solidFill>
                <a:latin typeface="Trebuchet MS" pitchFamily="34" charset="0"/>
                <a:ea typeface="Trebuchet MS" pitchFamily="34" charset="-122"/>
                <a:cs typeface="Trebuchet MS" pitchFamily="34" charset="-120"/>
              </a:rPr>
              <a:t>PILLAR 06 — LLM-SPECIFIC OPTIMIZATION</a:t>
            </a:r>
            <a:endParaRPr lang="en-US" sz="1100" dirty="0"/>
          </a:p>
        </p:txBody>
      </p:sp>
      <p:sp>
        <p:nvSpPr>
          <p:cNvPr id="2" name="Text 2">
            <a:extLst>
              <a:ext uri="{FF2B5EF4-FFF2-40B4-BE49-F238E27FC236}">
                <a16:creationId xmlns:a16="http://schemas.microsoft.com/office/drawing/2014/main" id="{DA7EDF4D-A98E-01B5-42E7-A24A145B37A0}"/>
              </a:ext>
            </a:extLst>
          </p:cNvPr>
          <p:cNvSpPr/>
          <p:nvPr/>
        </p:nvSpPr>
        <p:spPr>
          <a:xfrm>
            <a:off x="457200" y="1554480"/>
            <a:ext cx="10972800" cy="36576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Now: four simple tactics. </a:t>
            </a:r>
            <a:br>
              <a:rPr lang="en-US" sz="1600" dirty="0">
                <a:solidFill>
                  <a:srgbClr val="B8C2D6"/>
                </a:solidFill>
                <a:latin typeface="Calibri" pitchFamily="34" charset="0"/>
                <a:ea typeface="Calibri" pitchFamily="34" charset="-122"/>
                <a:cs typeface="Calibri" pitchFamily="34" charset="-120"/>
              </a:rPr>
            </a:br>
            <a:r>
              <a:rPr lang="en-US" sz="1600" dirty="0">
                <a:solidFill>
                  <a:srgbClr val="B8C2D6"/>
                </a:solidFill>
                <a:latin typeface="Calibri" pitchFamily="34" charset="0"/>
                <a:ea typeface="Calibri" pitchFamily="34" charset="-122"/>
                <a:cs typeface="Calibri" pitchFamily="34" charset="-120"/>
              </a:rPr>
              <a:t>Future: </a:t>
            </a:r>
            <a:r>
              <a:rPr lang="en-US" sz="1600" dirty="0" err="1">
                <a:solidFill>
                  <a:srgbClr val="B8C2D6"/>
                </a:solidFill>
                <a:latin typeface="Calibri" pitchFamily="34" charset="0"/>
                <a:ea typeface="Calibri" pitchFamily="34" charset="-122"/>
                <a:cs typeface="Calibri" pitchFamily="34" charset="-120"/>
              </a:rPr>
              <a:t>WebMCP</a:t>
            </a:r>
            <a:r>
              <a:rPr lang="en-US" sz="1600" dirty="0">
                <a:solidFill>
                  <a:srgbClr val="B8C2D6"/>
                </a:solidFill>
                <a:latin typeface="Calibri" pitchFamily="34" charset="0"/>
                <a:ea typeface="Calibri" pitchFamily="34" charset="-122"/>
                <a:cs typeface="Calibri" pitchFamily="34" charset="-120"/>
              </a:rPr>
              <a:t>, websites as tools for AI agents</a:t>
            </a:r>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0">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199" y="731520"/>
            <a:ext cx="11419368"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Channels feed every AI model</a:t>
            </a:r>
            <a:endParaRPr lang="en-US" sz="3600" dirty="0"/>
          </a:p>
        </p:txBody>
      </p:sp>
      <p:sp>
        <p:nvSpPr>
          <p:cNvPr id="4" name="Text 2"/>
          <p:cNvSpPr/>
          <p:nvPr/>
        </p:nvSpPr>
        <p:spPr>
          <a:xfrm>
            <a:off x="457200" y="1695256"/>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Channels overlap. Weightings differ. Get into the shared pool first; tune later.</a:t>
            </a:r>
            <a:endParaRPr lang="en-US" sz="1600" dirty="0"/>
          </a:p>
        </p:txBody>
      </p:sp>
      <p:sp>
        <p:nvSpPr>
          <p:cNvPr id="5" name="Text 3"/>
          <p:cNvSpPr/>
          <p:nvPr/>
        </p:nvSpPr>
        <p:spPr>
          <a:xfrm>
            <a:off x="457200" y="2194560"/>
            <a:ext cx="2286000" cy="274320"/>
          </a:xfrm>
          <a:prstGeom prst="rect">
            <a:avLst/>
          </a:prstGeom>
          <a:noFill/>
          <a:ln/>
        </p:spPr>
        <p:txBody>
          <a:bodyPr wrap="square" lIns="0" tIns="0" rIns="0" bIns="0" rtlCol="0" anchor="ctr"/>
          <a:lstStyle/>
          <a:p>
            <a:pPr marL="0" indent="0">
              <a:buNone/>
            </a:pPr>
            <a:r>
              <a:rPr lang="en-US" sz="1000" b="1" kern="0" spc="300" dirty="0">
                <a:solidFill>
                  <a:srgbClr val="8B95A8"/>
                </a:solidFill>
                <a:latin typeface="Trebuchet MS" pitchFamily="34" charset="0"/>
                <a:ea typeface="Trebuchet MS" pitchFamily="34" charset="-122"/>
                <a:cs typeface="Trebuchet MS" pitchFamily="34" charset="-120"/>
              </a:rPr>
              <a:t>CHANNEL</a:t>
            </a:r>
            <a:endParaRPr lang="en-US" sz="1000" dirty="0"/>
          </a:p>
        </p:txBody>
      </p:sp>
      <p:sp>
        <p:nvSpPr>
          <p:cNvPr id="6" name="Text 4"/>
          <p:cNvSpPr/>
          <p:nvPr/>
        </p:nvSpPr>
        <p:spPr>
          <a:xfrm>
            <a:off x="2926080" y="2194560"/>
            <a:ext cx="1463040" cy="274320"/>
          </a:xfrm>
          <a:prstGeom prst="rect">
            <a:avLst/>
          </a:prstGeom>
          <a:noFill/>
          <a:ln/>
        </p:spPr>
        <p:txBody>
          <a:bodyPr wrap="square" lIns="0" tIns="0" rIns="0" bIns="0" rtlCol="0" anchor="ctr"/>
          <a:lstStyle/>
          <a:p>
            <a:pPr marL="0" indent="0" algn="ctr">
              <a:buNone/>
            </a:pPr>
            <a:r>
              <a:rPr lang="en-US" sz="1000" b="1" kern="0" spc="300" dirty="0">
                <a:solidFill>
                  <a:srgbClr val="00D4FF"/>
                </a:solidFill>
                <a:latin typeface="Trebuchet MS" pitchFamily="34" charset="0"/>
                <a:ea typeface="Trebuchet MS" pitchFamily="34" charset="-122"/>
                <a:cs typeface="Trebuchet MS" pitchFamily="34" charset="-120"/>
              </a:rPr>
              <a:t>CHATGPT</a:t>
            </a:r>
            <a:endParaRPr lang="en-US" sz="1000" dirty="0"/>
          </a:p>
        </p:txBody>
      </p:sp>
      <p:sp>
        <p:nvSpPr>
          <p:cNvPr id="7" name="Text 5"/>
          <p:cNvSpPr/>
          <p:nvPr/>
        </p:nvSpPr>
        <p:spPr>
          <a:xfrm>
            <a:off x="4572000" y="2194560"/>
            <a:ext cx="1463040" cy="274320"/>
          </a:xfrm>
          <a:prstGeom prst="rect">
            <a:avLst/>
          </a:prstGeom>
          <a:noFill/>
          <a:ln/>
        </p:spPr>
        <p:txBody>
          <a:bodyPr wrap="square" lIns="0" tIns="0" rIns="0" bIns="0" rtlCol="0" anchor="ctr"/>
          <a:lstStyle/>
          <a:p>
            <a:pPr marL="0" indent="0" algn="ctr">
              <a:buNone/>
            </a:pPr>
            <a:r>
              <a:rPr lang="en-US" sz="1000" b="1" kern="0" spc="300" dirty="0">
                <a:solidFill>
                  <a:srgbClr val="FF4D8F"/>
                </a:solidFill>
                <a:latin typeface="Trebuchet MS" pitchFamily="34" charset="0"/>
                <a:ea typeface="Trebuchet MS" pitchFamily="34" charset="-122"/>
                <a:cs typeface="Trebuchet MS" pitchFamily="34" charset="-120"/>
              </a:rPr>
              <a:t>PERPLEXITY</a:t>
            </a:r>
            <a:endParaRPr lang="en-US" sz="1000" dirty="0"/>
          </a:p>
        </p:txBody>
      </p:sp>
      <p:sp>
        <p:nvSpPr>
          <p:cNvPr id="8" name="Text 6"/>
          <p:cNvSpPr/>
          <p:nvPr/>
        </p:nvSpPr>
        <p:spPr>
          <a:xfrm>
            <a:off x="6217920" y="2194560"/>
            <a:ext cx="2286000" cy="274320"/>
          </a:xfrm>
          <a:prstGeom prst="rect">
            <a:avLst/>
          </a:prstGeom>
          <a:noFill/>
          <a:ln/>
        </p:spPr>
        <p:txBody>
          <a:bodyPr wrap="square" lIns="0" tIns="0" rIns="0" bIns="0" rtlCol="0" anchor="ctr"/>
          <a:lstStyle/>
          <a:p>
            <a:pPr marL="0" indent="0" algn="ctr">
              <a:buNone/>
            </a:pPr>
            <a:r>
              <a:rPr lang="en-US" sz="1000" b="1" kern="0" spc="300" dirty="0">
                <a:solidFill>
                  <a:srgbClr val="B388FF"/>
                </a:solidFill>
                <a:latin typeface="Trebuchet MS" pitchFamily="34" charset="0"/>
                <a:ea typeface="Trebuchet MS" pitchFamily="34" charset="-122"/>
                <a:cs typeface="Trebuchet MS" pitchFamily="34" charset="-120"/>
              </a:rPr>
              <a:t>GOOGLE AI OVERVIEWS</a:t>
            </a:r>
            <a:endParaRPr lang="en-US" sz="1000" dirty="0"/>
          </a:p>
        </p:txBody>
      </p:sp>
      <p:sp>
        <p:nvSpPr>
          <p:cNvPr id="9" name="Text 7"/>
          <p:cNvSpPr/>
          <p:nvPr/>
        </p:nvSpPr>
        <p:spPr>
          <a:xfrm>
            <a:off x="8778240" y="2194560"/>
            <a:ext cx="2926080" cy="274320"/>
          </a:xfrm>
          <a:prstGeom prst="rect">
            <a:avLst/>
          </a:prstGeom>
          <a:noFill/>
          <a:ln/>
        </p:spPr>
        <p:txBody>
          <a:bodyPr wrap="square" lIns="0" tIns="0" rIns="0" bIns="0" rtlCol="0" anchor="ctr"/>
          <a:lstStyle/>
          <a:p>
            <a:pPr marL="0" indent="0">
              <a:buNone/>
            </a:pPr>
            <a:r>
              <a:rPr lang="en-US" sz="1000" b="1" kern="0" spc="300" dirty="0">
                <a:solidFill>
                  <a:srgbClr val="8B95A8"/>
                </a:solidFill>
                <a:latin typeface="Trebuchet MS" pitchFamily="34" charset="0"/>
                <a:ea typeface="Trebuchet MS" pitchFamily="34" charset="-122"/>
                <a:cs typeface="Trebuchet MS" pitchFamily="34" charset="-120"/>
              </a:rPr>
              <a:t>WHO USES IT MOST</a:t>
            </a:r>
            <a:endParaRPr lang="en-US" sz="1000" dirty="0"/>
          </a:p>
        </p:txBody>
      </p:sp>
      <p:sp>
        <p:nvSpPr>
          <p:cNvPr id="10" name="Shape 8"/>
          <p:cNvSpPr/>
          <p:nvPr/>
        </p:nvSpPr>
        <p:spPr>
          <a:xfrm>
            <a:off x="457200" y="2560320"/>
            <a:ext cx="11247120" cy="640080"/>
          </a:xfrm>
          <a:prstGeom prst="rect">
            <a:avLst/>
          </a:prstGeom>
          <a:solidFill>
            <a:srgbClr val="141B2D"/>
          </a:solidFill>
          <a:ln w="12700">
            <a:solidFill>
              <a:srgbClr val="141B2D"/>
            </a:solidFill>
            <a:prstDash val="solid"/>
          </a:ln>
        </p:spPr>
        <p:txBody>
          <a:bodyPr/>
          <a:lstStyle/>
          <a:p>
            <a:endParaRPr lang="en-US"/>
          </a:p>
        </p:txBody>
      </p:sp>
      <p:sp>
        <p:nvSpPr>
          <p:cNvPr id="11" name="Text 9"/>
          <p:cNvSpPr/>
          <p:nvPr/>
        </p:nvSpPr>
        <p:spPr>
          <a:xfrm>
            <a:off x="548640" y="2606040"/>
            <a:ext cx="2286000" cy="5486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Reddit</a:t>
            </a:r>
            <a:endParaRPr lang="en-US" sz="1400" dirty="0"/>
          </a:p>
        </p:txBody>
      </p:sp>
      <p:sp>
        <p:nvSpPr>
          <p:cNvPr id="12" name="Shape 10"/>
          <p:cNvSpPr/>
          <p:nvPr/>
        </p:nvSpPr>
        <p:spPr>
          <a:xfrm>
            <a:off x="2971800" y="2770632"/>
            <a:ext cx="420624" cy="274320"/>
          </a:xfrm>
          <a:prstGeom prst="rect">
            <a:avLst/>
          </a:prstGeom>
          <a:solidFill>
            <a:srgbClr val="00D4FF"/>
          </a:solidFill>
          <a:ln w="12700">
            <a:solidFill>
              <a:srgbClr val="00D4FF"/>
            </a:solidFill>
            <a:prstDash val="solid"/>
          </a:ln>
        </p:spPr>
        <p:txBody>
          <a:bodyPr/>
          <a:lstStyle/>
          <a:p>
            <a:endParaRPr lang="en-US"/>
          </a:p>
        </p:txBody>
      </p:sp>
      <p:sp>
        <p:nvSpPr>
          <p:cNvPr id="13" name="Text 11"/>
          <p:cNvSpPr/>
          <p:nvPr/>
        </p:nvSpPr>
        <p:spPr>
          <a:xfrm>
            <a:off x="3438144" y="2724912"/>
            <a:ext cx="640080" cy="365760"/>
          </a:xfrm>
          <a:prstGeom prst="rect">
            <a:avLst/>
          </a:prstGeom>
          <a:noFill/>
          <a:ln/>
        </p:spPr>
        <p:txBody>
          <a:bodyPr wrap="square" lIns="0" tIns="0" rIns="0" bIns="0" rtlCol="0" anchor="ctr"/>
          <a:lstStyle/>
          <a:p>
            <a:pPr marL="0" indent="0">
              <a:buNone/>
            </a:pPr>
            <a:r>
              <a:rPr lang="en-US" sz="1100" b="1" dirty="0">
                <a:solidFill>
                  <a:srgbClr val="00D4FF"/>
                </a:solidFill>
                <a:latin typeface="Calibri" pitchFamily="34" charset="0"/>
                <a:ea typeface="Calibri" pitchFamily="34" charset="-122"/>
                <a:cs typeface="Calibri" pitchFamily="34" charset="-120"/>
              </a:rPr>
              <a:t>23%</a:t>
            </a:r>
            <a:endParaRPr lang="en-US" sz="1100" dirty="0"/>
          </a:p>
        </p:txBody>
      </p:sp>
      <p:sp>
        <p:nvSpPr>
          <p:cNvPr id="14" name="Shape 12"/>
          <p:cNvSpPr/>
          <p:nvPr/>
        </p:nvSpPr>
        <p:spPr>
          <a:xfrm>
            <a:off x="4617720" y="2770632"/>
            <a:ext cx="859536" cy="274320"/>
          </a:xfrm>
          <a:prstGeom prst="rect">
            <a:avLst/>
          </a:prstGeom>
          <a:solidFill>
            <a:srgbClr val="FF4D8F"/>
          </a:solidFill>
          <a:ln w="12700">
            <a:solidFill>
              <a:srgbClr val="FF4D8F"/>
            </a:solidFill>
            <a:prstDash val="solid"/>
          </a:ln>
        </p:spPr>
        <p:txBody>
          <a:bodyPr/>
          <a:lstStyle/>
          <a:p>
            <a:endParaRPr lang="en-US"/>
          </a:p>
        </p:txBody>
      </p:sp>
      <p:sp>
        <p:nvSpPr>
          <p:cNvPr id="15" name="Text 13"/>
          <p:cNvSpPr/>
          <p:nvPr/>
        </p:nvSpPr>
        <p:spPr>
          <a:xfrm>
            <a:off x="5522976" y="2724912"/>
            <a:ext cx="640080" cy="365760"/>
          </a:xfrm>
          <a:prstGeom prst="rect">
            <a:avLst/>
          </a:prstGeom>
          <a:noFill/>
          <a:ln/>
        </p:spPr>
        <p:txBody>
          <a:bodyPr wrap="square" lIns="0" tIns="0" rIns="0" bIns="0" rtlCol="0" anchor="ctr"/>
          <a:lstStyle/>
          <a:p>
            <a:pPr marL="0" indent="0">
              <a:buNone/>
            </a:pPr>
            <a:r>
              <a:rPr lang="en-US" sz="1100" b="1" dirty="0">
                <a:solidFill>
                  <a:srgbClr val="FF4D8F"/>
                </a:solidFill>
                <a:latin typeface="Calibri" pitchFamily="34" charset="0"/>
                <a:ea typeface="Calibri" pitchFamily="34" charset="-122"/>
                <a:cs typeface="Calibri" pitchFamily="34" charset="-120"/>
              </a:rPr>
              <a:t>47%</a:t>
            </a:r>
            <a:endParaRPr lang="en-US" sz="1100" dirty="0"/>
          </a:p>
        </p:txBody>
      </p:sp>
      <p:sp>
        <p:nvSpPr>
          <p:cNvPr id="16" name="Shape 14"/>
          <p:cNvSpPr/>
          <p:nvPr/>
        </p:nvSpPr>
        <p:spPr>
          <a:xfrm>
            <a:off x="6263640" y="2770632"/>
            <a:ext cx="384048" cy="274320"/>
          </a:xfrm>
          <a:prstGeom prst="rect">
            <a:avLst/>
          </a:prstGeom>
          <a:solidFill>
            <a:srgbClr val="B388FF"/>
          </a:solidFill>
          <a:ln w="12700">
            <a:solidFill>
              <a:srgbClr val="B388FF"/>
            </a:solidFill>
            <a:prstDash val="solid"/>
          </a:ln>
        </p:spPr>
        <p:txBody>
          <a:bodyPr/>
          <a:lstStyle/>
          <a:p>
            <a:endParaRPr lang="en-US"/>
          </a:p>
        </p:txBody>
      </p:sp>
      <p:sp>
        <p:nvSpPr>
          <p:cNvPr id="17" name="Text 15"/>
          <p:cNvSpPr/>
          <p:nvPr/>
        </p:nvSpPr>
        <p:spPr>
          <a:xfrm>
            <a:off x="6693408" y="2724912"/>
            <a:ext cx="640080" cy="365760"/>
          </a:xfrm>
          <a:prstGeom prst="rect">
            <a:avLst/>
          </a:prstGeom>
          <a:noFill/>
          <a:ln/>
        </p:spPr>
        <p:txBody>
          <a:bodyPr wrap="square" lIns="0" tIns="0" rIns="0" bIns="0" rtlCol="0" anchor="ctr"/>
          <a:lstStyle/>
          <a:p>
            <a:pPr marL="0" indent="0">
              <a:buNone/>
            </a:pPr>
            <a:r>
              <a:rPr lang="en-US" sz="1100" b="1" dirty="0">
                <a:solidFill>
                  <a:srgbClr val="B388FF"/>
                </a:solidFill>
                <a:latin typeface="Calibri" pitchFamily="34" charset="0"/>
                <a:ea typeface="Calibri" pitchFamily="34" charset="-122"/>
                <a:cs typeface="Calibri" pitchFamily="34" charset="-120"/>
              </a:rPr>
              <a:t>21%</a:t>
            </a:r>
            <a:endParaRPr lang="en-US" sz="1100" dirty="0"/>
          </a:p>
        </p:txBody>
      </p:sp>
      <p:sp>
        <p:nvSpPr>
          <p:cNvPr id="18" name="Text 16"/>
          <p:cNvSpPr/>
          <p:nvPr/>
        </p:nvSpPr>
        <p:spPr>
          <a:xfrm>
            <a:off x="8778240" y="2606040"/>
            <a:ext cx="2926080" cy="54864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Perplexity dominates</a:t>
            </a:r>
            <a:endParaRPr lang="en-US" sz="1600" dirty="0"/>
          </a:p>
        </p:txBody>
      </p:sp>
      <p:sp>
        <p:nvSpPr>
          <p:cNvPr id="19" name="Text 17"/>
          <p:cNvSpPr/>
          <p:nvPr/>
        </p:nvSpPr>
        <p:spPr>
          <a:xfrm>
            <a:off x="548640" y="3319272"/>
            <a:ext cx="2286000" cy="5486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Wikipedia</a:t>
            </a:r>
            <a:endParaRPr lang="en-US" sz="1400" dirty="0"/>
          </a:p>
        </p:txBody>
      </p:sp>
      <p:sp>
        <p:nvSpPr>
          <p:cNvPr id="20" name="Shape 18"/>
          <p:cNvSpPr/>
          <p:nvPr/>
        </p:nvSpPr>
        <p:spPr>
          <a:xfrm>
            <a:off x="2971800" y="3483864"/>
            <a:ext cx="877824" cy="274320"/>
          </a:xfrm>
          <a:prstGeom prst="rect">
            <a:avLst/>
          </a:prstGeom>
          <a:solidFill>
            <a:srgbClr val="00D4FF"/>
          </a:solidFill>
          <a:ln w="12700">
            <a:solidFill>
              <a:srgbClr val="00D4FF"/>
            </a:solidFill>
            <a:prstDash val="solid"/>
          </a:ln>
        </p:spPr>
        <p:txBody>
          <a:bodyPr/>
          <a:lstStyle/>
          <a:p>
            <a:endParaRPr lang="en-US"/>
          </a:p>
        </p:txBody>
      </p:sp>
      <p:sp>
        <p:nvSpPr>
          <p:cNvPr id="21" name="Text 19"/>
          <p:cNvSpPr/>
          <p:nvPr/>
        </p:nvSpPr>
        <p:spPr>
          <a:xfrm>
            <a:off x="3895344" y="3438144"/>
            <a:ext cx="640080" cy="365760"/>
          </a:xfrm>
          <a:prstGeom prst="rect">
            <a:avLst/>
          </a:prstGeom>
          <a:noFill/>
          <a:ln/>
        </p:spPr>
        <p:txBody>
          <a:bodyPr wrap="square" lIns="0" tIns="0" rIns="0" bIns="0" rtlCol="0" anchor="ctr"/>
          <a:lstStyle/>
          <a:p>
            <a:pPr marL="0" indent="0">
              <a:buNone/>
            </a:pPr>
            <a:r>
              <a:rPr lang="en-US" sz="1100" b="1" dirty="0">
                <a:solidFill>
                  <a:srgbClr val="00D4FF"/>
                </a:solidFill>
                <a:latin typeface="Calibri" pitchFamily="34" charset="0"/>
                <a:ea typeface="Calibri" pitchFamily="34" charset="-122"/>
                <a:cs typeface="Calibri" pitchFamily="34" charset="-120"/>
              </a:rPr>
              <a:t>48%</a:t>
            </a:r>
            <a:endParaRPr lang="en-US" sz="1100" dirty="0"/>
          </a:p>
        </p:txBody>
      </p:sp>
      <p:sp>
        <p:nvSpPr>
          <p:cNvPr id="22" name="Shape 20"/>
          <p:cNvSpPr/>
          <p:nvPr/>
        </p:nvSpPr>
        <p:spPr>
          <a:xfrm>
            <a:off x="4617720" y="3483864"/>
            <a:ext cx="164592" cy="274320"/>
          </a:xfrm>
          <a:prstGeom prst="rect">
            <a:avLst/>
          </a:prstGeom>
          <a:solidFill>
            <a:srgbClr val="FF4D8F"/>
          </a:solidFill>
          <a:ln w="12700">
            <a:solidFill>
              <a:srgbClr val="FF4D8F"/>
            </a:solidFill>
            <a:prstDash val="solid"/>
          </a:ln>
        </p:spPr>
        <p:txBody>
          <a:bodyPr/>
          <a:lstStyle/>
          <a:p>
            <a:endParaRPr lang="en-US"/>
          </a:p>
        </p:txBody>
      </p:sp>
      <p:sp>
        <p:nvSpPr>
          <p:cNvPr id="23" name="Text 21"/>
          <p:cNvSpPr/>
          <p:nvPr/>
        </p:nvSpPr>
        <p:spPr>
          <a:xfrm>
            <a:off x="4828032" y="3438144"/>
            <a:ext cx="640080" cy="365760"/>
          </a:xfrm>
          <a:prstGeom prst="rect">
            <a:avLst/>
          </a:prstGeom>
          <a:noFill/>
          <a:ln/>
        </p:spPr>
        <p:txBody>
          <a:bodyPr wrap="square" lIns="0" tIns="0" rIns="0" bIns="0" rtlCol="0" anchor="ctr"/>
          <a:lstStyle/>
          <a:p>
            <a:pPr marL="0" indent="0">
              <a:buNone/>
            </a:pPr>
            <a:r>
              <a:rPr lang="en-US" sz="1100" b="1" dirty="0">
                <a:solidFill>
                  <a:srgbClr val="FF4D8F"/>
                </a:solidFill>
                <a:latin typeface="Calibri" pitchFamily="34" charset="0"/>
                <a:ea typeface="Calibri" pitchFamily="34" charset="-122"/>
                <a:cs typeface="Calibri" pitchFamily="34" charset="-120"/>
              </a:rPr>
              <a:t>9%</a:t>
            </a:r>
            <a:endParaRPr lang="en-US" sz="1100" dirty="0"/>
          </a:p>
        </p:txBody>
      </p:sp>
      <p:sp>
        <p:nvSpPr>
          <p:cNvPr id="24" name="Shape 22"/>
          <p:cNvSpPr/>
          <p:nvPr/>
        </p:nvSpPr>
        <p:spPr>
          <a:xfrm>
            <a:off x="6263640" y="3483864"/>
            <a:ext cx="146304" cy="274320"/>
          </a:xfrm>
          <a:prstGeom prst="rect">
            <a:avLst/>
          </a:prstGeom>
          <a:solidFill>
            <a:srgbClr val="B388FF"/>
          </a:solidFill>
          <a:ln w="12700">
            <a:solidFill>
              <a:srgbClr val="B388FF"/>
            </a:solidFill>
            <a:prstDash val="solid"/>
          </a:ln>
        </p:spPr>
        <p:txBody>
          <a:bodyPr/>
          <a:lstStyle/>
          <a:p>
            <a:endParaRPr lang="en-US"/>
          </a:p>
        </p:txBody>
      </p:sp>
      <p:sp>
        <p:nvSpPr>
          <p:cNvPr id="25" name="Text 23"/>
          <p:cNvSpPr/>
          <p:nvPr/>
        </p:nvSpPr>
        <p:spPr>
          <a:xfrm>
            <a:off x="6455664" y="3438144"/>
            <a:ext cx="640080" cy="365760"/>
          </a:xfrm>
          <a:prstGeom prst="rect">
            <a:avLst/>
          </a:prstGeom>
          <a:noFill/>
          <a:ln/>
        </p:spPr>
        <p:txBody>
          <a:bodyPr wrap="square" lIns="0" tIns="0" rIns="0" bIns="0" rtlCol="0" anchor="ctr"/>
          <a:lstStyle/>
          <a:p>
            <a:pPr marL="0" indent="0">
              <a:buNone/>
            </a:pPr>
            <a:r>
              <a:rPr lang="en-US" sz="1100" b="1" dirty="0">
                <a:solidFill>
                  <a:srgbClr val="B388FF"/>
                </a:solidFill>
                <a:latin typeface="Calibri" pitchFamily="34" charset="0"/>
                <a:ea typeface="Calibri" pitchFamily="34" charset="-122"/>
                <a:cs typeface="Calibri" pitchFamily="34" charset="-120"/>
              </a:rPr>
              <a:t>8%</a:t>
            </a:r>
            <a:endParaRPr lang="en-US" sz="1100" dirty="0"/>
          </a:p>
        </p:txBody>
      </p:sp>
      <p:sp>
        <p:nvSpPr>
          <p:cNvPr id="26" name="Text 24"/>
          <p:cNvSpPr/>
          <p:nvPr/>
        </p:nvSpPr>
        <p:spPr>
          <a:xfrm>
            <a:off x="8778240" y="3319272"/>
            <a:ext cx="2926080" cy="54864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ChatGPT relies heavily</a:t>
            </a:r>
            <a:endParaRPr lang="en-US" sz="1600" dirty="0"/>
          </a:p>
        </p:txBody>
      </p:sp>
      <p:sp>
        <p:nvSpPr>
          <p:cNvPr id="27" name="Shape 25"/>
          <p:cNvSpPr/>
          <p:nvPr/>
        </p:nvSpPr>
        <p:spPr>
          <a:xfrm>
            <a:off x="457200" y="3986784"/>
            <a:ext cx="11247120" cy="640080"/>
          </a:xfrm>
          <a:prstGeom prst="rect">
            <a:avLst/>
          </a:prstGeom>
          <a:solidFill>
            <a:srgbClr val="141B2D"/>
          </a:solidFill>
          <a:ln w="12700">
            <a:solidFill>
              <a:srgbClr val="141B2D"/>
            </a:solidFill>
            <a:prstDash val="solid"/>
          </a:ln>
        </p:spPr>
        <p:txBody>
          <a:bodyPr/>
          <a:lstStyle/>
          <a:p>
            <a:endParaRPr lang="en-US"/>
          </a:p>
        </p:txBody>
      </p:sp>
      <p:sp>
        <p:nvSpPr>
          <p:cNvPr id="28" name="Text 26"/>
          <p:cNvSpPr/>
          <p:nvPr/>
        </p:nvSpPr>
        <p:spPr>
          <a:xfrm>
            <a:off x="548640" y="4032504"/>
            <a:ext cx="2286000" cy="5486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Review sites (G2, Capterra)</a:t>
            </a:r>
            <a:endParaRPr lang="en-US" sz="1400" dirty="0"/>
          </a:p>
        </p:txBody>
      </p:sp>
      <p:sp>
        <p:nvSpPr>
          <p:cNvPr id="29" name="Shape 27"/>
          <p:cNvSpPr/>
          <p:nvPr/>
        </p:nvSpPr>
        <p:spPr>
          <a:xfrm>
            <a:off x="2971800" y="4197096"/>
            <a:ext cx="329184" cy="274320"/>
          </a:xfrm>
          <a:prstGeom prst="rect">
            <a:avLst/>
          </a:prstGeom>
          <a:solidFill>
            <a:srgbClr val="00D4FF"/>
          </a:solidFill>
          <a:ln w="12700">
            <a:solidFill>
              <a:srgbClr val="00D4FF"/>
            </a:solidFill>
            <a:prstDash val="solid"/>
          </a:ln>
        </p:spPr>
        <p:txBody>
          <a:bodyPr/>
          <a:lstStyle/>
          <a:p>
            <a:endParaRPr lang="en-US"/>
          </a:p>
        </p:txBody>
      </p:sp>
      <p:sp>
        <p:nvSpPr>
          <p:cNvPr id="30" name="Text 28"/>
          <p:cNvSpPr/>
          <p:nvPr/>
        </p:nvSpPr>
        <p:spPr>
          <a:xfrm>
            <a:off x="3346704" y="4151376"/>
            <a:ext cx="640080" cy="365760"/>
          </a:xfrm>
          <a:prstGeom prst="rect">
            <a:avLst/>
          </a:prstGeom>
          <a:noFill/>
          <a:ln/>
        </p:spPr>
        <p:txBody>
          <a:bodyPr wrap="square" lIns="0" tIns="0" rIns="0" bIns="0" rtlCol="0" anchor="ctr"/>
          <a:lstStyle/>
          <a:p>
            <a:pPr marL="0" indent="0">
              <a:buNone/>
            </a:pPr>
            <a:r>
              <a:rPr lang="en-US" sz="1100" b="1" dirty="0">
                <a:solidFill>
                  <a:srgbClr val="00D4FF"/>
                </a:solidFill>
                <a:latin typeface="Calibri" pitchFamily="34" charset="0"/>
                <a:ea typeface="Calibri" pitchFamily="34" charset="-122"/>
                <a:cs typeface="Calibri" pitchFamily="34" charset="-120"/>
              </a:rPr>
              <a:t>18%</a:t>
            </a:r>
            <a:endParaRPr lang="en-US" sz="1100" dirty="0"/>
          </a:p>
        </p:txBody>
      </p:sp>
      <p:sp>
        <p:nvSpPr>
          <p:cNvPr id="31" name="Shape 29"/>
          <p:cNvSpPr/>
          <p:nvPr/>
        </p:nvSpPr>
        <p:spPr>
          <a:xfrm>
            <a:off x="4617720" y="4197096"/>
            <a:ext cx="109728" cy="274320"/>
          </a:xfrm>
          <a:prstGeom prst="rect">
            <a:avLst/>
          </a:prstGeom>
          <a:solidFill>
            <a:srgbClr val="FF4D8F"/>
          </a:solidFill>
          <a:ln w="12700">
            <a:solidFill>
              <a:srgbClr val="FF4D8F"/>
            </a:solidFill>
            <a:prstDash val="solid"/>
          </a:ln>
        </p:spPr>
        <p:txBody>
          <a:bodyPr/>
          <a:lstStyle/>
          <a:p>
            <a:endParaRPr lang="en-US"/>
          </a:p>
        </p:txBody>
      </p:sp>
      <p:sp>
        <p:nvSpPr>
          <p:cNvPr id="32" name="Text 30"/>
          <p:cNvSpPr/>
          <p:nvPr/>
        </p:nvSpPr>
        <p:spPr>
          <a:xfrm>
            <a:off x="4773168" y="4151376"/>
            <a:ext cx="640080" cy="365760"/>
          </a:xfrm>
          <a:prstGeom prst="rect">
            <a:avLst/>
          </a:prstGeom>
          <a:noFill/>
          <a:ln/>
        </p:spPr>
        <p:txBody>
          <a:bodyPr wrap="square" lIns="0" tIns="0" rIns="0" bIns="0" rtlCol="0" anchor="ctr"/>
          <a:lstStyle/>
          <a:p>
            <a:pPr marL="0" indent="0">
              <a:buNone/>
            </a:pPr>
            <a:r>
              <a:rPr lang="en-US" sz="1100" b="1" dirty="0">
                <a:solidFill>
                  <a:srgbClr val="FF4D8F"/>
                </a:solidFill>
                <a:latin typeface="Calibri" pitchFamily="34" charset="0"/>
                <a:ea typeface="Calibri" pitchFamily="34" charset="-122"/>
                <a:cs typeface="Calibri" pitchFamily="34" charset="-120"/>
              </a:rPr>
              <a:t>6%</a:t>
            </a:r>
            <a:endParaRPr lang="en-US" sz="1100" dirty="0"/>
          </a:p>
        </p:txBody>
      </p:sp>
      <p:sp>
        <p:nvSpPr>
          <p:cNvPr id="33" name="Shape 31"/>
          <p:cNvSpPr/>
          <p:nvPr/>
        </p:nvSpPr>
        <p:spPr>
          <a:xfrm>
            <a:off x="6263640" y="4197096"/>
            <a:ext cx="91440" cy="274320"/>
          </a:xfrm>
          <a:prstGeom prst="rect">
            <a:avLst/>
          </a:prstGeom>
          <a:solidFill>
            <a:srgbClr val="B388FF"/>
          </a:solidFill>
          <a:ln w="12700">
            <a:solidFill>
              <a:srgbClr val="B388FF"/>
            </a:solidFill>
            <a:prstDash val="solid"/>
          </a:ln>
        </p:spPr>
        <p:txBody>
          <a:bodyPr/>
          <a:lstStyle/>
          <a:p>
            <a:endParaRPr lang="en-US"/>
          </a:p>
        </p:txBody>
      </p:sp>
      <p:sp>
        <p:nvSpPr>
          <p:cNvPr id="34" name="Text 32"/>
          <p:cNvSpPr/>
          <p:nvPr/>
        </p:nvSpPr>
        <p:spPr>
          <a:xfrm>
            <a:off x="6400800" y="4151376"/>
            <a:ext cx="640080" cy="365760"/>
          </a:xfrm>
          <a:prstGeom prst="rect">
            <a:avLst/>
          </a:prstGeom>
          <a:noFill/>
          <a:ln/>
        </p:spPr>
        <p:txBody>
          <a:bodyPr wrap="square" lIns="0" tIns="0" rIns="0" bIns="0" rtlCol="0" anchor="ctr"/>
          <a:lstStyle/>
          <a:p>
            <a:pPr marL="0" indent="0">
              <a:buNone/>
            </a:pPr>
            <a:r>
              <a:rPr lang="en-US" sz="1100" b="1" dirty="0">
                <a:solidFill>
                  <a:srgbClr val="B388FF"/>
                </a:solidFill>
                <a:latin typeface="Calibri" pitchFamily="34" charset="0"/>
                <a:ea typeface="Calibri" pitchFamily="34" charset="-122"/>
                <a:cs typeface="Calibri" pitchFamily="34" charset="-120"/>
              </a:rPr>
              <a:t>5%</a:t>
            </a:r>
            <a:endParaRPr lang="en-US" sz="1100" dirty="0"/>
          </a:p>
        </p:txBody>
      </p:sp>
      <p:sp>
        <p:nvSpPr>
          <p:cNvPr id="35" name="Text 33"/>
          <p:cNvSpPr/>
          <p:nvPr/>
        </p:nvSpPr>
        <p:spPr>
          <a:xfrm>
            <a:off x="8778240" y="4032504"/>
            <a:ext cx="2926080" cy="54864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Strong for B2B SaaS</a:t>
            </a:r>
            <a:endParaRPr lang="en-US" sz="1600" dirty="0"/>
          </a:p>
        </p:txBody>
      </p:sp>
      <p:sp>
        <p:nvSpPr>
          <p:cNvPr id="36" name="Text 34"/>
          <p:cNvSpPr/>
          <p:nvPr/>
        </p:nvSpPr>
        <p:spPr>
          <a:xfrm>
            <a:off x="548640" y="4745736"/>
            <a:ext cx="2286000" cy="5486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LinkedIn</a:t>
            </a:r>
            <a:endParaRPr lang="en-US" sz="1400" dirty="0"/>
          </a:p>
        </p:txBody>
      </p:sp>
      <p:sp>
        <p:nvSpPr>
          <p:cNvPr id="37" name="Shape 35"/>
          <p:cNvSpPr/>
          <p:nvPr/>
        </p:nvSpPr>
        <p:spPr>
          <a:xfrm>
            <a:off x="2971800" y="4910328"/>
            <a:ext cx="256032" cy="274320"/>
          </a:xfrm>
          <a:prstGeom prst="rect">
            <a:avLst/>
          </a:prstGeom>
          <a:solidFill>
            <a:srgbClr val="00D4FF"/>
          </a:solidFill>
          <a:ln w="12700">
            <a:solidFill>
              <a:srgbClr val="00D4FF"/>
            </a:solidFill>
            <a:prstDash val="solid"/>
          </a:ln>
        </p:spPr>
        <p:txBody>
          <a:bodyPr/>
          <a:lstStyle/>
          <a:p>
            <a:endParaRPr lang="en-US"/>
          </a:p>
        </p:txBody>
      </p:sp>
      <p:sp>
        <p:nvSpPr>
          <p:cNvPr id="38" name="Text 36"/>
          <p:cNvSpPr/>
          <p:nvPr/>
        </p:nvSpPr>
        <p:spPr>
          <a:xfrm>
            <a:off x="3273552" y="4864608"/>
            <a:ext cx="640080" cy="365760"/>
          </a:xfrm>
          <a:prstGeom prst="rect">
            <a:avLst/>
          </a:prstGeom>
          <a:noFill/>
          <a:ln/>
        </p:spPr>
        <p:txBody>
          <a:bodyPr wrap="square" lIns="0" tIns="0" rIns="0" bIns="0" rtlCol="0" anchor="ctr"/>
          <a:lstStyle/>
          <a:p>
            <a:pPr marL="0" indent="0">
              <a:buNone/>
            </a:pPr>
            <a:r>
              <a:rPr lang="en-US" sz="1100" b="1" dirty="0">
                <a:solidFill>
                  <a:srgbClr val="00D4FF"/>
                </a:solidFill>
                <a:latin typeface="Calibri" pitchFamily="34" charset="0"/>
                <a:ea typeface="Calibri" pitchFamily="34" charset="-122"/>
                <a:cs typeface="Calibri" pitchFamily="34" charset="-120"/>
              </a:rPr>
              <a:t>14%</a:t>
            </a:r>
            <a:endParaRPr lang="en-US" sz="1100" dirty="0"/>
          </a:p>
        </p:txBody>
      </p:sp>
      <p:sp>
        <p:nvSpPr>
          <p:cNvPr id="39" name="Shape 37"/>
          <p:cNvSpPr/>
          <p:nvPr/>
        </p:nvSpPr>
        <p:spPr>
          <a:xfrm>
            <a:off x="4617720" y="4910328"/>
            <a:ext cx="109728" cy="274320"/>
          </a:xfrm>
          <a:prstGeom prst="rect">
            <a:avLst/>
          </a:prstGeom>
          <a:solidFill>
            <a:srgbClr val="FF4D8F"/>
          </a:solidFill>
          <a:ln w="12700">
            <a:solidFill>
              <a:srgbClr val="FF4D8F"/>
            </a:solidFill>
            <a:prstDash val="solid"/>
          </a:ln>
        </p:spPr>
        <p:txBody>
          <a:bodyPr/>
          <a:lstStyle/>
          <a:p>
            <a:endParaRPr lang="en-US"/>
          </a:p>
        </p:txBody>
      </p:sp>
      <p:sp>
        <p:nvSpPr>
          <p:cNvPr id="40" name="Text 38"/>
          <p:cNvSpPr/>
          <p:nvPr/>
        </p:nvSpPr>
        <p:spPr>
          <a:xfrm>
            <a:off x="4773168" y="4864608"/>
            <a:ext cx="640080" cy="365760"/>
          </a:xfrm>
          <a:prstGeom prst="rect">
            <a:avLst/>
          </a:prstGeom>
          <a:noFill/>
          <a:ln/>
        </p:spPr>
        <p:txBody>
          <a:bodyPr wrap="square" lIns="0" tIns="0" rIns="0" bIns="0" rtlCol="0" anchor="ctr"/>
          <a:lstStyle/>
          <a:p>
            <a:pPr marL="0" indent="0">
              <a:buNone/>
            </a:pPr>
            <a:r>
              <a:rPr lang="en-US" sz="1100" b="1" dirty="0">
                <a:solidFill>
                  <a:srgbClr val="FF4D8F"/>
                </a:solidFill>
                <a:latin typeface="Calibri" pitchFamily="34" charset="0"/>
                <a:ea typeface="Calibri" pitchFamily="34" charset="-122"/>
                <a:cs typeface="Calibri" pitchFamily="34" charset="-120"/>
              </a:rPr>
              <a:t>6%</a:t>
            </a:r>
            <a:endParaRPr lang="en-US" sz="1100" dirty="0"/>
          </a:p>
        </p:txBody>
      </p:sp>
      <p:sp>
        <p:nvSpPr>
          <p:cNvPr id="41" name="Shape 39"/>
          <p:cNvSpPr/>
          <p:nvPr/>
        </p:nvSpPr>
        <p:spPr>
          <a:xfrm>
            <a:off x="6263640" y="4910328"/>
            <a:ext cx="246888" cy="274320"/>
          </a:xfrm>
          <a:prstGeom prst="rect">
            <a:avLst/>
          </a:prstGeom>
          <a:solidFill>
            <a:srgbClr val="B388FF"/>
          </a:solidFill>
          <a:ln w="12700">
            <a:solidFill>
              <a:srgbClr val="B388FF"/>
            </a:solidFill>
            <a:prstDash val="solid"/>
          </a:ln>
        </p:spPr>
        <p:txBody>
          <a:bodyPr/>
          <a:lstStyle/>
          <a:p>
            <a:endParaRPr lang="en-US"/>
          </a:p>
        </p:txBody>
      </p:sp>
      <p:sp>
        <p:nvSpPr>
          <p:cNvPr id="42" name="Text 40"/>
          <p:cNvSpPr/>
          <p:nvPr/>
        </p:nvSpPr>
        <p:spPr>
          <a:xfrm>
            <a:off x="6556248" y="4864608"/>
            <a:ext cx="640080" cy="365760"/>
          </a:xfrm>
          <a:prstGeom prst="rect">
            <a:avLst/>
          </a:prstGeom>
          <a:noFill/>
          <a:ln/>
        </p:spPr>
        <p:txBody>
          <a:bodyPr wrap="square" lIns="0" tIns="0" rIns="0" bIns="0" rtlCol="0" anchor="ctr"/>
          <a:lstStyle/>
          <a:p>
            <a:pPr marL="0" indent="0">
              <a:buNone/>
            </a:pPr>
            <a:r>
              <a:rPr lang="en-US" sz="1100" b="1" dirty="0">
                <a:solidFill>
                  <a:srgbClr val="B388FF"/>
                </a:solidFill>
                <a:latin typeface="Calibri" pitchFamily="34" charset="0"/>
                <a:ea typeface="Calibri" pitchFamily="34" charset="-122"/>
                <a:cs typeface="Calibri" pitchFamily="34" charset="-120"/>
              </a:rPr>
              <a:t>13.5%</a:t>
            </a:r>
            <a:endParaRPr lang="en-US" sz="1100" dirty="0"/>
          </a:p>
        </p:txBody>
      </p:sp>
      <p:sp>
        <p:nvSpPr>
          <p:cNvPr id="43" name="Text 41"/>
          <p:cNvSpPr/>
          <p:nvPr/>
        </p:nvSpPr>
        <p:spPr>
          <a:xfrm>
            <a:off x="8778240" y="4745736"/>
            <a:ext cx="2926080" cy="54864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Cross-platform</a:t>
            </a:r>
            <a:endParaRPr lang="en-US" sz="1600" dirty="0"/>
          </a:p>
        </p:txBody>
      </p:sp>
      <p:sp>
        <p:nvSpPr>
          <p:cNvPr id="44" name="Shape 42"/>
          <p:cNvSpPr/>
          <p:nvPr/>
        </p:nvSpPr>
        <p:spPr>
          <a:xfrm>
            <a:off x="457200" y="5413248"/>
            <a:ext cx="11247120" cy="640080"/>
          </a:xfrm>
          <a:prstGeom prst="rect">
            <a:avLst/>
          </a:prstGeom>
          <a:solidFill>
            <a:srgbClr val="141B2D"/>
          </a:solidFill>
          <a:ln w="12700">
            <a:solidFill>
              <a:srgbClr val="141B2D"/>
            </a:solidFill>
            <a:prstDash val="solid"/>
          </a:ln>
        </p:spPr>
        <p:txBody>
          <a:bodyPr/>
          <a:lstStyle/>
          <a:p>
            <a:endParaRPr lang="en-US"/>
          </a:p>
        </p:txBody>
      </p:sp>
      <p:sp>
        <p:nvSpPr>
          <p:cNvPr id="45" name="Text 43"/>
          <p:cNvSpPr/>
          <p:nvPr/>
        </p:nvSpPr>
        <p:spPr>
          <a:xfrm>
            <a:off x="548640" y="5458968"/>
            <a:ext cx="2286000" cy="54864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YouTube</a:t>
            </a:r>
            <a:endParaRPr lang="en-US" sz="1400" dirty="0"/>
          </a:p>
        </p:txBody>
      </p:sp>
      <p:sp>
        <p:nvSpPr>
          <p:cNvPr id="46" name="Shape 44"/>
          <p:cNvSpPr/>
          <p:nvPr/>
        </p:nvSpPr>
        <p:spPr>
          <a:xfrm>
            <a:off x="2971800" y="5623560"/>
            <a:ext cx="91440" cy="274320"/>
          </a:xfrm>
          <a:prstGeom prst="rect">
            <a:avLst/>
          </a:prstGeom>
          <a:solidFill>
            <a:srgbClr val="00D4FF"/>
          </a:solidFill>
          <a:ln w="12700">
            <a:solidFill>
              <a:srgbClr val="00D4FF"/>
            </a:solidFill>
            <a:prstDash val="solid"/>
          </a:ln>
        </p:spPr>
        <p:txBody>
          <a:bodyPr/>
          <a:lstStyle/>
          <a:p>
            <a:endParaRPr lang="en-US"/>
          </a:p>
        </p:txBody>
      </p:sp>
      <p:sp>
        <p:nvSpPr>
          <p:cNvPr id="47" name="Text 45"/>
          <p:cNvSpPr/>
          <p:nvPr/>
        </p:nvSpPr>
        <p:spPr>
          <a:xfrm>
            <a:off x="3108960" y="5577840"/>
            <a:ext cx="640080" cy="365760"/>
          </a:xfrm>
          <a:prstGeom prst="rect">
            <a:avLst/>
          </a:prstGeom>
          <a:noFill/>
          <a:ln/>
        </p:spPr>
        <p:txBody>
          <a:bodyPr wrap="square" lIns="0" tIns="0" rIns="0" bIns="0" rtlCol="0" anchor="ctr"/>
          <a:lstStyle/>
          <a:p>
            <a:pPr marL="0" indent="0">
              <a:buNone/>
            </a:pPr>
            <a:r>
              <a:rPr lang="en-US" sz="1100" b="1" dirty="0">
                <a:solidFill>
                  <a:srgbClr val="00D4FF"/>
                </a:solidFill>
                <a:latin typeface="Calibri" pitchFamily="34" charset="0"/>
                <a:ea typeface="Calibri" pitchFamily="34" charset="-122"/>
                <a:cs typeface="Calibri" pitchFamily="34" charset="-120"/>
              </a:rPr>
              <a:t>4%</a:t>
            </a:r>
            <a:endParaRPr lang="en-US" sz="1100" dirty="0"/>
          </a:p>
        </p:txBody>
      </p:sp>
      <p:sp>
        <p:nvSpPr>
          <p:cNvPr id="48" name="Shape 46"/>
          <p:cNvSpPr/>
          <p:nvPr/>
        </p:nvSpPr>
        <p:spPr>
          <a:xfrm>
            <a:off x="4617720" y="5623560"/>
            <a:ext cx="219456" cy="274320"/>
          </a:xfrm>
          <a:prstGeom prst="rect">
            <a:avLst/>
          </a:prstGeom>
          <a:solidFill>
            <a:srgbClr val="FF4D8F"/>
          </a:solidFill>
          <a:ln w="12700">
            <a:solidFill>
              <a:srgbClr val="FF4D8F"/>
            </a:solidFill>
            <a:prstDash val="solid"/>
          </a:ln>
        </p:spPr>
        <p:txBody>
          <a:bodyPr/>
          <a:lstStyle/>
          <a:p>
            <a:endParaRPr lang="en-US"/>
          </a:p>
        </p:txBody>
      </p:sp>
      <p:sp>
        <p:nvSpPr>
          <p:cNvPr id="49" name="Text 47"/>
          <p:cNvSpPr/>
          <p:nvPr/>
        </p:nvSpPr>
        <p:spPr>
          <a:xfrm>
            <a:off x="4882896" y="5577840"/>
            <a:ext cx="640080" cy="365760"/>
          </a:xfrm>
          <a:prstGeom prst="rect">
            <a:avLst/>
          </a:prstGeom>
          <a:noFill/>
          <a:ln/>
        </p:spPr>
        <p:txBody>
          <a:bodyPr wrap="square" lIns="0" tIns="0" rIns="0" bIns="0" rtlCol="0" anchor="ctr"/>
          <a:lstStyle/>
          <a:p>
            <a:pPr marL="0" indent="0">
              <a:buNone/>
            </a:pPr>
            <a:r>
              <a:rPr lang="en-US" sz="1100" b="1" dirty="0">
                <a:solidFill>
                  <a:srgbClr val="FF4D8F"/>
                </a:solidFill>
                <a:latin typeface="Calibri" pitchFamily="34" charset="0"/>
                <a:ea typeface="Calibri" pitchFamily="34" charset="-122"/>
                <a:cs typeface="Calibri" pitchFamily="34" charset="-120"/>
              </a:rPr>
              <a:t>12%</a:t>
            </a:r>
            <a:endParaRPr lang="en-US" sz="1100" dirty="0"/>
          </a:p>
        </p:txBody>
      </p:sp>
      <p:sp>
        <p:nvSpPr>
          <p:cNvPr id="50" name="Shape 48"/>
          <p:cNvSpPr/>
          <p:nvPr/>
        </p:nvSpPr>
        <p:spPr>
          <a:xfrm>
            <a:off x="6263640" y="5623560"/>
            <a:ext cx="566928" cy="274320"/>
          </a:xfrm>
          <a:prstGeom prst="rect">
            <a:avLst/>
          </a:prstGeom>
          <a:solidFill>
            <a:srgbClr val="B388FF"/>
          </a:solidFill>
          <a:ln w="12700">
            <a:solidFill>
              <a:srgbClr val="B388FF"/>
            </a:solidFill>
            <a:prstDash val="solid"/>
          </a:ln>
        </p:spPr>
        <p:txBody>
          <a:bodyPr/>
          <a:lstStyle/>
          <a:p>
            <a:endParaRPr lang="en-US"/>
          </a:p>
        </p:txBody>
      </p:sp>
      <p:sp>
        <p:nvSpPr>
          <p:cNvPr id="51" name="Text 49"/>
          <p:cNvSpPr/>
          <p:nvPr/>
        </p:nvSpPr>
        <p:spPr>
          <a:xfrm>
            <a:off x="6876288" y="5577840"/>
            <a:ext cx="640080" cy="365760"/>
          </a:xfrm>
          <a:prstGeom prst="rect">
            <a:avLst/>
          </a:prstGeom>
          <a:noFill/>
          <a:ln/>
        </p:spPr>
        <p:txBody>
          <a:bodyPr wrap="square" lIns="0" tIns="0" rIns="0" bIns="0" rtlCol="0" anchor="ctr"/>
          <a:lstStyle/>
          <a:p>
            <a:pPr marL="0" indent="0">
              <a:buNone/>
            </a:pPr>
            <a:r>
              <a:rPr lang="en-US" sz="1100" b="1" dirty="0">
                <a:solidFill>
                  <a:srgbClr val="B388FF"/>
                </a:solidFill>
                <a:latin typeface="Calibri" pitchFamily="34" charset="0"/>
                <a:ea typeface="Calibri" pitchFamily="34" charset="-122"/>
                <a:cs typeface="Calibri" pitchFamily="34" charset="-120"/>
              </a:rPr>
              <a:t>31%</a:t>
            </a:r>
            <a:endParaRPr lang="en-US" sz="1100" dirty="0"/>
          </a:p>
        </p:txBody>
      </p:sp>
      <p:sp>
        <p:nvSpPr>
          <p:cNvPr id="52" name="Text 50"/>
          <p:cNvSpPr/>
          <p:nvPr/>
        </p:nvSpPr>
        <p:spPr>
          <a:xfrm>
            <a:off x="8778240" y="5458968"/>
            <a:ext cx="2926080" cy="548640"/>
          </a:xfrm>
          <a:prstGeom prst="rect">
            <a:avLst/>
          </a:prstGeom>
          <a:noFill/>
          <a:ln/>
        </p:spPr>
        <p:txBody>
          <a:bodyPr wrap="square" lIns="0" tIns="0" rIns="0" bIns="0" rtlCol="0" anchor="ctr"/>
          <a:lstStyle/>
          <a:p>
            <a:pPr marL="0" indent="0">
              <a:buNone/>
            </a:pPr>
            <a:r>
              <a:rPr lang="en-US" sz="1600" i="1" dirty="0">
                <a:solidFill>
                  <a:srgbClr val="B8C2D6"/>
                </a:solidFill>
                <a:latin typeface="Calibri" pitchFamily="34" charset="0"/>
                <a:ea typeface="Calibri" pitchFamily="34" charset="-122"/>
                <a:cs typeface="Calibri" pitchFamily="34" charset="-120"/>
              </a:rPr>
              <a:t>Surging in Google AI</a:t>
            </a:r>
            <a:endParaRPr lang="en-US" sz="1600" dirty="0"/>
          </a:p>
        </p:txBody>
      </p:sp>
      <p:sp>
        <p:nvSpPr>
          <p:cNvPr id="53" name="Text 51"/>
          <p:cNvSpPr/>
          <p:nvPr/>
        </p:nvSpPr>
        <p:spPr>
          <a:xfrm>
            <a:off x="457200" y="635508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Muck Rack AI Citation Study (15M citations) + NP Digital, Feb–Mar 2026</a:t>
            </a:r>
            <a:endParaRPr lang="en-US" sz="1000" dirty="0"/>
          </a:p>
        </p:txBody>
      </p:sp>
      <p:sp>
        <p:nvSpPr>
          <p:cNvPr id="54" name="Text 52"/>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10 / 30</a:t>
            </a:r>
            <a:endParaRPr lang="en-US" sz="900" dirty="0"/>
          </a:p>
        </p:txBody>
      </p:sp>
      <p:sp>
        <p:nvSpPr>
          <p:cNvPr id="55" name="Text 0">
            <a:extLst>
              <a:ext uri="{FF2B5EF4-FFF2-40B4-BE49-F238E27FC236}">
                <a16:creationId xmlns:a16="http://schemas.microsoft.com/office/drawing/2014/main" id="{411B8ABF-3E5E-5C65-66BE-466974985B9E}"/>
              </a:ext>
            </a:extLst>
          </p:cNvPr>
          <p:cNvSpPr/>
          <p:nvPr/>
        </p:nvSpPr>
        <p:spPr>
          <a:xfrm>
            <a:off x="9726804" y="405952"/>
            <a:ext cx="2254432" cy="274320"/>
          </a:xfrm>
          <a:prstGeom prst="rect">
            <a:avLst/>
          </a:prstGeom>
          <a:noFill/>
          <a:ln/>
        </p:spPr>
        <p:txBody>
          <a:bodyPr wrap="square" lIns="0" tIns="0" rIns="0" bIns="0" rtlCol="0" anchor="ctr"/>
          <a:lstStyle/>
          <a:p>
            <a:pPr marL="0" indent="0">
              <a:buNone/>
            </a:pPr>
            <a:r>
              <a:rPr lang="en-US" sz="1100" b="1" kern="0" spc="500">
                <a:solidFill>
                  <a:srgbClr val="00D4FF"/>
                </a:solidFill>
                <a:latin typeface="Trebuchet MS" pitchFamily="34" charset="0"/>
                <a:ea typeface="Trebuchet MS" pitchFamily="34" charset="-122"/>
                <a:cs typeface="Trebuchet MS" pitchFamily="34" charset="-120"/>
              </a:rPr>
              <a:t>WHAT’S WORKING</a:t>
            </a:r>
            <a:endParaRPr lang="en-US" sz="1100" dirty="0"/>
          </a:p>
        </p:txBody>
      </p:sp>
      <p:sp>
        <p:nvSpPr>
          <p:cNvPr id="56" name="Text 0">
            <a:extLst>
              <a:ext uri="{FF2B5EF4-FFF2-40B4-BE49-F238E27FC236}">
                <a16:creationId xmlns:a16="http://schemas.microsoft.com/office/drawing/2014/main" id="{C3CB756F-6C04-24E5-2169-94FC99BF5B98}"/>
              </a:ext>
            </a:extLst>
          </p:cNvPr>
          <p:cNvSpPr/>
          <p:nvPr/>
        </p:nvSpPr>
        <p:spPr>
          <a:xfrm>
            <a:off x="470077" y="397659"/>
            <a:ext cx="8210222" cy="274320"/>
          </a:xfrm>
          <a:prstGeom prst="rect">
            <a:avLst/>
          </a:prstGeom>
          <a:noFill/>
          <a:ln/>
        </p:spPr>
        <p:txBody>
          <a:bodyPr wrap="square" lIns="0" tIns="0" rIns="0" bIns="0" rtlCol="0" anchor="ctr"/>
          <a:lstStyle/>
          <a:p>
            <a:r>
              <a:rPr lang="en-US" sz="1100" b="1" kern="0" spc="500" dirty="0">
                <a:solidFill>
                  <a:srgbClr val="00D4FF"/>
                </a:solidFill>
                <a:latin typeface="Trebuchet MS" pitchFamily="34" charset="0"/>
              </a:rPr>
              <a:t>PILLAR 07 — SOCIAL AND OFF-PLATFORM PRESENCE</a:t>
            </a:r>
            <a:endParaRPr lang="en-US" sz="1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A0E1A"/>
        </a:solidFill>
        <a:effectLst/>
      </p:bgPr>
    </p:bg>
    <p:spTree>
      <p:nvGrpSpPr>
        <p:cNvPr id="1" name="">
          <a:extLst>
            <a:ext uri="{FF2B5EF4-FFF2-40B4-BE49-F238E27FC236}">
              <a16:creationId xmlns:a16="http://schemas.microsoft.com/office/drawing/2014/main" id="{BB592D8F-688B-B1D5-7258-D4F47D6F3479}"/>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2F971302-3974-BF5D-B5E0-976D791B2F10}"/>
              </a:ext>
            </a:extLst>
          </p:cNvPr>
          <p:cNvSpPr/>
          <p:nvPr/>
        </p:nvSpPr>
        <p:spPr>
          <a:xfrm>
            <a:off x="457200" y="731520"/>
            <a:ext cx="10972800" cy="822960"/>
          </a:xfrm>
          <a:prstGeom prst="rect">
            <a:avLst/>
          </a:prstGeom>
          <a:noFill/>
          <a:ln/>
        </p:spPr>
        <p:txBody>
          <a:bodyPr wrap="square" lIns="0" tIns="0" rIns="0" bIns="0" rtlCol="0" anchor="ctr"/>
          <a:lstStyle/>
          <a:p>
            <a:r>
              <a:rPr lang="en-US" sz="3600" b="1" dirty="0">
                <a:solidFill>
                  <a:srgbClr val="FFFFFF"/>
                </a:solidFill>
                <a:highlight>
                  <a:srgbClr val="00FF00"/>
                </a:highlight>
                <a:latin typeface="Arial Black" pitchFamily="34" charset="0"/>
                <a:ea typeface="Arial Black" pitchFamily="34" charset="-122"/>
                <a:cs typeface="Arial Black" pitchFamily="34" charset="-120"/>
              </a:rPr>
              <a:t>AI metrics - Measurement &amp; Iteration</a:t>
            </a:r>
            <a:endParaRPr lang="en-US" sz="3600" dirty="0">
              <a:highlight>
                <a:srgbClr val="00FF00"/>
              </a:highlight>
            </a:endParaRPr>
          </a:p>
        </p:txBody>
      </p:sp>
      <p:sp>
        <p:nvSpPr>
          <p:cNvPr id="4" name="Text 2">
            <a:extLst>
              <a:ext uri="{FF2B5EF4-FFF2-40B4-BE49-F238E27FC236}">
                <a16:creationId xmlns:a16="http://schemas.microsoft.com/office/drawing/2014/main" id="{90D23037-750B-E93A-C13C-0AFA59DF2B3A}"/>
              </a:ext>
            </a:extLst>
          </p:cNvPr>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AI silently rewrites ~28% of queries to add the current year. Stale-dated content gets filtered out.</a:t>
            </a:r>
            <a:endParaRPr lang="en-US" sz="1600" dirty="0"/>
          </a:p>
        </p:txBody>
      </p:sp>
      <p:sp>
        <p:nvSpPr>
          <p:cNvPr id="5" name="Text 3">
            <a:extLst>
              <a:ext uri="{FF2B5EF4-FFF2-40B4-BE49-F238E27FC236}">
                <a16:creationId xmlns:a16="http://schemas.microsoft.com/office/drawing/2014/main" id="{DE47A133-889B-4883-8EA2-9C4AA435DE45}"/>
              </a:ext>
            </a:extLst>
          </p:cNvPr>
          <p:cNvSpPr/>
          <p:nvPr/>
        </p:nvSpPr>
        <p:spPr>
          <a:xfrm>
            <a:off x="457200" y="2377440"/>
            <a:ext cx="1828800" cy="640080"/>
          </a:xfrm>
          <a:prstGeom prst="rect">
            <a:avLst/>
          </a:prstGeom>
          <a:noFill/>
          <a:ln/>
        </p:spPr>
        <p:txBody>
          <a:bodyPr wrap="square" lIns="0" tIns="0" rIns="0" bIns="0" rtlCol="0" anchor="ctr"/>
          <a:lstStyle/>
          <a:p>
            <a:pPr marL="0" indent="0">
              <a:buNone/>
            </a:pPr>
            <a:r>
              <a:rPr lang="en-US" sz="1600" b="1" dirty="0">
                <a:solidFill>
                  <a:srgbClr val="B8C2D6"/>
                </a:solidFill>
                <a:latin typeface="Calibri" pitchFamily="34" charset="0"/>
                <a:ea typeface="Calibri" pitchFamily="34" charset="-122"/>
                <a:cs typeface="Calibri" pitchFamily="34" charset="-120"/>
              </a:rPr>
              <a:t>Under 30 days</a:t>
            </a:r>
            <a:endParaRPr lang="en-US" sz="1600" dirty="0"/>
          </a:p>
        </p:txBody>
      </p:sp>
      <p:sp>
        <p:nvSpPr>
          <p:cNvPr id="6" name="Shape 4">
            <a:extLst>
              <a:ext uri="{FF2B5EF4-FFF2-40B4-BE49-F238E27FC236}">
                <a16:creationId xmlns:a16="http://schemas.microsoft.com/office/drawing/2014/main" id="{89784816-8319-4C30-3F7A-31A339E5E9CD}"/>
              </a:ext>
            </a:extLst>
          </p:cNvPr>
          <p:cNvSpPr/>
          <p:nvPr/>
        </p:nvSpPr>
        <p:spPr>
          <a:xfrm>
            <a:off x="2286000" y="2560320"/>
            <a:ext cx="7772400" cy="274320"/>
          </a:xfrm>
          <a:prstGeom prst="rect">
            <a:avLst/>
          </a:prstGeom>
          <a:solidFill>
            <a:srgbClr val="141B2D"/>
          </a:solidFill>
          <a:ln w="12700">
            <a:solidFill>
              <a:srgbClr val="141B2D"/>
            </a:solidFill>
            <a:prstDash val="solid"/>
          </a:ln>
        </p:spPr>
        <p:txBody>
          <a:bodyPr/>
          <a:lstStyle/>
          <a:p>
            <a:endParaRPr lang="en-US"/>
          </a:p>
        </p:txBody>
      </p:sp>
      <p:sp>
        <p:nvSpPr>
          <p:cNvPr id="7" name="Shape 5">
            <a:extLst>
              <a:ext uri="{FF2B5EF4-FFF2-40B4-BE49-F238E27FC236}">
                <a16:creationId xmlns:a16="http://schemas.microsoft.com/office/drawing/2014/main" id="{6A8772A2-40C4-E221-CE2A-EA22E8832FD6}"/>
              </a:ext>
            </a:extLst>
          </p:cNvPr>
          <p:cNvSpPr/>
          <p:nvPr/>
        </p:nvSpPr>
        <p:spPr>
          <a:xfrm>
            <a:off x="2286000" y="2560320"/>
            <a:ext cx="5518404" cy="274320"/>
          </a:xfrm>
          <a:prstGeom prst="rect">
            <a:avLst/>
          </a:prstGeom>
          <a:solidFill>
            <a:srgbClr val="00D4FF"/>
          </a:solidFill>
          <a:ln w="12700">
            <a:solidFill>
              <a:srgbClr val="00D4FF"/>
            </a:solidFill>
            <a:prstDash val="solid"/>
          </a:ln>
        </p:spPr>
        <p:txBody>
          <a:bodyPr/>
          <a:lstStyle/>
          <a:p>
            <a:endParaRPr lang="en-US"/>
          </a:p>
        </p:txBody>
      </p:sp>
      <p:sp>
        <p:nvSpPr>
          <p:cNvPr id="8" name="Text 6">
            <a:extLst>
              <a:ext uri="{FF2B5EF4-FFF2-40B4-BE49-F238E27FC236}">
                <a16:creationId xmlns:a16="http://schemas.microsoft.com/office/drawing/2014/main" id="{8E0EA5B9-72C5-A8A8-E90B-A0F9944CED2B}"/>
              </a:ext>
            </a:extLst>
          </p:cNvPr>
          <p:cNvSpPr/>
          <p:nvPr/>
        </p:nvSpPr>
        <p:spPr>
          <a:xfrm>
            <a:off x="7895844" y="2377440"/>
            <a:ext cx="822960" cy="640080"/>
          </a:xfrm>
          <a:prstGeom prst="rect">
            <a:avLst/>
          </a:prstGeom>
          <a:noFill/>
          <a:ln/>
        </p:spPr>
        <p:txBody>
          <a:bodyPr wrap="square" lIns="0" tIns="0" rIns="0" bIns="0" rtlCol="0" anchor="ctr"/>
          <a:lstStyle/>
          <a:p>
            <a:pPr marL="0" indent="0">
              <a:buNone/>
            </a:pPr>
            <a:r>
              <a:rPr lang="en-US" sz="1800" b="1" dirty="0">
                <a:solidFill>
                  <a:srgbClr val="00D4FF"/>
                </a:solidFill>
                <a:latin typeface="Arial Black" pitchFamily="34" charset="0"/>
                <a:ea typeface="Arial Black" pitchFamily="34" charset="-122"/>
                <a:cs typeface="Arial Black" pitchFamily="34" charset="-120"/>
              </a:rPr>
              <a:t>71%</a:t>
            </a:r>
            <a:endParaRPr lang="en-US" sz="1800" dirty="0"/>
          </a:p>
        </p:txBody>
      </p:sp>
      <p:sp>
        <p:nvSpPr>
          <p:cNvPr id="9" name="Text 7">
            <a:extLst>
              <a:ext uri="{FF2B5EF4-FFF2-40B4-BE49-F238E27FC236}">
                <a16:creationId xmlns:a16="http://schemas.microsoft.com/office/drawing/2014/main" id="{F4AAB870-EE4F-7F20-C2BC-EDFC2009F6C6}"/>
              </a:ext>
            </a:extLst>
          </p:cNvPr>
          <p:cNvSpPr/>
          <p:nvPr/>
        </p:nvSpPr>
        <p:spPr>
          <a:xfrm>
            <a:off x="457200" y="3657600"/>
            <a:ext cx="1828800" cy="640080"/>
          </a:xfrm>
          <a:prstGeom prst="rect">
            <a:avLst/>
          </a:prstGeom>
          <a:noFill/>
          <a:ln/>
        </p:spPr>
        <p:txBody>
          <a:bodyPr wrap="square" lIns="0" tIns="0" rIns="0" bIns="0" rtlCol="0" anchor="ctr"/>
          <a:lstStyle/>
          <a:p>
            <a:pPr marL="0" indent="0">
              <a:buNone/>
            </a:pPr>
            <a:r>
              <a:rPr lang="en-US" sz="1600" b="1" dirty="0">
                <a:solidFill>
                  <a:srgbClr val="B8C2D6"/>
                </a:solidFill>
                <a:latin typeface="Calibri" pitchFamily="34" charset="0"/>
                <a:ea typeface="Calibri" pitchFamily="34" charset="-122"/>
                <a:cs typeface="Calibri" pitchFamily="34" charset="-120"/>
              </a:rPr>
              <a:t>90–180 days</a:t>
            </a:r>
            <a:endParaRPr lang="en-US" sz="1600" dirty="0"/>
          </a:p>
        </p:txBody>
      </p:sp>
      <p:sp>
        <p:nvSpPr>
          <p:cNvPr id="10" name="Shape 8">
            <a:extLst>
              <a:ext uri="{FF2B5EF4-FFF2-40B4-BE49-F238E27FC236}">
                <a16:creationId xmlns:a16="http://schemas.microsoft.com/office/drawing/2014/main" id="{33844DFD-F51C-7FC3-4C57-9247E232A526}"/>
              </a:ext>
            </a:extLst>
          </p:cNvPr>
          <p:cNvSpPr/>
          <p:nvPr/>
        </p:nvSpPr>
        <p:spPr>
          <a:xfrm>
            <a:off x="2286000" y="3840480"/>
            <a:ext cx="7772400" cy="274320"/>
          </a:xfrm>
          <a:prstGeom prst="rect">
            <a:avLst/>
          </a:prstGeom>
          <a:solidFill>
            <a:srgbClr val="141B2D"/>
          </a:solidFill>
          <a:ln w="12700">
            <a:solidFill>
              <a:srgbClr val="141B2D"/>
            </a:solidFill>
            <a:prstDash val="solid"/>
          </a:ln>
        </p:spPr>
        <p:txBody>
          <a:bodyPr/>
          <a:lstStyle/>
          <a:p>
            <a:endParaRPr lang="en-US"/>
          </a:p>
        </p:txBody>
      </p:sp>
      <p:sp>
        <p:nvSpPr>
          <p:cNvPr id="11" name="Shape 9">
            <a:extLst>
              <a:ext uri="{FF2B5EF4-FFF2-40B4-BE49-F238E27FC236}">
                <a16:creationId xmlns:a16="http://schemas.microsoft.com/office/drawing/2014/main" id="{3C60E12F-2861-7994-9314-F4E35E329589}"/>
              </a:ext>
            </a:extLst>
          </p:cNvPr>
          <p:cNvSpPr/>
          <p:nvPr/>
        </p:nvSpPr>
        <p:spPr>
          <a:xfrm>
            <a:off x="2286000" y="3840480"/>
            <a:ext cx="3653028" cy="274320"/>
          </a:xfrm>
          <a:prstGeom prst="rect">
            <a:avLst/>
          </a:prstGeom>
          <a:solidFill>
            <a:srgbClr val="B388FF"/>
          </a:solidFill>
          <a:ln w="12700">
            <a:solidFill>
              <a:srgbClr val="B388FF"/>
            </a:solidFill>
            <a:prstDash val="solid"/>
          </a:ln>
        </p:spPr>
        <p:txBody>
          <a:bodyPr/>
          <a:lstStyle/>
          <a:p>
            <a:endParaRPr lang="en-US"/>
          </a:p>
        </p:txBody>
      </p:sp>
      <p:sp>
        <p:nvSpPr>
          <p:cNvPr id="12" name="Text 10">
            <a:extLst>
              <a:ext uri="{FF2B5EF4-FFF2-40B4-BE49-F238E27FC236}">
                <a16:creationId xmlns:a16="http://schemas.microsoft.com/office/drawing/2014/main" id="{624C31F5-A024-93F4-0CA7-1A27B2A3674F}"/>
              </a:ext>
            </a:extLst>
          </p:cNvPr>
          <p:cNvSpPr/>
          <p:nvPr/>
        </p:nvSpPr>
        <p:spPr>
          <a:xfrm>
            <a:off x="6030468" y="3657600"/>
            <a:ext cx="822960" cy="640080"/>
          </a:xfrm>
          <a:prstGeom prst="rect">
            <a:avLst/>
          </a:prstGeom>
          <a:noFill/>
          <a:ln/>
        </p:spPr>
        <p:txBody>
          <a:bodyPr wrap="square" lIns="0" tIns="0" rIns="0" bIns="0" rtlCol="0" anchor="ctr"/>
          <a:lstStyle/>
          <a:p>
            <a:pPr marL="0" indent="0">
              <a:buNone/>
            </a:pPr>
            <a:r>
              <a:rPr lang="en-US" sz="1800" b="1" dirty="0">
                <a:solidFill>
                  <a:srgbClr val="B388FF"/>
                </a:solidFill>
                <a:latin typeface="Arial Black" pitchFamily="34" charset="0"/>
                <a:ea typeface="Arial Black" pitchFamily="34" charset="-122"/>
                <a:cs typeface="Arial Black" pitchFamily="34" charset="-120"/>
              </a:rPr>
              <a:t>47%</a:t>
            </a:r>
            <a:endParaRPr lang="en-US" sz="1800" dirty="0"/>
          </a:p>
        </p:txBody>
      </p:sp>
      <p:sp>
        <p:nvSpPr>
          <p:cNvPr id="13" name="Text 11">
            <a:extLst>
              <a:ext uri="{FF2B5EF4-FFF2-40B4-BE49-F238E27FC236}">
                <a16:creationId xmlns:a16="http://schemas.microsoft.com/office/drawing/2014/main" id="{8B01CD1B-06E3-3DAC-C2EF-57E616BF3617}"/>
              </a:ext>
            </a:extLst>
          </p:cNvPr>
          <p:cNvSpPr/>
          <p:nvPr/>
        </p:nvSpPr>
        <p:spPr>
          <a:xfrm>
            <a:off x="457200" y="4937760"/>
            <a:ext cx="1828800" cy="640080"/>
          </a:xfrm>
          <a:prstGeom prst="rect">
            <a:avLst/>
          </a:prstGeom>
          <a:noFill/>
          <a:ln/>
        </p:spPr>
        <p:txBody>
          <a:bodyPr wrap="square" lIns="0" tIns="0" rIns="0" bIns="0" rtlCol="0" anchor="ctr"/>
          <a:lstStyle/>
          <a:p>
            <a:pPr marL="0" indent="0">
              <a:buNone/>
            </a:pPr>
            <a:r>
              <a:rPr lang="en-US" sz="1600" b="1" dirty="0">
                <a:solidFill>
                  <a:srgbClr val="B8C2D6"/>
                </a:solidFill>
                <a:latin typeface="Calibri" pitchFamily="34" charset="0"/>
                <a:ea typeface="Calibri" pitchFamily="34" charset="-122"/>
                <a:cs typeface="Calibri" pitchFamily="34" charset="-120"/>
              </a:rPr>
              <a:t>1–2 years</a:t>
            </a:r>
            <a:endParaRPr lang="en-US" sz="1600" dirty="0"/>
          </a:p>
        </p:txBody>
      </p:sp>
      <p:sp>
        <p:nvSpPr>
          <p:cNvPr id="14" name="Shape 12">
            <a:extLst>
              <a:ext uri="{FF2B5EF4-FFF2-40B4-BE49-F238E27FC236}">
                <a16:creationId xmlns:a16="http://schemas.microsoft.com/office/drawing/2014/main" id="{48BB2057-7133-16B6-FFE2-817C83421F30}"/>
              </a:ext>
            </a:extLst>
          </p:cNvPr>
          <p:cNvSpPr/>
          <p:nvPr/>
        </p:nvSpPr>
        <p:spPr>
          <a:xfrm>
            <a:off x="2286000" y="5120640"/>
            <a:ext cx="7772400" cy="274320"/>
          </a:xfrm>
          <a:prstGeom prst="rect">
            <a:avLst/>
          </a:prstGeom>
          <a:solidFill>
            <a:srgbClr val="141B2D"/>
          </a:solidFill>
          <a:ln w="12700">
            <a:solidFill>
              <a:srgbClr val="141B2D"/>
            </a:solidFill>
            <a:prstDash val="solid"/>
          </a:ln>
        </p:spPr>
        <p:txBody>
          <a:bodyPr/>
          <a:lstStyle/>
          <a:p>
            <a:endParaRPr lang="en-US"/>
          </a:p>
        </p:txBody>
      </p:sp>
      <p:sp>
        <p:nvSpPr>
          <p:cNvPr id="15" name="Shape 13">
            <a:extLst>
              <a:ext uri="{FF2B5EF4-FFF2-40B4-BE49-F238E27FC236}">
                <a16:creationId xmlns:a16="http://schemas.microsoft.com/office/drawing/2014/main" id="{9E051E2D-85A5-AE14-D2D2-2B745361C65E}"/>
              </a:ext>
            </a:extLst>
          </p:cNvPr>
          <p:cNvSpPr/>
          <p:nvPr/>
        </p:nvSpPr>
        <p:spPr>
          <a:xfrm>
            <a:off x="2286000" y="5120640"/>
            <a:ext cx="2409444" cy="274320"/>
          </a:xfrm>
          <a:prstGeom prst="rect">
            <a:avLst/>
          </a:prstGeom>
          <a:solidFill>
            <a:srgbClr val="FF4D8F"/>
          </a:solidFill>
          <a:ln w="12700">
            <a:solidFill>
              <a:srgbClr val="FF4D8F"/>
            </a:solidFill>
            <a:prstDash val="solid"/>
          </a:ln>
        </p:spPr>
        <p:txBody>
          <a:bodyPr/>
          <a:lstStyle/>
          <a:p>
            <a:endParaRPr lang="en-US"/>
          </a:p>
        </p:txBody>
      </p:sp>
      <p:sp>
        <p:nvSpPr>
          <p:cNvPr id="16" name="Text 14">
            <a:extLst>
              <a:ext uri="{FF2B5EF4-FFF2-40B4-BE49-F238E27FC236}">
                <a16:creationId xmlns:a16="http://schemas.microsoft.com/office/drawing/2014/main" id="{D8A1714D-B64F-BD01-85C3-99A48928D223}"/>
              </a:ext>
            </a:extLst>
          </p:cNvPr>
          <p:cNvSpPr/>
          <p:nvPr/>
        </p:nvSpPr>
        <p:spPr>
          <a:xfrm>
            <a:off x="4786884" y="4937760"/>
            <a:ext cx="822960" cy="640080"/>
          </a:xfrm>
          <a:prstGeom prst="rect">
            <a:avLst/>
          </a:prstGeom>
          <a:noFill/>
          <a:ln/>
        </p:spPr>
        <p:txBody>
          <a:bodyPr wrap="square" lIns="0" tIns="0" rIns="0" bIns="0" rtlCol="0" anchor="ctr"/>
          <a:lstStyle/>
          <a:p>
            <a:pPr marL="0" indent="0">
              <a:buNone/>
            </a:pPr>
            <a:r>
              <a:rPr lang="en-US" sz="1800" b="1" dirty="0">
                <a:solidFill>
                  <a:srgbClr val="FF4D8F"/>
                </a:solidFill>
                <a:latin typeface="Arial Black" pitchFamily="34" charset="0"/>
                <a:ea typeface="Arial Black" pitchFamily="34" charset="-122"/>
                <a:cs typeface="Arial Black" pitchFamily="34" charset="-120"/>
              </a:rPr>
              <a:t>31%</a:t>
            </a:r>
            <a:endParaRPr lang="en-US" sz="1800" dirty="0"/>
          </a:p>
        </p:txBody>
      </p:sp>
      <p:sp>
        <p:nvSpPr>
          <p:cNvPr id="17" name="Shape 15">
            <a:extLst>
              <a:ext uri="{FF2B5EF4-FFF2-40B4-BE49-F238E27FC236}">
                <a16:creationId xmlns:a16="http://schemas.microsoft.com/office/drawing/2014/main" id="{7D341F40-4ED2-A914-3FC1-9BF65A5C4E08}"/>
              </a:ext>
            </a:extLst>
          </p:cNvPr>
          <p:cNvSpPr/>
          <p:nvPr/>
        </p:nvSpPr>
        <p:spPr>
          <a:xfrm>
            <a:off x="10424160" y="2194560"/>
            <a:ext cx="1280160" cy="3931920"/>
          </a:xfrm>
          <a:prstGeom prst="rect">
            <a:avLst/>
          </a:prstGeom>
          <a:solidFill>
            <a:srgbClr val="00D4FF"/>
          </a:solidFill>
          <a:ln w="12700">
            <a:solidFill>
              <a:srgbClr val="00D4FF"/>
            </a:solidFill>
            <a:prstDash val="solid"/>
          </a:ln>
        </p:spPr>
        <p:txBody>
          <a:bodyPr/>
          <a:lstStyle/>
          <a:p>
            <a:endParaRPr lang="en-US"/>
          </a:p>
        </p:txBody>
      </p:sp>
      <p:sp>
        <p:nvSpPr>
          <p:cNvPr id="18" name="Text 16">
            <a:extLst>
              <a:ext uri="{FF2B5EF4-FFF2-40B4-BE49-F238E27FC236}">
                <a16:creationId xmlns:a16="http://schemas.microsoft.com/office/drawing/2014/main" id="{657AABC7-468D-7556-59FF-63DBBCFB332B}"/>
              </a:ext>
            </a:extLst>
          </p:cNvPr>
          <p:cNvSpPr/>
          <p:nvPr/>
        </p:nvSpPr>
        <p:spPr>
          <a:xfrm>
            <a:off x="10424160" y="2926080"/>
            <a:ext cx="1280160" cy="914400"/>
          </a:xfrm>
          <a:prstGeom prst="rect">
            <a:avLst/>
          </a:prstGeom>
          <a:noFill/>
          <a:ln/>
        </p:spPr>
        <p:txBody>
          <a:bodyPr wrap="square" lIns="0" tIns="0" rIns="0" bIns="0" rtlCol="0" anchor="ctr"/>
          <a:lstStyle/>
          <a:p>
            <a:pPr marL="0" indent="0" algn="ctr">
              <a:buNone/>
            </a:pPr>
            <a:r>
              <a:rPr lang="en-US" sz="3600" b="1" dirty="0">
                <a:solidFill>
                  <a:srgbClr val="0A0E1A"/>
                </a:solidFill>
                <a:latin typeface="Arial Black" pitchFamily="34" charset="0"/>
                <a:ea typeface="Arial Black" pitchFamily="34" charset="-122"/>
                <a:cs typeface="Arial Black" pitchFamily="34" charset="-120"/>
              </a:rPr>
              <a:t>3.2x</a:t>
            </a:r>
            <a:endParaRPr lang="en-US" sz="3600" dirty="0"/>
          </a:p>
        </p:txBody>
      </p:sp>
      <p:sp>
        <p:nvSpPr>
          <p:cNvPr id="19" name="Text 17">
            <a:extLst>
              <a:ext uri="{FF2B5EF4-FFF2-40B4-BE49-F238E27FC236}">
                <a16:creationId xmlns:a16="http://schemas.microsoft.com/office/drawing/2014/main" id="{43E27CBB-4302-3A23-8BB3-DE4A3E14D5FF}"/>
              </a:ext>
            </a:extLst>
          </p:cNvPr>
          <p:cNvSpPr/>
          <p:nvPr/>
        </p:nvSpPr>
        <p:spPr>
          <a:xfrm>
            <a:off x="10424160" y="3840480"/>
            <a:ext cx="1280160" cy="2103120"/>
          </a:xfrm>
          <a:prstGeom prst="rect">
            <a:avLst/>
          </a:prstGeom>
          <a:noFill/>
          <a:ln/>
        </p:spPr>
        <p:txBody>
          <a:bodyPr wrap="square" lIns="0" tIns="0" rIns="0" bIns="0" rtlCol="0" anchor="ctr"/>
          <a:lstStyle/>
          <a:p>
            <a:pPr marL="0" indent="0" algn="ctr">
              <a:buNone/>
            </a:pPr>
            <a:r>
              <a:rPr lang="en-US" sz="1100" b="1" dirty="0">
                <a:solidFill>
                  <a:srgbClr val="0A0E1A"/>
                </a:solidFill>
                <a:latin typeface="Calibri" pitchFamily="34" charset="0"/>
                <a:ea typeface="Calibri" pitchFamily="34" charset="-122"/>
                <a:cs typeface="Calibri" pitchFamily="34" charset="-120"/>
              </a:rPr>
              <a:t>more citations for content updated within 30 days.</a:t>
            </a:r>
            <a:endParaRPr lang="en-US" sz="1100" dirty="0"/>
          </a:p>
        </p:txBody>
      </p:sp>
      <p:sp>
        <p:nvSpPr>
          <p:cNvPr id="20" name="Text 18">
            <a:extLst>
              <a:ext uri="{FF2B5EF4-FFF2-40B4-BE49-F238E27FC236}">
                <a16:creationId xmlns:a16="http://schemas.microsoft.com/office/drawing/2014/main" id="{A649100B-DFC3-5A04-A2C6-7097DB5F1093}"/>
              </a:ext>
            </a:extLst>
          </p:cNvPr>
          <p:cNvSpPr/>
          <p:nvPr/>
        </p:nvSpPr>
        <p:spPr>
          <a:xfrm>
            <a:off x="457200" y="6035040"/>
            <a:ext cx="10972800" cy="274320"/>
          </a:xfrm>
          <a:prstGeom prst="rect">
            <a:avLst/>
          </a:prstGeom>
          <a:noFill/>
          <a:ln/>
        </p:spPr>
        <p:txBody>
          <a:bodyPr wrap="square" lIns="0" tIns="0" rIns="0" bIns="0" rtlCol="0" anchor="ctr"/>
          <a:lstStyle/>
          <a:p>
            <a:pPr marL="0" indent="0">
              <a:buNone/>
            </a:pPr>
            <a:r>
              <a:rPr lang="en-US" sz="1600" i="1" dirty="0">
                <a:solidFill>
                  <a:srgbClr val="FFFFFF"/>
                </a:solidFill>
                <a:latin typeface="Calibri" pitchFamily="34" charset="0"/>
                <a:ea typeface="Calibri" pitchFamily="34" charset="-122"/>
                <a:cs typeface="Calibri" pitchFamily="34" charset="-120"/>
              </a:rPr>
              <a:t>Refresh top pages quarterly. Update the year in titles. Refresh prices. Add recent product changes.</a:t>
            </a:r>
            <a:endParaRPr lang="en-US" sz="1600" dirty="0"/>
          </a:p>
        </p:txBody>
      </p:sp>
      <p:sp>
        <p:nvSpPr>
          <p:cNvPr id="21" name="Text 19">
            <a:extLst>
              <a:ext uri="{FF2B5EF4-FFF2-40B4-BE49-F238E27FC236}">
                <a16:creationId xmlns:a16="http://schemas.microsoft.com/office/drawing/2014/main" id="{78791700-3F16-8409-C808-844C5AA77C09}"/>
              </a:ext>
            </a:extLst>
          </p:cNvPr>
          <p:cNvSpPr/>
          <p:nvPr/>
        </p:nvSpPr>
        <p:spPr>
          <a:xfrm>
            <a:off x="457200" y="6537960"/>
            <a:ext cx="10972800" cy="22860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Seer Interactive, 2026</a:t>
            </a:r>
            <a:endParaRPr lang="en-US" sz="1000" dirty="0"/>
          </a:p>
        </p:txBody>
      </p:sp>
      <p:sp>
        <p:nvSpPr>
          <p:cNvPr id="22" name="Text 20">
            <a:extLst>
              <a:ext uri="{FF2B5EF4-FFF2-40B4-BE49-F238E27FC236}">
                <a16:creationId xmlns:a16="http://schemas.microsoft.com/office/drawing/2014/main" id="{12B99C2E-44DA-1517-9F2E-FCCCEA9E785F}"/>
              </a:ext>
            </a:extLst>
          </p:cNvPr>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18 / 30</a:t>
            </a:r>
            <a:endParaRPr lang="en-US" sz="900" dirty="0"/>
          </a:p>
        </p:txBody>
      </p:sp>
      <p:sp>
        <p:nvSpPr>
          <p:cNvPr id="23" name="Text 0">
            <a:extLst>
              <a:ext uri="{FF2B5EF4-FFF2-40B4-BE49-F238E27FC236}">
                <a16:creationId xmlns:a16="http://schemas.microsoft.com/office/drawing/2014/main" id="{8C5D0BB6-269D-40E7-3116-BCD011D64BCD}"/>
              </a:ext>
            </a:extLst>
          </p:cNvPr>
          <p:cNvSpPr/>
          <p:nvPr/>
        </p:nvSpPr>
        <p:spPr>
          <a:xfrm>
            <a:off x="457200" y="320040"/>
            <a:ext cx="54818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08 — MEASUREMENT &amp; ITTERATION</a:t>
            </a:r>
            <a:endParaRPr lang="en-US" sz="1100" dirty="0"/>
          </a:p>
        </p:txBody>
      </p:sp>
      <p:sp>
        <p:nvSpPr>
          <p:cNvPr id="24" name="Text 0">
            <a:extLst>
              <a:ext uri="{FF2B5EF4-FFF2-40B4-BE49-F238E27FC236}">
                <a16:creationId xmlns:a16="http://schemas.microsoft.com/office/drawing/2014/main" id="{599E80CA-3087-F396-9B05-139FA407F9D5}"/>
              </a:ext>
            </a:extLst>
          </p:cNvPr>
          <p:cNvSpPr/>
          <p:nvPr/>
        </p:nvSpPr>
        <p:spPr>
          <a:xfrm>
            <a:off x="7520940" y="322698"/>
            <a:ext cx="466344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MEASUREMENT &amp; ROI</a:t>
            </a:r>
            <a:endParaRPr lang="en-US" sz="1100" dirty="0"/>
          </a:p>
        </p:txBody>
      </p:sp>
    </p:spTree>
    <p:extLst>
      <p:ext uri="{BB962C8B-B14F-4D97-AF65-F5344CB8AC3E}">
        <p14:creationId xmlns:p14="http://schemas.microsoft.com/office/powerpoint/2010/main" val="1384096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8">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Zero-click is worth more, not less</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If you're cited, the page that didn't get clicked still earns clicks elsewhere.</a:t>
            </a:r>
            <a:endParaRPr lang="en-US" sz="1600" dirty="0"/>
          </a:p>
        </p:txBody>
      </p:sp>
      <p:sp>
        <p:nvSpPr>
          <p:cNvPr id="5" name="Shape 3"/>
          <p:cNvSpPr/>
          <p:nvPr/>
        </p:nvSpPr>
        <p:spPr>
          <a:xfrm>
            <a:off x="457200" y="2194560"/>
            <a:ext cx="3611880" cy="320040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194560"/>
            <a:ext cx="73152" cy="3200400"/>
          </a:xfrm>
          <a:prstGeom prst="rect">
            <a:avLst/>
          </a:prstGeom>
          <a:solidFill>
            <a:srgbClr val="FFB547"/>
          </a:solidFill>
          <a:ln w="12700">
            <a:solidFill>
              <a:srgbClr val="FFB547"/>
            </a:solidFill>
            <a:prstDash val="solid"/>
          </a:ln>
        </p:spPr>
        <p:txBody>
          <a:bodyPr/>
          <a:lstStyle/>
          <a:p>
            <a:endParaRPr lang="en-US"/>
          </a:p>
        </p:txBody>
      </p:sp>
      <p:sp>
        <p:nvSpPr>
          <p:cNvPr id="7" name="Text 5"/>
          <p:cNvSpPr/>
          <p:nvPr/>
        </p:nvSpPr>
        <p:spPr>
          <a:xfrm>
            <a:off x="822960" y="2423160"/>
            <a:ext cx="3108960" cy="1371600"/>
          </a:xfrm>
          <a:prstGeom prst="rect">
            <a:avLst/>
          </a:prstGeom>
          <a:noFill/>
          <a:ln/>
        </p:spPr>
        <p:txBody>
          <a:bodyPr wrap="square" lIns="0" tIns="0" rIns="0" bIns="0" rtlCol="0" anchor="ctr"/>
          <a:lstStyle/>
          <a:p>
            <a:pPr marL="0" indent="0">
              <a:buNone/>
            </a:pPr>
            <a:r>
              <a:rPr lang="en-US" sz="7600" b="1" dirty="0">
                <a:solidFill>
                  <a:srgbClr val="FFB547"/>
                </a:solidFill>
                <a:latin typeface="Arial Black" pitchFamily="34" charset="0"/>
                <a:ea typeface="Arial Black" pitchFamily="34" charset="-122"/>
                <a:cs typeface="Arial Black" pitchFamily="34" charset="-120"/>
              </a:rPr>
              <a:t>93%</a:t>
            </a:r>
            <a:endParaRPr lang="en-US" sz="7600" dirty="0"/>
          </a:p>
        </p:txBody>
      </p:sp>
      <p:sp>
        <p:nvSpPr>
          <p:cNvPr id="8" name="Text 6"/>
          <p:cNvSpPr/>
          <p:nvPr/>
        </p:nvSpPr>
        <p:spPr>
          <a:xfrm>
            <a:off x="822960" y="3931920"/>
            <a:ext cx="3108960" cy="1280160"/>
          </a:xfrm>
          <a:prstGeom prst="rect">
            <a:avLst/>
          </a:prstGeom>
          <a:noFill/>
          <a:ln/>
        </p:spPr>
        <p:txBody>
          <a:bodyPr wrap="square" lIns="0" tIns="0" rIns="0" bIns="0" rtlCol="0" anchor="ctr"/>
          <a:lstStyle/>
          <a:p>
            <a:pPr marL="0" indent="0">
              <a:buNone/>
            </a:pPr>
            <a:r>
              <a:rPr lang="en-US" b="1" dirty="0">
                <a:solidFill>
                  <a:srgbClr val="FFFFFF"/>
                </a:solidFill>
                <a:latin typeface="Calibri" pitchFamily="34" charset="0"/>
                <a:ea typeface="Calibri" pitchFamily="34" charset="-122"/>
                <a:cs typeface="Calibri" pitchFamily="34" charset="-120"/>
              </a:rPr>
              <a:t>of Google AI Mode queries end in zero clicks.</a:t>
            </a:r>
            <a:endParaRPr lang="en-US" dirty="0"/>
          </a:p>
        </p:txBody>
      </p:sp>
      <p:sp>
        <p:nvSpPr>
          <p:cNvPr id="9" name="Shape 7"/>
          <p:cNvSpPr/>
          <p:nvPr/>
        </p:nvSpPr>
        <p:spPr>
          <a:xfrm>
            <a:off x="4251960" y="2194560"/>
            <a:ext cx="3611880" cy="3200400"/>
          </a:xfrm>
          <a:prstGeom prst="rect">
            <a:avLst/>
          </a:prstGeom>
          <a:solidFill>
            <a:srgbClr val="141B2D"/>
          </a:solidFill>
          <a:ln w="12700">
            <a:solidFill>
              <a:srgbClr val="1F2940"/>
            </a:solidFill>
            <a:prstDash val="solid"/>
          </a:ln>
        </p:spPr>
        <p:txBody>
          <a:bodyPr/>
          <a:lstStyle/>
          <a:p>
            <a:endParaRPr lang="en-US"/>
          </a:p>
        </p:txBody>
      </p:sp>
      <p:sp>
        <p:nvSpPr>
          <p:cNvPr id="10" name="Shape 8"/>
          <p:cNvSpPr/>
          <p:nvPr/>
        </p:nvSpPr>
        <p:spPr>
          <a:xfrm>
            <a:off x="4251960" y="2194560"/>
            <a:ext cx="73152" cy="3200400"/>
          </a:xfrm>
          <a:prstGeom prst="rect">
            <a:avLst/>
          </a:prstGeom>
          <a:solidFill>
            <a:srgbClr val="00D4FF"/>
          </a:solidFill>
          <a:ln w="12700">
            <a:solidFill>
              <a:srgbClr val="00D4FF"/>
            </a:solidFill>
            <a:prstDash val="solid"/>
          </a:ln>
        </p:spPr>
        <p:txBody>
          <a:bodyPr/>
          <a:lstStyle/>
          <a:p>
            <a:endParaRPr lang="en-US"/>
          </a:p>
        </p:txBody>
      </p:sp>
      <p:sp>
        <p:nvSpPr>
          <p:cNvPr id="11" name="Text 9"/>
          <p:cNvSpPr/>
          <p:nvPr/>
        </p:nvSpPr>
        <p:spPr>
          <a:xfrm>
            <a:off x="4617720" y="2423160"/>
            <a:ext cx="3108960" cy="1371600"/>
          </a:xfrm>
          <a:prstGeom prst="rect">
            <a:avLst/>
          </a:prstGeom>
          <a:noFill/>
          <a:ln/>
        </p:spPr>
        <p:txBody>
          <a:bodyPr wrap="square" lIns="0" tIns="0" rIns="0" bIns="0" rtlCol="0" anchor="ctr"/>
          <a:lstStyle/>
          <a:p>
            <a:pPr marL="0" indent="0">
              <a:buNone/>
            </a:pPr>
            <a:r>
              <a:rPr lang="en-US" sz="5600" b="1" dirty="0">
                <a:solidFill>
                  <a:srgbClr val="00D4FF"/>
                </a:solidFill>
                <a:latin typeface="Arial Black" pitchFamily="34" charset="0"/>
                <a:ea typeface="Arial Black" pitchFamily="34" charset="-122"/>
                <a:cs typeface="Arial Black" pitchFamily="34" charset="-120"/>
              </a:rPr>
              <a:t>+35%</a:t>
            </a:r>
            <a:endParaRPr lang="en-US" sz="5600" dirty="0"/>
          </a:p>
        </p:txBody>
      </p:sp>
      <p:sp>
        <p:nvSpPr>
          <p:cNvPr id="12" name="Text 10"/>
          <p:cNvSpPr/>
          <p:nvPr/>
        </p:nvSpPr>
        <p:spPr>
          <a:xfrm>
            <a:off x="4617720" y="3931920"/>
            <a:ext cx="3108960" cy="1280160"/>
          </a:xfrm>
          <a:prstGeom prst="rect">
            <a:avLst/>
          </a:prstGeom>
          <a:noFill/>
          <a:ln/>
        </p:spPr>
        <p:txBody>
          <a:bodyPr wrap="square" lIns="0" tIns="0" rIns="0" bIns="0" rtlCol="0" anchor="ctr"/>
          <a:lstStyle/>
          <a:p>
            <a:pPr marL="0" indent="0">
              <a:buNone/>
            </a:pPr>
            <a:r>
              <a:rPr lang="en-US" b="1" dirty="0">
                <a:solidFill>
                  <a:srgbClr val="FFFFFF"/>
                </a:solidFill>
                <a:latin typeface="Calibri" pitchFamily="34" charset="0"/>
                <a:ea typeface="Calibri" pitchFamily="34" charset="-122"/>
                <a:cs typeface="Calibri" pitchFamily="34" charset="-120"/>
              </a:rPr>
              <a:t>organic clicks on related queries — if you're cited.</a:t>
            </a:r>
            <a:endParaRPr lang="en-US" dirty="0"/>
          </a:p>
        </p:txBody>
      </p:sp>
      <p:sp>
        <p:nvSpPr>
          <p:cNvPr id="13" name="Shape 11"/>
          <p:cNvSpPr/>
          <p:nvPr/>
        </p:nvSpPr>
        <p:spPr>
          <a:xfrm>
            <a:off x="8046720" y="2194560"/>
            <a:ext cx="3611880" cy="3200400"/>
          </a:xfrm>
          <a:prstGeom prst="rect">
            <a:avLst/>
          </a:prstGeom>
          <a:solidFill>
            <a:srgbClr val="141B2D"/>
          </a:solidFill>
          <a:ln w="12700">
            <a:solidFill>
              <a:srgbClr val="1F2940"/>
            </a:solidFill>
            <a:prstDash val="solid"/>
          </a:ln>
        </p:spPr>
        <p:txBody>
          <a:bodyPr/>
          <a:lstStyle/>
          <a:p>
            <a:endParaRPr lang="en-US"/>
          </a:p>
        </p:txBody>
      </p:sp>
      <p:sp>
        <p:nvSpPr>
          <p:cNvPr id="14" name="Shape 12"/>
          <p:cNvSpPr/>
          <p:nvPr/>
        </p:nvSpPr>
        <p:spPr>
          <a:xfrm>
            <a:off x="8046720" y="2194560"/>
            <a:ext cx="73152" cy="3200400"/>
          </a:xfrm>
          <a:prstGeom prst="rect">
            <a:avLst/>
          </a:prstGeom>
          <a:solidFill>
            <a:srgbClr val="FF4D8F"/>
          </a:solidFill>
          <a:ln w="12700">
            <a:solidFill>
              <a:srgbClr val="FF4D8F"/>
            </a:solidFill>
            <a:prstDash val="solid"/>
          </a:ln>
        </p:spPr>
        <p:txBody>
          <a:bodyPr/>
          <a:lstStyle/>
          <a:p>
            <a:endParaRPr lang="en-US"/>
          </a:p>
        </p:txBody>
      </p:sp>
      <p:sp>
        <p:nvSpPr>
          <p:cNvPr id="15" name="Text 13"/>
          <p:cNvSpPr/>
          <p:nvPr/>
        </p:nvSpPr>
        <p:spPr>
          <a:xfrm>
            <a:off x="8412480" y="2423160"/>
            <a:ext cx="3108960" cy="1371600"/>
          </a:xfrm>
          <a:prstGeom prst="rect">
            <a:avLst/>
          </a:prstGeom>
          <a:noFill/>
          <a:ln/>
        </p:spPr>
        <p:txBody>
          <a:bodyPr wrap="square" lIns="0" tIns="0" rIns="0" bIns="0" rtlCol="0" anchor="ctr"/>
          <a:lstStyle/>
          <a:p>
            <a:pPr marL="0" indent="0">
              <a:buNone/>
            </a:pPr>
            <a:r>
              <a:rPr lang="en-US" sz="5600" b="1" dirty="0">
                <a:solidFill>
                  <a:srgbClr val="FF4D8F"/>
                </a:solidFill>
                <a:latin typeface="Arial Black" pitchFamily="34" charset="0"/>
                <a:ea typeface="Arial Black" pitchFamily="34" charset="-122"/>
                <a:cs typeface="Arial Black" pitchFamily="34" charset="-120"/>
              </a:rPr>
              <a:t>+91%</a:t>
            </a:r>
            <a:endParaRPr lang="en-US" sz="5600" dirty="0"/>
          </a:p>
        </p:txBody>
      </p:sp>
      <p:sp>
        <p:nvSpPr>
          <p:cNvPr id="16" name="Text 14"/>
          <p:cNvSpPr/>
          <p:nvPr/>
        </p:nvSpPr>
        <p:spPr>
          <a:xfrm>
            <a:off x="8412480" y="3931920"/>
            <a:ext cx="3108960" cy="1280160"/>
          </a:xfrm>
          <a:prstGeom prst="rect">
            <a:avLst/>
          </a:prstGeom>
          <a:noFill/>
          <a:ln/>
        </p:spPr>
        <p:txBody>
          <a:bodyPr wrap="square" lIns="0" tIns="0" rIns="0" bIns="0" rtlCol="0" anchor="ctr"/>
          <a:lstStyle/>
          <a:p>
            <a:pPr marL="0" indent="0">
              <a:buNone/>
            </a:pPr>
            <a:r>
              <a:rPr lang="en-US" b="1" dirty="0">
                <a:solidFill>
                  <a:srgbClr val="FFFFFF"/>
                </a:solidFill>
                <a:latin typeface="Calibri" pitchFamily="34" charset="0"/>
                <a:ea typeface="Calibri" pitchFamily="34" charset="-122"/>
                <a:cs typeface="Calibri" pitchFamily="34" charset="-120"/>
              </a:rPr>
              <a:t>paid clicks on related queries — if you're cited.</a:t>
            </a:r>
            <a:endParaRPr lang="en-US" dirty="0"/>
          </a:p>
        </p:txBody>
      </p:sp>
      <p:sp>
        <p:nvSpPr>
          <p:cNvPr id="17" name="Shape 15"/>
          <p:cNvSpPr/>
          <p:nvPr/>
        </p:nvSpPr>
        <p:spPr>
          <a:xfrm>
            <a:off x="457200" y="5623560"/>
            <a:ext cx="11247120" cy="777240"/>
          </a:xfrm>
          <a:prstGeom prst="rect">
            <a:avLst/>
          </a:prstGeom>
          <a:solidFill>
            <a:srgbClr val="0A0E1A"/>
          </a:solidFill>
          <a:ln w="25400">
            <a:solidFill>
              <a:srgbClr val="B388FF"/>
            </a:solidFill>
            <a:prstDash val="solid"/>
          </a:ln>
        </p:spPr>
        <p:txBody>
          <a:bodyPr/>
          <a:lstStyle/>
          <a:p>
            <a:endParaRPr lang="en-US"/>
          </a:p>
        </p:txBody>
      </p:sp>
      <p:sp>
        <p:nvSpPr>
          <p:cNvPr id="18" name="Text 16"/>
          <p:cNvSpPr/>
          <p:nvPr/>
        </p:nvSpPr>
        <p:spPr>
          <a:xfrm>
            <a:off x="640080" y="5715000"/>
            <a:ext cx="10972800" cy="594360"/>
          </a:xfrm>
          <a:prstGeom prst="rect">
            <a:avLst/>
          </a:prstGeom>
          <a:noFill/>
          <a:ln/>
        </p:spPr>
        <p:txBody>
          <a:bodyPr wrap="square" lIns="0" tIns="0" rIns="0" bIns="0" rtlCol="0" anchor="ctr"/>
          <a:lstStyle/>
          <a:p>
            <a:pPr marL="0" indent="0">
              <a:buNone/>
            </a:pPr>
            <a:r>
              <a:rPr lang="en-US" sz="1400" b="1" dirty="0">
                <a:solidFill>
                  <a:srgbClr val="FFFFFF"/>
                </a:solidFill>
                <a:latin typeface="Calibri" pitchFamily="34" charset="0"/>
                <a:ea typeface="Calibri" pitchFamily="34" charset="-122"/>
                <a:cs typeface="Calibri" pitchFamily="34" charset="-120"/>
              </a:rPr>
              <a:t>Treat AI </a:t>
            </a:r>
            <a:r>
              <a:rPr lang="en-US" sz="1600" b="1" dirty="0">
                <a:solidFill>
                  <a:srgbClr val="FFFFFF"/>
                </a:solidFill>
                <a:latin typeface="Calibri" pitchFamily="34" charset="0"/>
                <a:ea typeface="Calibri" pitchFamily="34" charset="-122"/>
                <a:cs typeface="Calibri" pitchFamily="34" charset="-120"/>
              </a:rPr>
              <a:t>citations</a:t>
            </a:r>
            <a:r>
              <a:rPr lang="en-US" sz="1400" b="1" dirty="0">
                <a:solidFill>
                  <a:srgbClr val="FFFFFF"/>
                </a:solidFill>
                <a:latin typeface="Calibri" pitchFamily="34" charset="0"/>
                <a:ea typeface="Calibri" pitchFamily="34" charset="-122"/>
                <a:cs typeface="Calibri" pitchFamily="34" charset="-120"/>
              </a:rPr>
              <a:t> like brand impressions. They raise the floor for SEO, paid, direct, and sales-call close rates.</a:t>
            </a:r>
            <a:endParaRPr lang="en-US" sz="1400" dirty="0"/>
          </a:p>
        </p:txBody>
      </p:sp>
      <p:sp>
        <p:nvSpPr>
          <p:cNvPr id="19" name="Text 17"/>
          <p:cNvSpPr/>
          <p:nvPr/>
        </p:nvSpPr>
        <p:spPr>
          <a:xfrm>
            <a:off x="457200" y="649224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Ahrefs / SparkToro / Semrush zero-click studies, 2026</a:t>
            </a:r>
            <a:endParaRPr lang="en-US" sz="1000" dirty="0"/>
          </a:p>
        </p:txBody>
      </p:sp>
      <p:sp>
        <p:nvSpPr>
          <p:cNvPr id="20" name="Text 18"/>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28 / 30</a:t>
            </a:r>
            <a:endParaRPr lang="en-US" sz="900" dirty="0"/>
          </a:p>
        </p:txBody>
      </p:sp>
      <p:sp>
        <p:nvSpPr>
          <p:cNvPr id="21" name="Text 0">
            <a:extLst>
              <a:ext uri="{FF2B5EF4-FFF2-40B4-BE49-F238E27FC236}">
                <a16:creationId xmlns:a16="http://schemas.microsoft.com/office/drawing/2014/main" id="{85F5B9A6-65B4-F00E-A035-3EAF2A52E335}"/>
              </a:ext>
            </a:extLst>
          </p:cNvPr>
          <p:cNvSpPr/>
          <p:nvPr/>
        </p:nvSpPr>
        <p:spPr>
          <a:xfrm>
            <a:off x="457200" y="320040"/>
            <a:ext cx="54818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08 — MEASUREMENT &amp; ITTERATION</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6">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1734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GPT-5.4 fans out one prompt into 8.5 searches</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More queries. More results. More citations. More chances to win — or lose.</a:t>
            </a:r>
            <a:endParaRPr lang="en-US" sz="1600" dirty="0"/>
          </a:p>
        </p:txBody>
      </p:sp>
      <p:sp>
        <p:nvSpPr>
          <p:cNvPr id="5" name="Shape 3"/>
          <p:cNvSpPr/>
          <p:nvPr/>
        </p:nvSpPr>
        <p:spPr>
          <a:xfrm>
            <a:off x="457200" y="2011680"/>
            <a:ext cx="5669280" cy="3749040"/>
          </a:xfrm>
          <a:prstGeom prst="rect">
            <a:avLst/>
          </a:prstGeom>
          <a:solidFill>
            <a:srgbClr val="141B2D"/>
          </a:solidFill>
          <a:ln w="12700">
            <a:solidFill>
              <a:srgbClr val="8B95A8"/>
            </a:solidFill>
            <a:prstDash val="solid"/>
          </a:ln>
        </p:spPr>
        <p:txBody>
          <a:bodyPr/>
          <a:lstStyle/>
          <a:p>
            <a:endParaRPr lang="en-US"/>
          </a:p>
        </p:txBody>
      </p:sp>
      <p:sp>
        <p:nvSpPr>
          <p:cNvPr id="6" name="Text 4"/>
          <p:cNvSpPr/>
          <p:nvPr/>
        </p:nvSpPr>
        <p:spPr>
          <a:xfrm>
            <a:off x="731520" y="2148840"/>
            <a:ext cx="5303520" cy="365760"/>
          </a:xfrm>
          <a:prstGeom prst="rect">
            <a:avLst/>
          </a:prstGeom>
          <a:noFill/>
          <a:ln/>
        </p:spPr>
        <p:txBody>
          <a:bodyPr wrap="square" lIns="0" tIns="0" rIns="0" bIns="0" rtlCol="0" anchor="ctr"/>
          <a:lstStyle/>
          <a:p>
            <a:pPr marL="0" indent="0">
              <a:buNone/>
            </a:pPr>
            <a:r>
              <a:rPr lang="en-US" sz="1400" b="1" dirty="0">
                <a:solidFill>
                  <a:srgbClr val="8B95A8"/>
                </a:solidFill>
                <a:latin typeface="Trebuchet MS" pitchFamily="34" charset="0"/>
                <a:ea typeface="Trebuchet MS" pitchFamily="34" charset="-122"/>
                <a:cs typeface="Trebuchet MS" pitchFamily="34" charset="-120"/>
              </a:rPr>
              <a:t>GPT-5.3 (Default / Instant)</a:t>
            </a:r>
            <a:endParaRPr lang="en-US" sz="1400" dirty="0"/>
          </a:p>
        </p:txBody>
      </p:sp>
      <p:sp>
        <p:nvSpPr>
          <p:cNvPr id="7" name="Text 5"/>
          <p:cNvSpPr/>
          <p:nvPr/>
        </p:nvSpPr>
        <p:spPr>
          <a:xfrm>
            <a:off x="731520" y="2514600"/>
            <a:ext cx="1691640" cy="1463040"/>
          </a:xfrm>
          <a:prstGeom prst="rect">
            <a:avLst/>
          </a:prstGeom>
          <a:noFill/>
          <a:ln/>
        </p:spPr>
        <p:txBody>
          <a:bodyPr wrap="square" lIns="0" tIns="0" rIns="0" bIns="0" rtlCol="0" anchor="ctr"/>
          <a:lstStyle/>
          <a:p>
            <a:pPr marL="0" indent="0">
              <a:buNone/>
            </a:pPr>
            <a:r>
              <a:rPr lang="en-US" sz="3800" b="1" dirty="0">
                <a:solidFill>
                  <a:srgbClr val="8B95A8"/>
                </a:solidFill>
                <a:latin typeface="Arial Black" pitchFamily="34" charset="0"/>
                <a:ea typeface="Arial Black" pitchFamily="34" charset="-122"/>
                <a:cs typeface="Arial Black" pitchFamily="34" charset="-120"/>
              </a:rPr>
              <a:t>1.0</a:t>
            </a:r>
            <a:endParaRPr lang="en-US" sz="3800" dirty="0"/>
          </a:p>
        </p:txBody>
      </p:sp>
      <p:sp>
        <p:nvSpPr>
          <p:cNvPr id="8" name="Text 6"/>
          <p:cNvSpPr/>
          <p:nvPr/>
        </p:nvSpPr>
        <p:spPr>
          <a:xfrm>
            <a:off x="731520" y="3566160"/>
            <a:ext cx="1691640" cy="36576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queries / prompt</a:t>
            </a:r>
            <a:endParaRPr lang="en-US" sz="1600" dirty="0"/>
          </a:p>
        </p:txBody>
      </p:sp>
      <p:sp>
        <p:nvSpPr>
          <p:cNvPr id="9" name="Text 7"/>
          <p:cNvSpPr/>
          <p:nvPr/>
        </p:nvSpPr>
        <p:spPr>
          <a:xfrm>
            <a:off x="2514600" y="2514600"/>
            <a:ext cx="1691640" cy="1463040"/>
          </a:xfrm>
          <a:prstGeom prst="rect">
            <a:avLst/>
          </a:prstGeom>
          <a:noFill/>
          <a:ln/>
        </p:spPr>
        <p:txBody>
          <a:bodyPr wrap="square" lIns="0" tIns="0" rIns="0" bIns="0" rtlCol="0" anchor="ctr"/>
          <a:lstStyle/>
          <a:p>
            <a:pPr marL="0" indent="0">
              <a:buNone/>
            </a:pPr>
            <a:r>
              <a:rPr lang="en-US" sz="3800" b="1" dirty="0">
                <a:solidFill>
                  <a:srgbClr val="8B95A8"/>
                </a:solidFill>
                <a:latin typeface="Arial Black" pitchFamily="34" charset="0"/>
                <a:ea typeface="Arial Black" pitchFamily="34" charset="-122"/>
                <a:cs typeface="Arial Black" pitchFamily="34" charset="-120"/>
              </a:rPr>
              <a:t>27.3</a:t>
            </a:r>
            <a:endParaRPr lang="en-US" sz="3800" dirty="0"/>
          </a:p>
        </p:txBody>
      </p:sp>
      <p:sp>
        <p:nvSpPr>
          <p:cNvPr id="10" name="Text 8"/>
          <p:cNvSpPr/>
          <p:nvPr/>
        </p:nvSpPr>
        <p:spPr>
          <a:xfrm>
            <a:off x="2514600" y="3566160"/>
            <a:ext cx="1691640" cy="36576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web results / prompt</a:t>
            </a:r>
            <a:endParaRPr lang="en-US" sz="1600" dirty="0"/>
          </a:p>
        </p:txBody>
      </p:sp>
      <p:sp>
        <p:nvSpPr>
          <p:cNvPr id="11" name="Text 9"/>
          <p:cNvSpPr/>
          <p:nvPr/>
        </p:nvSpPr>
        <p:spPr>
          <a:xfrm>
            <a:off x="4297680" y="2514600"/>
            <a:ext cx="1691640" cy="1463040"/>
          </a:xfrm>
          <a:prstGeom prst="rect">
            <a:avLst/>
          </a:prstGeom>
          <a:noFill/>
          <a:ln/>
        </p:spPr>
        <p:txBody>
          <a:bodyPr wrap="square" lIns="0" tIns="0" rIns="0" bIns="0" rtlCol="0" anchor="ctr"/>
          <a:lstStyle/>
          <a:p>
            <a:pPr marL="0" indent="0">
              <a:buNone/>
            </a:pPr>
            <a:r>
              <a:rPr lang="en-US" sz="3800" b="1" dirty="0">
                <a:solidFill>
                  <a:srgbClr val="8B95A8"/>
                </a:solidFill>
                <a:latin typeface="Arial Black" pitchFamily="34" charset="0"/>
                <a:ea typeface="Arial Black" pitchFamily="34" charset="-122"/>
                <a:cs typeface="Arial Black" pitchFamily="34" charset="-120"/>
              </a:rPr>
              <a:t>5.8</a:t>
            </a:r>
            <a:endParaRPr lang="en-US" sz="3800" dirty="0"/>
          </a:p>
        </p:txBody>
      </p:sp>
      <p:sp>
        <p:nvSpPr>
          <p:cNvPr id="12" name="Text 10"/>
          <p:cNvSpPr/>
          <p:nvPr/>
        </p:nvSpPr>
        <p:spPr>
          <a:xfrm>
            <a:off x="4297680" y="3566160"/>
            <a:ext cx="1691640" cy="36576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citations / prompt</a:t>
            </a:r>
            <a:endParaRPr lang="en-US" sz="1600" dirty="0"/>
          </a:p>
        </p:txBody>
      </p:sp>
      <p:sp>
        <p:nvSpPr>
          <p:cNvPr id="13" name="Text 11"/>
          <p:cNvSpPr/>
          <p:nvPr/>
        </p:nvSpPr>
        <p:spPr>
          <a:xfrm>
            <a:off x="731520" y="4411226"/>
            <a:ext cx="5303520" cy="274320"/>
          </a:xfrm>
          <a:prstGeom prst="rect">
            <a:avLst/>
          </a:prstGeom>
          <a:noFill/>
          <a:ln/>
        </p:spPr>
        <p:txBody>
          <a:bodyPr wrap="square" lIns="0" tIns="0" rIns="0" bIns="0" rtlCol="0" anchor="ctr"/>
          <a:lstStyle/>
          <a:p>
            <a:pPr marL="0" indent="0">
              <a:buNone/>
            </a:pPr>
            <a:r>
              <a:rPr lang="en-US" sz="1600" b="1" kern="0" spc="300" dirty="0">
                <a:solidFill>
                  <a:srgbClr val="8B95A8"/>
                </a:solidFill>
                <a:latin typeface="Trebuchet MS" pitchFamily="34" charset="0"/>
                <a:ea typeface="Trebuchet MS" pitchFamily="34" charset="-122"/>
                <a:cs typeface="Trebuchet MS" pitchFamily="34" charset="-120"/>
              </a:rPr>
              <a:t>DROPPED ~20% IN CITED SOURCES PER ANSWER POST-ROLLOUT.</a:t>
            </a:r>
            <a:endParaRPr lang="en-US" sz="1600" dirty="0"/>
          </a:p>
        </p:txBody>
      </p:sp>
      <p:sp>
        <p:nvSpPr>
          <p:cNvPr id="14" name="Text 12"/>
          <p:cNvSpPr/>
          <p:nvPr/>
        </p:nvSpPr>
        <p:spPr>
          <a:xfrm>
            <a:off x="731520" y="5029200"/>
            <a:ext cx="530352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19 → 15 unique domains. 24 → 19 cited URLs. Shortlist is shrinking.</a:t>
            </a:r>
            <a:endParaRPr lang="en-US" sz="1600" dirty="0"/>
          </a:p>
        </p:txBody>
      </p:sp>
      <p:sp>
        <p:nvSpPr>
          <p:cNvPr id="15" name="Shape 13"/>
          <p:cNvSpPr/>
          <p:nvPr/>
        </p:nvSpPr>
        <p:spPr>
          <a:xfrm>
            <a:off x="6309360" y="2011680"/>
            <a:ext cx="5669280" cy="3749040"/>
          </a:xfrm>
          <a:prstGeom prst="rect">
            <a:avLst/>
          </a:prstGeom>
          <a:solidFill>
            <a:srgbClr val="141B2D"/>
          </a:solidFill>
          <a:ln w="25400">
            <a:solidFill>
              <a:srgbClr val="00D4FF"/>
            </a:solidFill>
            <a:prstDash val="solid"/>
          </a:ln>
        </p:spPr>
        <p:txBody>
          <a:bodyPr/>
          <a:lstStyle/>
          <a:p>
            <a:endParaRPr lang="en-US"/>
          </a:p>
        </p:txBody>
      </p:sp>
      <p:sp>
        <p:nvSpPr>
          <p:cNvPr id="16" name="Text 14"/>
          <p:cNvSpPr/>
          <p:nvPr/>
        </p:nvSpPr>
        <p:spPr>
          <a:xfrm>
            <a:off x="6583680" y="2148840"/>
            <a:ext cx="5303520" cy="365760"/>
          </a:xfrm>
          <a:prstGeom prst="rect">
            <a:avLst/>
          </a:prstGeom>
          <a:noFill/>
          <a:ln/>
        </p:spPr>
        <p:txBody>
          <a:bodyPr wrap="square" lIns="0" tIns="0" rIns="0" bIns="0" rtlCol="0" anchor="ctr"/>
          <a:lstStyle/>
          <a:p>
            <a:pPr marL="0" indent="0">
              <a:buNone/>
            </a:pPr>
            <a:r>
              <a:rPr lang="en-US" sz="1400" b="1" dirty="0">
                <a:solidFill>
                  <a:srgbClr val="00D4FF"/>
                </a:solidFill>
                <a:latin typeface="Trebuchet MS" pitchFamily="34" charset="0"/>
                <a:ea typeface="Trebuchet MS" pitchFamily="34" charset="-122"/>
                <a:cs typeface="Trebuchet MS" pitchFamily="34" charset="-120"/>
              </a:rPr>
              <a:t>GPT-5.4 (Thinking)</a:t>
            </a:r>
            <a:endParaRPr lang="en-US" sz="1400" dirty="0"/>
          </a:p>
        </p:txBody>
      </p:sp>
      <p:sp>
        <p:nvSpPr>
          <p:cNvPr id="17" name="Text 15"/>
          <p:cNvSpPr/>
          <p:nvPr/>
        </p:nvSpPr>
        <p:spPr>
          <a:xfrm>
            <a:off x="6583680" y="2514600"/>
            <a:ext cx="1691640" cy="1463040"/>
          </a:xfrm>
          <a:prstGeom prst="rect">
            <a:avLst/>
          </a:prstGeom>
          <a:noFill/>
          <a:ln/>
        </p:spPr>
        <p:txBody>
          <a:bodyPr wrap="square" lIns="0" tIns="0" rIns="0" bIns="0" rtlCol="0" anchor="ctr"/>
          <a:lstStyle/>
          <a:p>
            <a:pPr marL="0" indent="0">
              <a:buNone/>
            </a:pPr>
            <a:r>
              <a:rPr lang="en-US" sz="3800" b="1" dirty="0">
                <a:solidFill>
                  <a:srgbClr val="00D4FF"/>
                </a:solidFill>
                <a:latin typeface="Arial Black" pitchFamily="34" charset="0"/>
                <a:ea typeface="Arial Black" pitchFamily="34" charset="-122"/>
                <a:cs typeface="Arial Black" pitchFamily="34" charset="-120"/>
              </a:rPr>
              <a:t>8.5</a:t>
            </a:r>
            <a:endParaRPr lang="en-US" sz="3800" dirty="0"/>
          </a:p>
        </p:txBody>
      </p:sp>
      <p:sp>
        <p:nvSpPr>
          <p:cNvPr id="18" name="Text 16"/>
          <p:cNvSpPr/>
          <p:nvPr/>
        </p:nvSpPr>
        <p:spPr>
          <a:xfrm>
            <a:off x="6583680" y="3657600"/>
            <a:ext cx="1691640" cy="36576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queries / prompt</a:t>
            </a:r>
            <a:endParaRPr lang="en-US" sz="1600" dirty="0"/>
          </a:p>
        </p:txBody>
      </p:sp>
      <p:sp>
        <p:nvSpPr>
          <p:cNvPr id="19" name="Text 17"/>
          <p:cNvSpPr/>
          <p:nvPr/>
        </p:nvSpPr>
        <p:spPr>
          <a:xfrm>
            <a:off x="8366760" y="2514600"/>
            <a:ext cx="1691640" cy="1463040"/>
          </a:xfrm>
          <a:prstGeom prst="rect">
            <a:avLst/>
          </a:prstGeom>
          <a:noFill/>
          <a:ln/>
        </p:spPr>
        <p:txBody>
          <a:bodyPr wrap="square" lIns="0" tIns="0" rIns="0" bIns="0" rtlCol="0" anchor="ctr"/>
          <a:lstStyle/>
          <a:p>
            <a:pPr marL="0" indent="0">
              <a:buNone/>
            </a:pPr>
            <a:r>
              <a:rPr lang="en-US" sz="3800" b="1" dirty="0">
                <a:solidFill>
                  <a:srgbClr val="00D4FF"/>
                </a:solidFill>
                <a:latin typeface="Arial Black" pitchFamily="34" charset="0"/>
                <a:ea typeface="Arial Black" pitchFamily="34" charset="-122"/>
                <a:cs typeface="Arial Black" pitchFamily="34" charset="-120"/>
              </a:rPr>
              <a:t>109.4</a:t>
            </a:r>
            <a:endParaRPr lang="en-US" sz="3800" dirty="0"/>
          </a:p>
        </p:txBody>
      </p:sp>
      <p:sp>
        <p:nvSpPr>
          <p:cNvPr id="20" name="Text 18"/>
          <p:cNvSpPr/>
          <p:nvPr/>
        </p:nvSpPr>
        <p:spPr>
          <a:xfrm>
            <a:off x="8366760" y="3657600"/>
            <a:ext cx="1691640" cy="36576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web results / prompt</a:t>
            </a:r>
            <a:endParaRPr lang="en-US" sz="1600" dirty="0"/>
          </a:p>
        </p:txBody>
      </p:sp>
      <p:sp>
        <p:nvSpPr>
          <p:cNvPr id="21" name="Text 19"/>
          <p:cNvSpPr/>
          <p:nvPr/>
        </p:nvSpPr>
        <p:spPr>
          <a:xfrm>
            <a:off x="10149840" y="2514600"/>
            <a:ext cx="1691640" cy="1463040"/>
          </a:xfrm>
          <a:prstGeom prst="rect">
            <a:avLst/>
          </a:prstGeom>
          <a:noFill/>
          <a:ln/>
        </p:spPr>
        <p:txBody>
          <a:bodyPr wrap="square" lIns="0" tIns="0" rIns="0" bIns="0" rtlCol="0" anchor="ctr"/>
          <a:lstStyle/>
          <a:p>
            <a:pPr marL="0" indent="0">
              <a:buNone/>
            </a:pPr>
            <a:r>
              <a:rPr lang="en-US" sz="3800" b="1" dirty="0">
                <a:solidFill>
                  <a:srgbClr val="00D4FF"/>
                </a:solidFill>
                <a:latin typeface="Arial Black" pitchFamily="34" charset="0"/>
                <a:ea typeface="Arial Black" pitchFamily="34" charset="-122"/>
                <a:cs typeface="Arial Black" pitchFamily="34" charset="-120"/>
              </a:rPr>
              <a:t>14.8</a:t>
            </a:r>
            <a:endParaRPr lang="en-US" sz="3800" dirty="0"/>
          </a:p>
        </p:txBody>
      </p:sp>
      <p:sp>
        <p:nvSpPr>
          <p:cNvPr id="22" name="Text 20"/>
          <p:cNvSpPr/>
          <p:nvPr/>
        </p:nvSpPr>
        <p:spPr>
          <a:xfrm>
            <a:off x="10149840" y="3657600"/>
            <a:ext cx="1691640" cy="365760"/>
          </a:xfrm>
          <a:prstGeom prst="rect">
            <a:avLst/>
          </a:prstGeom>
          <a:noFill/>
          <a:ln/>
        </p:spPr>
        <p:txBody>
          <a:bodyPr wrap="square" lIns="0" tIns="0" rIns="0" bIns="0" rtlCol="0" anchor="ctr"/>
          <a:lstStyle/>
          <a:p>
            <a:pPr marL="0" indent="0">
              <a:buNone/>
            </a:pPr>
            <a:r>
              <a:rPr lang="en-US" sz="1600" dirty="0">
                <a:solidFill>
                  <a:srgbClr val="8B95A8"/>
                </a:solidFill>
                <a:latin typeface="Calibri" pitchFamily="34" charset="0"/>
                <a:ea typeface="Calibri" pitchFamily="34" charset="-122"/>
                <a:cs typeface="Calibri" pitchFamily="34" charset="-120"/>
              </a:rPr>
              <a:t>citations / prompt</a:t>
            </a:r>
            <a:endParaRPr lang="en-US" sz="1600" dirty="0"/>
          </a:p>
        </p:txBody>
      </p:sp>
      <p:sp>
        <p:nvSpPr>
          <p:cNvPr id="23" name="Text 21"/>
          <p:cNvSpPr/>
          <p:nvPr/>
        </p:nvSpPr>
        <p:spPr>
          <a:xfrm>
            <a:off x="6583680" y="4343400"/>
            <a:ext cx="5303520" cy="274320"/>
          </a:xfrm>
          <a:prstGeom prst="rect">
            <a:avLst/>
          </a:prstGeom>
          <a:noFill/>
          <a:ln/>
        </p:spPr>
        <p:txBody>
          <a:bodyPr wrap="square" lIns="0" tIns="0" rIns="0" bIns="0" rtlCol="0" anchor="ctr"/>
          <a:lstStyle/>
          <a:p>
            <a:pPr marL="0" indent="0">
              <a:buNone/>
            </a:pPr>
            <a:r>
              <a:rPr lang="en-US" sz="1600" b="1" kern="0" spc="300" dirty="0">
                <a:solidFill>
                  <a:srgbClr val="FFB547"/>
                </a:solidFill>
                <a:latin typeface="Trebuchet MS" pitchFamily="34" charset="0"/>
                <a:ea typeface="Trebuchet MS" pitchFamily="34" charset="-122"/>
                <a:cs typeface="Trebuchet MS" pitchFamily="34" charset="-120"/>
              </a:rPr>
              <a:t>WHY IT MATTERS</a:t>
            </a:r>
            <a:endParaRPr lang="en-US" sz="1600" dirty="0"/>
          </a:p>
        </p:txBody>
      </p:sp>
      <p:sp>
        <p:nvSpPr>
          <p:cNvPr id="24" name="Text 22"/>
          <p:cNvSpPr/>
          <p:nvPr/>
        </p:nvSpPr>
        <p:spPr>
          <a:xfrm>
            <a:off x="6583680" y="5029200"/>
            <a:ext cx="5303520" cy="6400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Decomposes prompts into sub-queries with site: operators. Goes to brand websites first.</a:t>
            </a:r>
            <a:endParaRPr lang="en-US" sz="1600" dirty="0"/>
          </a:p>
        </p:txBody>
      </p:sp>
      <p:sp>
        <p:nvSpPr>
          <p:cNvPr id="25" name="Text 23"/>
          <p:cNvSpPr/>
          <p:nvPr/>
        </p:nvSpPr>
        <p:spPr>
          <a:xfrm>
            <a:off x="457200" y="603504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Resoneo / Meteoria, 27,000 responses analyzed, April 2026 · Writesonic GEO research</a:t>
            </a:r>
            <a:endParaRPr lang="en-US" sz="1000" dirty="0"/>
          </a:p>
        </p:txBody>
      </p:sp>
      <p:sp>
        <p:nvSpPr>
          <p:cNvPr id="26" name="Text 24"/>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6 / 30</a:t>
            </a:r>
            <a:endParaRPr lang="en-US" sz="900" dirty="0"/>
          </a:p>
        </p:txBody>
      </p:sp>
      <p:sp>
        <p:nvSpPr>
          <p:cNvPr id="27" name="Text 0">
            <a:extLst>
              <a:ext uri="{FF2B5EF4-FFF2-40B4-BE49-F238E27FC236}">
                <a16:creationId xmlns:a16="http://schemas.microsoft.com/office/drawing/2014/main" id="{B5358D19-9FA3-BBA0-7E59-FC12A3355540}"/>
              </a:ext>
            </a:extLst>
          </p:cNvPr>
          <p:cNvSpPr/>
          <p:nvPr/>
        </p:nvSpPr>
        <p:spPr>
          <a:xfrm>
            <a:off x="9726804" y="405952"/>
            <a:ext cx="2254432"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WHAT'S CHANGING</a:t>
            </a:r>
            <a:endParaRPr lang="en-US"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2">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914400"/>
            <a:ext cx="10972800" cy="914400"/>
          </a:xfrm>
          <a:prstGeom prst="rect">
            <a:avLst/>
          </a:prstGeom>
          <a:noFill/>
          <a:ln/>
        </p:spPr>
        <p:txBody>
          <a:bodyPr wrap="square" lIns="0" tIns="0" rIns="0" bIns="0" rtlCol="0" anchor="ctr"/>
          <a:lstStyle/>
          <a:p>
            <a:pPr marL="0" indent="0">
              <a:buNone/>
            </a:pPr>
            <a:r>
              <a:rPr lang="en-US" sz="3800" b="1" dirty="0">
                <a:solidFill>
                  <a:srgbClr val="FFFFFF"/>
                </a:solidFill>
                <a:latin typeface="Arial Black" pitchFamily="34" charset="0"/>
                <a:ea typeface="Arial Black" pitchFamily="34" charset="-122"/>
                <a:cs typeface="Arial Black" pitchFamily="34" charset="-120"/>
              </a:rPr>
              <a:t>AI search is already a real channel</a:t>
            </a:r>
            <a:endParaRPr lang="en-US" sz="3800" dirty="0"/>
          </a:p>
        </p:txBody>
      </p:sp>
      <p:sp>
        <p:nvSpPr>
          <p:cNvPr id="3" name="Text 1"/>
          <p:cNvSpPr/>
          <p:nvPr/>
        </p:nvSpPr>
        <p:spPr>
          <a:xfrm>
            <a:off x="457200" y="1783080"/>
            <a:ext cx="5560828" cy="4572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And the buyers it sends you convert better than anywhere else.</a:t>
            </a:r>
            <a:endParaRPr lang="en-US" sz="1600" dirty="0"/>
          </a:p>
        </p:txBody>
      </p:sp>
      <p:sp>
        <p:nvSpPr>
          <p:cNvPr id="4" name="Shape 2"/>
          <p:cNvSpPr/>
          <p:nvPr/>
        </p:nvSpPr>
        <p:spPr>
          <a:xfrm>
            <a:off x="457200" y="2651760"/>
            <a:ext cx="3611880" cy="3383280"/>
          </a:xfrm>
          <a:prstGeom prst="rect">
            <a:avLst/>
          </a:prstGeom>
          <a:solidFill>
            <a:srgbClr val="141B2D"/>
          </a:solidFill>
          <a:ln w="12700">
            <a:solidFill>
              <a:srgbClr val="1F2940"/>
            </a:solidFill>
            <a:prstDash val="solid"/>
          </a:ln>
        </p:spPr>
        <p:txBody>
          <a:bodyPr/>
          <a:lstStyle/>
          <a:p>
            <a:endParaRPr lang="en-US"/>
          </a:p>
        </p:txBody>
      </p:sp>
      <p:sp>
        <p:nvSpPr>
          <p:cNvPr id="5" name="Shape 3"/>
          <p:cNvSpPr/>
          <p:nvPr/>
        </p:nvSpPr>
        <p:spPr>
          <a:xfrm>
            <a:off x="457200" y="2651760"/>
            <a:ext cx="3611880" cy="73152"/>
          </a:xfrm>
          <a:prstGeom prst="rect">
            <a:avLst/>
          </a:prstGeom>
          <a:solidFill>
            <a:srgbClr val="00D4FF"/>
          </a:solidFill>
          <a:ln w="12700">
            <a:solidFill>
              <a:srgbClr val="00D4FF"/>
            </a:solidFill>
            <a:prstDash val="solid"/>
          </a:ln>
        </p:spPr>
        <p:txBody>
          <a:bodyPr/>
          <a:lstStyle/>
          <a:p>
            <a:endParaRPr lang="en-US"/>
          </a:p>
        </p:txBody>
      </p:sp>
      <p:sp>
        <p:nvSpPr>
          <p:cNvPr id="6" name="Text 4"/>
          <p:cNvSpPr/>
          <p:nvPr/>
        </p:nvSpPr>
        <p:spPr>
          <a:xfrm>
            <a:off x="685800" y="2880360"/>
            <a:ext cx="3291840" cy="1188720"/>
          </a:xfrm>
          <a:prstGeom prst="rect">
            <a:avLst/>
          </a:prstGeom>
          <a:noFill/>
          <a:ln/>
        </p:spPr>
        <p:txBody>
          <a:bodyPr wrap="square" lIns="0" tIns="0" rIns="0" bIns="0" rtlCol="0" anchor="ctr"/>
          <a:lstStyle/>
          <a:p>
            <a:pPr marL="0" indent="0">
              <a:buNone/>
            </a:pPr>
            <a:r>
              <a:rPr lang="en-US" sz="6000" b="1" dirty="0">
                <a:solidFill>
                  <a:srgbClr val="00D4FF"/>
                </a:solidFill>
                <a:latin typeface="Arial Black" pitchFamily="34" charset="0"/>
                <a:ea typeface="Arial Black" pitchFamily="34" charset="-122"/>
                <a:cs typeface="Arial Black" pitchFamily="34" charset="-120"/>
              </a:rPr>
              <a:t>35%</a:t>
            </a:r>
            <a:endParaRPr lang="en-US" sz="6000" dirty="0"/>
          </a:p>
        </p:txBody>
      </p:sp>
      <p:sp>
        <p:nvSpPr>
          <p:cNvPr id="7" name="Text 5"/>
          <p:cNvSpPr/>
          <p:nvPr/>
        </p:nvSpPr>
        <p:spPr>
          <a:xfrm>
            <a:off x="685800" y="4160520"/>
            <a:ext cx="3291840" cy="109728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of leads now come from AI search.</a:t>
            </a:r>
            <a:endParaRPr lang="en-US" sz="1600" dirty="0"/>
          </a:p>
        </p:txBody>
      </p:sp>
      <p:sp>
        <p:nvSpPr>
          <p:cNvPr id="8" name="Text 6"/>
          <p:cNvSpPr/>
          <p:nvPr/>
        </p:nvSpPr>
        <p:spPr>
          <a:xfrm>
            <a:off x="685800" y="5349240"/>
            <a:ext cx="329184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Up from 2.5% in May 2025.</a:t>
            </a:r>
            <a:endParaRPr lang="en-US" sz="1600" dirty="0"/>
          </a:p>
        </p:txBody>
      </p:sp>
      <p:sp>
        <p:nvSpPr>
          <p:cNvPr id="9" name="Shape 7"/>
          <p:cNvSpPr/>
          <p:nvPr/>
        </p:nvSpPr>
        <p:spPr>
          <a:xfrm>
            <a:off x="4251960" y="2651760"/>
            <a:ext cx="3611880" cy="3383280"/>
          </a:xfrm>
          <a:prstGeom prst="rect">
            <a:avLst/>
          </a:prstGeom>
          <a:solidFill>
            <a:srgbClr val="141B2D"/>
          </a:solidFill>
          <a:ln w="12700">
            <a:solidFill>
              <a:srgbClr val="1F2940"/>
            </a:solidFill>
            <a:prstDash val="solid"/>
          </a:ln>
        </p:spPr>
        <p:txBody>
          <a:bodyPr/>
          <a:lstStyle/>
          <a:p>
            <a:endParaRPr lang="en-US"/>
          </a:p>
        </p:txBody>
      </p:sp>
      <p:sp>
        <p:nvSpPr>
          <p:cNvPr id="10" name="Shape 8"/>
          <p:cNvSpPr/>
          <p:nvPr/>
        </p:nvSpPr>
        <p:spPr>
          <a:xfrm>
            <a:off x="4251960" y="2651760"/>
            <a:ext cx="3611880" cy="73152"/>
          </a:xfrm>
          <a:prstGeom prst="rect">
            <a:avLst/>
          </a:prstGeom>
          <a:solidFill>
            <a:srgbClr val="FF4D8F"/>
          </a:solidFill>
          <a:ln w="12700">
            <a:solidFill>
              <a:srgbClr val="FF4D8F"/>
            </a:solidFill>
            <a:prstDash val="solid"/>
          </a:ln>
        </p:spPr>
        <p:txBody>
          <a:bodyPr/>
          <a:lstStyle/>
          <a:p>
            <a:endParaRPr lang="en-US"/>
          </a:p>
        </p:txBody>
      </p:sp>
      <p:sp>
        <p:nvSpPr>
          <p:cNvPr id="11" name="Text 9"/>
          <p:cNvSpPr/>
          <p:nvPr/>
        </p:nvSpPr>
        <p:spPr>
          <a:xfrm>
            <a:off x="4480560" y="2880360"/>
            <a:ext cx="3291840" cy="1188720"/>
          </a:xfrm>
          <a:prstGeom prst="rect">
            <a:avLst/>
          </a:prstGeom>
          <a:noFill/>
          <a:ln/>
        </p:spPr>
        <p:txBody>
          <a:bodyPr wrap="square" lIns="0" tIns="0" rIns="0" bIns="0" rtlCol="0" anchor="ctr"/>
          <a:lstStyle/>
          <a:p>
            <a:pPr marL="0" indent="0">
              <a:buNone/>
            </a:pPr>
            <a:r>
              <a:rPr lang="en-US" sz="6000" b="1" dirty="0">
                <a:solidFill>
                  <a:srgbClr val="FF4D8F"/>
                </a:solidFill>
                <a:latin typeface="Arial Black" pitchFamily="34" charset="0"/>
                <a:ea typeface="Arial Black" pitchFamily="34" charset="-122"/>
                <a:cs typeface="Arial Black" pitchFamily="34" charset="-120"/>
              </a:rPr>
              <a:t>5 – 10x</a:t>
            </a:r>
            <a:endParaRPr lang="en-US" sz="6000" dirty="0"/>
          </a:p>
        </p:txBody>
      </p:sp>
      <p:sp>
        <p:nvSpPr>
          <p:cNvPr id="12" name="Text 10"/>
          <p:cNvSpPr/>
          <p:nvPr/>
        </p:nvSpPr>
        <p:spPr>
          <a:xfrm>
            <a:off x="4480560" y="4160520"/>
            <a:ext cx="3291840" cy="109728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AI-search visitors convert vs. organic Google.</a:t>
            </a:r>
            <a:endParaRPr lang="en-US" sz="1600" dirty="0"/>
          </a:p>
        </p:txBody>
      </p:sp>
      <p:sp>
        <p:nvSpPr>
          <p:cNvPr id="13" name="Text 11"/>
          <p:cNvSpPr/>
          <p:nvPr/>
        </p:nvSpPr>
        <p:spPr>
          <a:xfrm>
            <a:off x="4480560" y="5349240"/>
            <a:ext cx="329184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Already educated by the time they land.</a:t>
            </a:r>
            <a:endParaRPr lang="en-US" sz="1600" dirty="0"/>
          </a:p>
        </p:txBody>
      </p:sp>
      <p:sp>
        <p:nvSpPr>
          <p:cNvPr id="14" name="Shape 12"/>
          <p:cNvSpPr/>
          <p:nvPr/>
        </p:nvSpPr>
        <p:spPr>
          <a:xfrm>
            <a:off x="8046720" y="2651760"/>
            <a:ext cx="3611880" cy="3383280"/>
          </a:xfrm>
          <a:prstGeom prst="rect">
            <a:avLst/>
          </a:prstGeom>
          <a:solidFill>
            <a:srgbClr val="141B2D"/>
          </a:solidFill>
          <a:ln w="12700">
            <a:solidFill>
              <a:srgbClr val="1F2940"/>
            </a:solidFill>
            <a:prstDash val="solid"/>
          </a:ln>
        </p:spPr>
        <p:txBody>
          <a:bodyPr/>
          <a:lstStyle/>
          <a:p>
            <a:endParaRPr lang="en-US"/>
          </a:p>
        </p:txBody>
      </p:sp>
      <p:sp>
        <p:nvSpPr>
          <p:cNvPr id="15" name="Shape 13"/>
          <p:cNvSpPr/>
          <p:nvPr/>
        </p:nvSpPr>
        <p:spPr>
          <a:xfrm>
            <a:off x="8046720" y="2651760"/>
            <a:ext cx="3611880" cy="73152"/>
          </a:xfrm>
          <a:prstGeom prst="rect">
            <a:avLst/>
          </a:prstGeom>
          <a:solidFill>
            <a:srgbClr val="B388FF"/>
          </a:solidFill>
          <a:ln w="12700">
            <a:solidFill>
              <a:srgbClr val="B388FF"/>
            </a:solidFill>
            <a:prstDash val="solid"/>
          </a:ln>
        </p:spPr>
        <p:txBody>
          <a:bodyPr/>
          <a:lstStyle/>
          <a:p>
            <a:endParaRPr lang="en-US"/>
          </a:p>
        </p:txBody>
      </p:sp>
      <p:sp>
        <p:nvSpPr>
          <p:cNvPr id="16" name="Text 14"/>
          <p:cNvSpPr/>
          <p:nvPr/>
        </p:nvSpPr>
        <p:spPr>
          <a:xfrm>
            <a:off x="8275320" y="2880360"/>
            <a:ext cx="3291840" cy="1188720"/>
          </a:xfrm>
          <a:prstGeom prst="rect">
            <a:avLst/>
          </a:prstGeom>
          <a:noFill/>
          <a:ln/>
        </p:spPr>
        <p:txBody>
          <a:bodyPr wrap="square" lIns="0" tIns="0" rIns="0" bIns="0" rtlCol="0" anchor="ctr"/>
          <a:lstStyle/>
          <a:p>
            <a:pPr marL="0" indent="0">
              <a:buNone/>
            </a:pPr>
            <a:r>
              <a:rPr lang="en-US" sz="4400" b="1" dirty="0">
                <a:solidFill>
                  <a:srgbClr val="B388FF"/>
                </a:solidFill>
                <a:latin typeface="Arial Black" pitchFamily="34" charset="0"/>
                <a:ea typeface="Arial Black" pitchFamily="34" charset="-122"/>
                <a:cs typeface="Arial Black" pitchFamily="34" charset="-120"/>
              </a:rPr>
              <a:t>0 → 31%</a:t>
            </a:r>
            <a:endParaRPr lang="en-US" sz="4400" dirty="0"/>
          </a:p>
        </p:txBody>
      </p:sp>
      <p:sp>
        <p:nvSpPr>
          <p:cNvPr id="17" name="Text 15"/>
          <p:cNvSpPr/>
          <p:nvPr/>
        </p:nvSpPr>
        <p:spPr>
          <a:xfrm>
            <a:off x="8275320" y="4160520"/>
            <a:ext cx="3291840" cy="109728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AI visibility growth in 7 months for one client.</a:t>
            </a:r>
            <a:endParaRPr lang="en-US" sz="1600" dirty="0"/>
          </a:p>
        </p:txBody>
      </p:sp>
      <p:sp>
        <p:nvSpPr>
          <p:cNvPr id="18" name="Text 16"/>
          <p:cNvSpPr/>
          <p:nvPr/>
        </p:nvSpPr>
        <p:spPr>
          <a:xfrm>
            <a:off x="8275320" y="5349240"/>
            <a:ext cx="329184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A CDP competing against Klaviyo.</a:t>
            </a:r>
            <a:endParaRPr lang="en-US" sz="1600" dirty="0"/>
          </a:p>
        </p:txBody>
      </p:sp>
      <p:sp>
        <p:nvSpPr>
          <p:cNvPr id="19" name="Text 17"/>
          <p:cNvSpPr/>
          <p:nvPr/>
        </p:nvSpPr>
        <p:spPr>
          <a:xfrm>
            <a:off x="457200" y="6492240"/>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0" name="Text 18"/>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 / 30</a:t>
            </a:r>
            <a:endParaRPr lang="en-US" sz="900" dirty="0"/>
          </a:p>
        </p:txBody>
      </p:sp>
      <p:sp>
        <p:nvSpPr>
          <p:cNvPr id="26" name="TextBox 25">
            <a:extLst>
              <a:ext uri="{FF2B5EF4-FFF2-40B4-BE49-F238E27FC236}">
                <a16:creationId xmlns:a16="http://schemas.microsoft.com/office/drawing/2014/main" id="{8FA1112B-C47B-20F6-8F2D-3E377A8EA670}"/>
              </a:ext>
            </a:extLst>
          </p:cNvPr>
          <p:cNvSpPr txBox="1"/>
          <p:nvPr/>
        </p:nvSpPr>
        <p:spPr>
          <a:xfrm>
            <a:off x="350875" y="2236708"/>
            <a:ext cx="1254641" cy="369332"/>
          </a:xfrm>
          <a:prstGeom prst="rect">
            <a:avLst/>
          </a:prstGeom>
          <a:noFill/>
        </p:spPr>
        <p:txBody>
          <a:bodyPr wrap="square">
            <a:spAutoFit/>
          </a:bodyPr>
          <a:lstStyle/>
          <a:p>
            <a:r>
              <a:rPr lang="en-US" b="1" dirty="0">
                <a:solidFill>
                  <a:srgbClr val="FFFFFF"/>
                </a:solidFill>
                <a:latin typeface="Calibri" pitchFamily="34" charset="0"/>
                <a:cs typeface="Calibri" pitchFamily="34" charset="-120"/>
              </a:rPr>
              <a:t>AI LEADS</a:t>
            </a:r>
            <a:endParaRPr lang="en-US" dirty="0"/>
          </a:p>
        </p:txBody>
      </p:sp>
      <p:sp>
        <p:nvSpPr>
          <p:cNvPr id="27" name="TextBox 26">
            <a:extLst>
              <a:ext uri="{FF2B5EF4-FFF2-40B4-BE49-F238E27FC236}">
                <a16:creationId xmlns:a16="http://schemas.microsoft.com/office/drawing/2014/main" id="{6DF94A44-156C-E9F7-5E3A-9CABD92417EF}"/>
              </a:ext>
            </a:extLst>
          </p:cNvPr>
          <p:cNvSpPr txBox="1"/>
          <p:nvPr/>
        </p:nvSpPr>
        <p:spPr>
          <a:xfrm>
            <a:off x="4196318" y="2236708"/>
            <a:ext cx="1899682" cy="369332"/>
          </a:xfrm>
          <a:prstGeom prst="rect">
            <a:avLst/>
          </a:prstGeom>
          <a:noFill/>
        </p:spPr>
        <p:txBody>
          <a:bodyPr wrap="square">
            <a:spAutoFit/>
          </a:bodyPr>
          <a:lstStyle/>
          <a:p>
            <a:r>
              <a:rPr lang="en-US" b="1" dirty="0">
                <a:solidFill>
                  <a:srgbClr val="FFFFFF"/>
                </a:solidFill>
                <a:latin typeface="Calibri" pitchFamily="34" charset="0"/>
                <a:cs typeface="Calibri" pitchFamily="34" charset="-120"/>
              </a:rPr>
              <a:t>AI CONVERSIONS</a:t>
            </a:r>
            <a:endParaRPr lang="en-US" dirty="0"/>
          </a:p>
        </p:txBody>
      </p:sp>
      <p:sp>
        <p:nvSpPr>
          <p:cNvPr id="28" name="TextBox 27">
            <a:extLst>
              <a:ext uri="{FF2B5EF4-FFF2-40B4-BE49-F238E27FC236}">
                <a16:creationId xmlns:a16="http://schemas.microsoft.com/office/drawing/2014/main" id="{85928AA7-7041-C137-5334-352E426ACC9A}"/>
              </a:ext>
            </a:extLst>
          </p:cNvPr>
          <p:cNvSpPr txBox="1"/>
          <p:nvPr/>
        </p:nvSpPr>
        <p:spPr>
          <a:xfrm>
            <a:off x="7968038" y="2261354"/>
            <a:ext cx="1452409" cy="369332"/>
          </a:xfrm>
          <a:prstGeom prst="rect">
            <a:avLst/>
          </a:prstGeom>
          <a:noFill/>
        </p:spPr>
        <p:txBody>
          <a:bodyPr wrap="square">
            <a:spAutoFit/>
          </a:bodyPr>
          <a:lstStyle/>
          <a:p>
            <a:r>
              <a:rPr lang="en-US" b="1" dirty="0">
                <a:solidFill>
                  <a:srgbClr val="FFFFFF"/>
                </a:solidFill>
                <a:latin typeface="Calibri" pitchFamily="34" charset="0"/>
                <a:cs typeface="Calibri" pitchFamily="34" charset="-120"/>
              </a:rPr>
              <a:t>AI VISIBILITY</a:t>
            </a:r>
            <a:endParaRPr lang="en-US" dirty="0"/>
          </a:p>
        </p:txBody>
      </p:sp>
      <p:sp>
        <p:nvSpPr>
          <p:cNvPr id="29" name="Text 0">
            <a:extLst>
              <a:ext uri="{FF2B5EF4-FFF2-40B4-BE49-F238E27FC236}">
                <a16:creationId xmlns:a16="http://schemas.microsoft.com/office/drawing/2014/main" id="{4D11C89F-B9A3-C61B-936F-0A956320D2AC}"/>
              </a:ext>
            </a:extLst>
          </p:cNvPr>
          <p:cNvSpPr/>
          <p:nvPr/>
        </p:nvSpPr>
        <p:spPr>
          <a:xfrm>
            <a:off x="457200" y="320040"/>
            <a:ext cx="54818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08 — MEASUREMENT &amp; ITTERATION</a:t>
            </a:r>
            <a:endParaRPr lang="en-US" sz="11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4">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5481828"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AI search metrics</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The four parts of every AI answer.</a:t>
            </a:r>
            <a:endParaRPr lang="en-US" sz="1600" dirty="0"/>
          </a:p>
        </p:txBody>
      </p:sp>
      <p:sp>
        <p:nvSpPr>
          <p:cNvPr id="5" name="Shape 3"/>
          <p:cNvSpPr/>
          <p:nvPr/>
        </p:nvSpPr>
        <p:spPr>
          <a:xfrm>
            <a:off x="457200" y="2194560"/>
            <a:ext cx="2697480" cy="2194560"/>
          </a:xfrm>
          <a:prstGeom prst="rect">
            <a:avLst/>
          </a:prstGeom>
          <a:solidFill>
            <a:srgbClr val="141B2D"/>
          </a:solidFill>
          <a:ln w="12700">
            <a:solidFill>
              <a:srgbClr val="00D4FF"/>
            </a:solidFill>
            <a:prstDash val="solid"/>
          </a:ln>
        </p:spPr>
        <p:txBody>
          <a:bodyPr/>
          <a:lstStyle/>
          <a:p>
            <a:endParaRPr lang="en-US"/>
          </a:p>
        </p:txBody>
      </p:sp>
      <p:sp>
        <p:nvSpPr>
          <p:cNvPr id="6" name="Text 4"/>
          <p:cNvSpPr/>
          <p:nvPr/>
        </p:nvSpPr>
        <p:spPr>
          <a:xfrm>
            <a:off x="685800" y="2331720"/>
            <a:ext cx="2468880" cy="548640"/>
          </a:xfrm>
          <a:prstGeom prst="rect">
            <a:avLst/>
          </a:prstGeom>
          <a:noFill/>
          <a:ln/>
        </p:spPr>
        <p:txBody>
          <a:bodyPr wrap="square" lIns="0" tIns="0" rIns="0" bIns="0" rtlCol="0" anchor="ctr"/>
          <a:lstStyle/>
          <a:p>
            <a:pPr marL="0" indent="0">
              <a:buNone/>
            </a:pPr>
            <a:r>
              <a:rPr lang="en-US" sz="2200" b="1" dirty="0">
                <a:solidFill>
                  <a:srgbClr val="00D4FF"/>
                </a:solidFill>
                <a:latin typeface="Arial Black" pitchFamily="34" charset="0"/>
                <a:ea typeface="Arial Black" pitchFamily="34" charset="-122"/>
                <a:cs typeface="Arial Black" pitchFamily="34" charset="-120"/>
              </a:rPr>
              <a:t>Prompt</a:t>
            </a:r>
            <a:endParaRPr lang="en-US" sz="2200" dirty="0"/>
          </a:p>
        </p:txBody>
      </p:sp>
      <p:sp>
        <p:nvSpPr>
          <p:cNvPr id="7" name="Text 5"/>
          <p:cNvSpPr/>
          <p:nvPr/>
        </p:nvSpPr>
        <p:spPr>
          <a:xfrm>
            <a:off x="685800" y="2926080"/>
            <a:ext cx="2423160" cy="13716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The user's question — full sentences, 23 words on average.</a:t>
            </a:r>
            <a:endParaRPr lang="en-US" sz="1600" dirty="0"/>
          </a:p>
        </p:txBody>
      </p:sp>
      <p:sp>
        <p:nvSpPr>
          <p:cNvPr id="8" name="Shape 6"/>
          <p:cNvSpPr/>
          <p:nvPr/>
        </p:nvSpPr>
        <p:spPr>
          <a:xfrm>
            <a:off x="3319272" y="2194560"/>
            <a:ext cx="2697480" cy="2194560"/>
          </a:xfrm>
          <a:prstGeom prst="rect">
            <a:avLst/>
          </a:prstGeom>
          <a:solidFill>
            <a:srgbClr val="141B2D"/>
          </a:solidFill>
          <a:ln w="12700">
            <a:solidFill>
              <a:srgbClr val="FF4D8F"/>
            </a:solidFill>
            <a:prstDash val="solid"/>
          </a:ln>
        </p:spPr>
        <p:txBody>
          <a:bodyPr/>
          <a:lstStyle/>
          <a:p>
            <a:endParaRPr lang="en-US"/>
          </a:p>
        </p:txBody>
      </p:sp>
      <p:sp>
        <p:nvSpPr>
          <p:cNvPr id="9" name="Text 7"/>
          <p:cNvSpPr/>
          <p:nvPr/>
        </p:nvSpPr>
        <p:spPr>
          <a:xfrm>
            <a:off x="3547872" y="2331720"/>
            <a:ext cx="2468880" cy="548640"/>
          </a:xfrm>
          <a:prstGeom prst="rect">
            <a:avLst/>
          </a:prstGeom>
          <a:noFill/>
          <a:ln/>
        </p:spPr>
        <p:txBody>
          <a:bodyPr wrap="square" lIns="0" tIns="0" rIns="0" bIns="0" rtlCol="0" anchor="ctr"/>
          <a:lstStyle/>
          <a:p>
            <a:pPr marL="0" indent="0">
              <a:buNone/>
            </a:pPr>
            <a:r>
              <a:rPr lang="en-US" sz="2200" b="1" dirty="0">
                <a:solidFill>
                  <a:srgbClr val="FF4D8F"/>
                </a:solidFill>
                <a:latin typeface="Arial Black" pitchFamily="34" charset="0"/>
                <a:ea typeface="Arial Black" pitchFamily="34" charset="-122"/>
                <a:cs typeface="Arial Black" pitchFamily="34" charset="-120"/>
              </a:rPr>
              <a:t>Answer</a:t>
            </a:r>
            <a:endParaRPr lang="en-US" sz="2200" dirty="0"/>
          </a:p>
        </p:txBody>
      </p:sp>
      <p:sp>
        <p:nvSpPr>
          <p:cNvPr id="10" name="Text 8"/>
          <p:cNvSpPr/>
          <p:nvPr/>
        </p:nvSpPr>
        <p:spPr>
          <a:xfrm>
            <a:off x="3547872" y="2926080"/>
            <a:ext cx="2423160" cy="13716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The model's reply. The new SERP.</a:t>
            </a:r>
            <a:endParaRPr lang="en-US" sz="1600" dirty="0"/>
          </a:p>
        </p:txBody>
      </p:sp>
      <p:sp>
        <p:nvSpPr>
          <p:cNvPr id="11" name="Shape 9"/>
          <p:cNvSpPr/>
          <p:nvPr/>
        </p:nvSpPr>
        <p:spPr>
          <a:xfrm>
            <a:off x="6181344" y="2194560"/>
            <a:ext cx="2697480" cy="2194560"/>
          </a:xfrm>
          <a:prstGeom prst="rect">
            <a:avLst/>
          </a:prstGeom>
          <a:solidFill>
            <a:srgbClr val="141B2D"/>
          </a:solidFill>
          <a:ln w="12700">
            <a:solidFill>
              <a:srgbClr val="B388FF"/>
            </a:solidFill>
            <a:prstDash val="solid"/>
          </a:ln>
        </p:spPr>
        <p:txBody>
          <a:bodyPr/>
          <a:lstStyle/>
          <a:p>
            <a:endParaRPr lang="en-US"/>
          </a:p>
        </p:txBody>
      </p:sp>
      <p:sp>
        <p:nvSpPr>
          <p:cNvPr id="12" name="Text 10"/>
          <p:cNvSpPr/>
          <p:nvPr/>
        </p:nvSpPr>
        <p:spPr>
          <a:xfrm>
            <a:off x="6409944" y="2331720"/>
            <a:ext cx="2468880" cy="548640"/>
          </a:xfrm>
          <a:prstGeom prst="rect">
            <a:avLst/>
          </a:prstGeom>
          <a:noFill/>
          <a:ln/>
        </p:spPr>
        <p:txBody>
          <a:bodyPr wrap="square" lIns="0" tIns="0" rIns="0" bIns="0" rtlCol="0" anchor="ctr"/>
          <a:lstStyle/>
          <a:p>
            <a:pPr marL="0" indent="0">
              <a:buNone/>
            </a:pPr>
            <a:r>
              <a:rPr lang="en-US" sz="2200" b="1" dirty="0">
                <a:solidFill>
                  <a:srgbClr val="B388FF"/>
                </a:solidFill>
                <a:latin typeface="Arial Black" pitchFamily="34" charset="0"/>
                <a:ea typeface="Arial Black" pitchFamily="34" charset="-122"/>
                <a:cs typeface="Arial Black" pitchFamily="34" charset="-120"/>
              </a:rPr>
              <a:t>Mention</a:t>
            </a:r>
            <a:endParaRPr lang="en-US" sz="2200" dirty="0"/>
          </a:p>
        </p:txBody>
      </p:sp>
      <p:sp>
        <p:nvSpPr>
          <p:cNvPr id="13" name="Text 11"/>
          <p:cNvSpPr/>
          <p:nvPr/>
        </p:nvSpPr>
        <p:spPr>
          <a:xfrm>
            <a:off x="6409944" y="2926080"/>
            <a:ext cx="2423160" cy="13716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Your brand (or a competitor's) named inside the answer.</a:t>
            </a:r>
            <a:endParaRPr lang="en-US" sz="1600" dirty="0"/>
          </a:p>
        </p:txBody>
      </p:sp>
      <p:sp>
        <p:nvSpPr>
          <p:cNvPr id="14" name="Shape 12"/>
          <p:cNvSpPr/>
          <p:nvPr/>
        </p:nvSpPr>
        <p:spPr>
          <a:xfrm>
            <a:off x="9043416" y="2194560"/>
            <a:ext cx="2697480" cy="2194560"/>
          </a:xfrm>
          <a:prstGeom prst="rect">
            <a:avLst/>
          </a:prstGeom>
          <a:solidFill>
            <a:srgbClr val="141B2D"/>
          </a:solidFill>
          <a:ln w="12700">
            <a:solidFill>
              <a:srgbClr val="FFB547"/>
            </a:solidFill>
            <a:prstDash val="solid"/>
          </a:ln>
        </p:spPr>
        <p:txBody>
          <a:bodyPr/>
          <a:lstStyle/>
          <a:p>
            <a:endParaRPr lang="en-US"/>
          </a:p>
        </p:txBody>
      </p:sp>
      <p:sp>
        <p:nvSpPr>
          <p:cNvPr id="15" name="Text 13"/>
          <p:cNvSpPr/>
          <p:nvPr/>
        </p:nvSpPr>
        <p:spPr>
          <a:xfrm>
            <a:off x="9272016" y="2331720"/>
            <a:ext cx="2468880" cy="548640"/>
          </a:xfrm>
          <a:prstGeom prst="rect">
            <a:avLst/>
          </a:prstGeom>
          <a:noFill/>
          <a:ln/>
        </p:spPr>
        <p:txBody>
          <a:bodyPr wrap="square" lIns="0" tIns="0" rIns="0" bIns="0" rtlCol="0" anchor="ctr"/>
          <a:lstStyle/>
          <a:p>
            <a:pPr marL="0" indent="0">
              <a:buNone/>
            </a:pPr>
            <a:r>
              <a:rPr lang="en-US" sz="2200" b="1" dirty="0">
                <a:solidFill>
                  <a:srgbClr val="FFB547"/>
                </a:solidFill>
                <a:latin typeface="Arial Black" pitchFamily="34" charset="0"/>
                <a:ea typeface="Arial Black" pitchFamily="34" charset="-122"/>
                <a:cs typeface="Arial Black" pitchFamily="34" charset="-120"/>
              </a:rPr>
              <a:t>Citations</a:t>
            </a:r>
            <a:endParaRPr lang="en-US" sz="2200" dirty="0"/>
          </a:p>
        </p:txBody>
      </p:sp>
      <p:sp>
        <p:nvSpPr>
          <p:cNvPr id="16" name="Text 14"/>
          <p:cNvSpPr/>
          <p:nvPr/>
        </p:nvSpPr>
        <p:spPr>
          <a:xfrm>
            <a:off x="9272016" y="2926080"/>
            <a:ext cx="2423160" cy="13716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The source URLs the model used. Panel + inline.</a:t>
            </a:r>
            <a:endParaRPr lang="en-US" sz="1600" dirty="0"/>
          </a:p>
        </p:txBody>
      </p:sp>
      <p:sp>
        <p:nvSpPr>
          <p:cNvPr id="17" name="Text 15"/>
          <p:cNvSpPr/>
          <p:nvPr/>
        </p:nvSpPr>
        <p:spPr>
          <a:xfrm>
            <a:off x="457200" y="4617720"/>
            <a:ext cx="10972800" cy="274320"/>
          </a:xfrm>
          <a:prstGeom prst="rect">
            <a:avLst/>
          </a:prstGeom>
          <a:noFill/>
          <a:ln/>
        </p:spPr>
        <p:txBody>
          <a:bodyPr wrap="square" lIns="0" tIns="0" rIns="0" bIns="0" rtlCol="0" anchor="ctr"/>
          <a:lstStyle/>
          <a:p>
            <a:pPr marL="0" indent="0">
              <a:buNone/>
            </a:pPr>
            <a:r>
              <a:rPr lang="en-US" sz="1600" b="1" kern="0" spc="400" dirty="0">
                <a:solidFill>
                  <a:srgbClr val="8B95A8"/>
                </a:solidFill>
                <a:latin typeface="Trebuchet MS" pitchFamily="34" charset="0"/>
                <a:ea typeface="Trebuchet MS" pitchFamily="34" charset="-122"/>
                <a:cs typeface="Trebuchet MS" pitchFamily="34" charset="-120"/>
              </a:rPr>
              <a:t>SEO → AI SEARCH VOCABULARY MAP</a:t>
            </a:r>
            <a:endParaRPr lang="en-US" sz="1600" dirty="0"/>
          </a:p>
        </p:txBody>
      </p:sp>
      <p:sp>
        <p:nvSpPr>
          <p:cNvPr id="18" name="Text 16"/>
          <p:cNvSpPr/>
          <p:nvPr/>
        </p:nvSpPr>
        <p:spPr>
          <a:xfrm>
            <a:off x="457200" y="49834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Keyword</a:t>
            </a:r>
            <a:endParaRPr lang="en-US" sz="1600" dirty="0"/>
          </a:p>
        </p:txBody>
      </p:sp>
      <p:sp>
        <p:nvSpPr>
          <p:cNvPr id="19" name="Text 17"/>
          <p:cNvSpPr/>
          <p:nvPr/>
        </p:nvSpPr>
        <p:spPr>
          <a:xfrm>
            <a:off x="1691640" y="49834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20" name="Text 18"/>
          <p:cNvSpPr/>
          <p:nvPr/>
        </p:nvSpPr>
        <p:spPr>
          <a:xfrm>
            <a:off x="1965960" y="49834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Prompt</a:t>
            </a:r>
            <a:endParaRPr lang="en-US" sz="1600" dirty="0"/>
          </a:p>
        </p:txBody>
      </p:sp>
      <p:sp>
        <p:nvSpPr>
          <p:cNvPr id="21" name="Text 19"/>
          <p:cNvSpPr/>
          <p:nvPr/>
        </p:nvSpPr>
        <p:spPr>
          <a:xfrm>
            <a:off x="3319272" y="49834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SERP</a:t>
            </a:r>
            <a:endParaRPr lang="en-US" sz="1600" dirty="0"/>
          </a:p>
        </p:txBody>
      </p:sp>
      <p:sp>
        <p:nvSpPr>
          <p:cNvPr id="22" name="Text 20"/>
          <p:cNvSpPr/>
          <p:nvPr/>
        </p:nvSpPr>
        <p:spPr>
          <a:xfrm>
            <a:off x="4553712" y="49834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23" name="Text 21"/>
          <p:cNvSpPr/>
          <p:nvPr/>
        </p:nvSpPr>
        <p:spPr>
          <a:xfrm>
            <a:off x="4828032" y="49834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Answer</a:t>
            </a:r>
            <a:endParaRPr lang="en-US" sz="1600" dirty="0"/>
          </a:p>
        </p:txBody>
      </p:sp>
      <p:sp>
        <p:nvSpPr>
          <p:cNvPr id="24" name="Text 22"/>
          <p:cNvSpPr/>
          <p:nvPr/>
        </p:nvSpPr>
        <p:spPr>
          <a:xfrm>
            <a:off x="6181344" y="49834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Ranking Position</a:t>
            </a:r>
            <a:endParaRPr lang="en-US" sz="1600" dirty="0"/>
          </a:p>
        </p:txBody>
      </p:sp>
      <p:sp>
        <p:nvSpPr>
          <p:cNvPr id="25" name="Text 23"/>
          <p:cNvSpPr/>
          <p:nvPr/>
        </p:nvSpPr>
        <p:spPr>
          <a:xfrm>
            <a:off x="7415784" y="49834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26" name="Text 24"/>
          <p:cNvSpPr/>
          <p:nvPr/>
        </p:nvSpPr>
        <p:spPr>
          <a:xfrm>
            <a:off x="7690104" y="49834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Mention Position</a:t>
            </a:r>
            <a:endParaRPr lang="en-US" sz="1600" dirty="0"/>
          </a:p>
        </p:txBody>
      </p:sp>
      <p:sp>
        <p:nvSpPr>
          <p:cNvPr id="27" name="Text 25"/>
          <p:cNvSpPr/>
          <p:nvPr/>
        </p:nvSpPr>
        <p:spPr>
          <a:xfrm>
            <a:off x="9043416" y="49834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Organic Traffic</a:t>
            </a:r>
            <a:endParaRPr lang="en-US" sz="1600" dirty="0"/>
          </a:p>
        </p:txBody>
      </p:sp>
      <p:sp>
        <p:nvSpPr>
          <p:cNvPr id="28" name="Text 26"/>
          <p:cNvSpPr/>
          <p:nvPr/>
        </p:nvSpPr>
        <p:spPr>
          <a:xfrm>
            <a:off x="10277856" y="49834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29" name="Text 27"/>
          <p:cNvSpPr/>
          <p:nvPr/>
        </p:nvSpPr>
        <p:spPr>
          <a:xfrm>
            <a:off x="10552176" y="49834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AI Visibility</a:t>
            </a:r>
            <a:endParaRPr lang="en-US" sz="1600" dirty="0"/>
          </a:p>
        </p:txBody>
      </p:sp>
      <p:sp>
        <p:nvSpPr>
          <p:cNvPr id="30" name="Text 28"/>
          <p:cNvSpPr/>
          <p:nvPr/>
        </p:nvSpPr>
        <p:spPr>
          <a:xfrm>
            <a:off x="457200" y="56692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Backlinks</a:t>
            </a:r>
            <a:endParaRPr lang="en-US" sz="1600" dirty="0"/>
          </a:p>
        </p:txBody>
      </p:sp>
      <p:sp>
        <p:nvSpPr>
          <p:cNvPr id="31" name="Text 29"/>
          <p:cNvSpPr/>
          <p:nvPr/>
        </p:nvSpPr>
        <p:spPr>
          <a:xfrm>
            <a:off x="1691640" y="56692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32" name="Text 30"/>
          <p:cNvSpPr/>
          <p:nvPr/>
        </p:nvSpPr>
        <p:spPr>
          <a:xfrm>
            <a:off x="1965960" y="56692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Citations</a:t>
            </a:r>
            <a:endParaRPr lang="en-US" sz="1600" dirty="0"/>
          </a:p>
        </p:txBody>
      </p:sp>
      <p:sp>
        <p:nvSpPr>
          <p:cNvPr id="33" name="Text 31"/>
          <p:cNvSpPr/>
          <p:nvPr/>
        </p:nvSpPr>
        <p:spPr>
          <a:xfrm>
            <a:off x="3319272" y="56692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CTR</a:t>
            </a:r>
            <a:endParaRPr lang="en-US" sz="1600" dirty="0"/>
          </a:p>
        </p:txBody>
      </p:sp>
      <p:sp>
        <p:nvSpPr>
          <p:cNvPr id="34" name="Text 32"/>
          <p:cNvSpPr/>
          <p:nvPr/>
        </p:nvSpPr>
        <p:spPr>
          <a:xfrm>
            <a:off x="4553712" y="56692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35" name="Text 33"/>
          <p:cNvSpPr/>
          <p:nvPr/>
        </p:nvSpPr>
        <p:spPr>
          <a:xfrm>
            <a:off x="4828032" y="56692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Citation Click Rate</a:t>
            </a:r>
            <a:endParaRPr lang="en-US" sz="1600" dirty="0"/>
          </a:p>
        </p:txBody>
      </p:sp>
      <p:sp>
        <p:nvSpPr>
          <p:cNvPr id="36" name="Text 34"/>
          <p:cNvSpPr/>
          <p:nvPr/>
        </p:nvSpPr>
        <p:spPr>
          <a:xfrm>
            <a:off x="6181344" y="5669280"/>
            <a:ext cx="1234440" cy="548640"/>
          </a:xfrm>
          <a:prstGeom prst="rect">
            <a:avLst/>
          </a:prstGeom>
          <a:noFill/>
          <a:ln/>
        </p:spPr>
        <p:txBody>
          <a:bodyPr wrap="square" lIns="0" tIns="0" rIns="0" bIns="0" rtlCol="0" anchor="ctr"/>
          <a:lstStyle/>
          <a:p>
            <a:pPr marL="0" indent="0" algn="r">
              <a:buNone/>
            </a:pPr>
            <a:r>
              <a:rPr lang="en-US" sz="1600" dirty="0">
                <a:solidFill>
                  <a:srgbClr val="8B95A8"/>
                </a:solidFill>
                <a:latin typeface="Calibri" pitchFamily="34" charset="0"/>
                <a:ea typeface="Calibri" pitchFamily="34" charset="-122"/>
                <a:cs typeface="Calibri" pitchFamily="34" charset="-120"/>
              </a:rPr>
              <a:t>Domain Authority</a:t>
            </a:r>
            <a:endParaRPr lang="en-US" sz="1600" dirty="0"/>
          </a:p>
        </p:txBody>
      </p:sp>
      <p:sp>
        <p:nvSpPr>
          <p:cNvPr id="37" name="Text 35"/>
          <p:cNvSpPr/>
          <p:nvPr/>
        </p:nvSpPr>
        <p:spPr>
          <a:xfrm>
            <a:off x="7415784" y="5669280"/>
            <a:ext cx="274320" cy="548640"/>
          </a:xfrm>
          <a:prstGeom prst="rect">
            <a:avLst/>
          </a:prstGeom>
          <a:noFill/>
          <a:ln/>
        </p:spPr>
        <p:txBody>
          <a:bodyPr wrap="square" lIns="0" tIns="0" rIns="0" bIns="0" rtlCol="0" anchor="ctr"/>
          <a:lstStyle/>
          <a:p>
            <a:pPr marL="0" indent="0" algn="ctr">
              <a:buNone/>
            </a:pPr>
            <a:r>
              <a:rPr lang="en-US" sz="1600" b="1" dirty="0">
                <a:solidFill>
                  <a:srgbClr val="00D4FF"/>
                </a:solidFill>
                <a:latin typeface="Calibri" pitchFamily="34" charset="0"/>
                <a:ea typeface="Calibri" pitchFamily="34" charset="-122"/>
                <a:cs typeface="Calibri" pitchFamily="34" charset="-120"/>
              </a:rPr>
              <a:t>→</a:t>
            </a:r>
            <a:endParaRPr lang="en-US" sz="1600" dirty="0"/>
          </a:p>
        </p:txBody>
      </p:sp>
      <p:sp>
        <p:nvSpPr>
          <p:cNvPr id="38" name="Text 36"/>
          <p:cNvSpPr/>
          <p:nvPr/>
        </p:nvSpPr>
        <p:spPr>
          <a:xfrm>
            <a:off x="7690104" y="5669280"/>
            <a:ext cx="1280160" cy="54864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Citation Authority</a:t>
            </a:r>
            <a:endParaRPr lang="en-US" sz="1600" dirty="0"/>
          </a:p>
        </p:txBody>
      </p:sp>
      <p:sp>
        <p:nvSpPr>
          <p:cNvPr id="39" name="Text 37"/>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4 / 30</a:t>
            </a:r>
            <a:endParaRPr lang="en-US" sz="900" dirty="0"/>
          </a:p>
        </p:txBody>
      </p:sp>
      <p:sp>
        <p:nvSpPr>
          <p:cNvPr id="41" name="Text 0">
            <a:extLst>
              <a:ext uri="{FF2B5EF4-FFF2-40B4-BE49-F238E27FC236}">
                <a16:creationId xmlns:a16="http://schemas.microsoft.com/office/drawing/2014/main" id="{66697BCB-71F1-F56B-C61D-5E9681F4425A}"/>
              </a:ext>
            </a:extLst>
          </p:cNvPr>
          <p:cNvSpPr/>
          <p:nvPr/>
        </p:nvSpPr>
        <p:spPr>
          <a:xfrm>
            <a:off x="457200" y="320040"/>
            <a:ext cx="54818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08 — MEASUREMENT &amp; ITTERATION</a:t>
            </a:r>
            <a:endParaRPr lang="en-US" sz="11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7">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Track visibility AND attribution.</a:t>
            </a:r>
            <a:endParaRPr lang="en-US" sz="3600" dirty="0"/>
          </a:p>
        </p:txBody>
      </p:sp>
      <p:sp>
        <p:nvSpPr>
          <p:cNvPr id="4" name="Text 2"/>
          <p:cNvSpPr/>
          <p:nvPr/>
        </p:nvSpPr>
        <p:spPr>
          <a:xfrm>
            <a:off x="457200" y="1554480"/>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Zero-click does not mean zero measurement. Two layers, both required.</a:t>
            </a:r>
            <a:endParaRPr lang="en-US" sz="1600" dirty="0"/>
          </a:p>
        </p:txBody>
      </p:sp>
      <p:sp>
        <p:nvSpPr>
          <p:cNvPr id="5" name="Shape 3"/>
          <p:cNvSpPr/>
          <p:nvPr/>
        </p:nvSpPr>
        <p:spPr>
          <a:xfrm>
            <a:off x="457200" y="2103120"/>
            <a:ext cx="5486400" cy="4206240"/>
          </a:xfrm>
          <a:prstGeom prst="rect">
            <a:avLst/>
          </a:prstGeom>
          <a:solidFill>
            <a:srgbClr val="141B2D"/>
          </a:solidFill>
          <a:ln w="12700">
            <a:solidFill>
              <a:srgbClr val="00D4FF"/>
            </a:solidFill>
            <a:prstDash val="solid"/>
          </a:ln>
        </p:spPr>
        <p:txBody>
          <a:bodyPr/>
          <a:lstStyle/>
          <a:p>
            <a:endParaRPr lang="en-US"/>
          </a:p>
        </p:txBody>
      </p:sp>
      <p:sp>
        <p:nvSpPr>
          <p:cNvPr id="6" name="Text 4"/>
          <p:cNvSpPr/>
          <p:nvPr/>
        </p:nvSpPr>
        <p:spPr>
          <a:xfrm>
            <a:off x="640080" y="2240280"/>
            <a:ext cx="5120640" cy="274320"/>
          </a:xfrm>
          <a:prstGeom prst="rect">
            <a:avLst/>
          </a:prstGeom>
          <a:noFill/>
          <a:ln/>
        </p:spPr>
        <p:txBody>
          <a:bodyPr wrap="square" lIns="0" tIns="0" rIns="0" bIns="0" rtlCol="0" anchor="ctr"/>
          <a:lstStyle/>
          <a:p>
            <a:pPr marL="0" indent="0">
              <a:buNone/>
            </a:pPr>
            <a:r>
              <a:rPr lang="en-US" sz="1000" b="1" kern="0" spc="300" dirty="0">
                <a:solidFill>
                  <a:srgbClr val="00D4FF"/>
                </a:solidFill>
                <a:latin typeface="Trebuchet MS" pitchFamily="34" charset="0"/>
                <a:ea typeface="Trebuchet MS" pitchFamily="34" charset="-122"/>
                <a:cs typeface="Trebuchet MS" pitchFamily="34" charset="-120"/>
              </a:rPr>
              <a:t>LEADING INDICATORS</a:t>
            </a:r>
            <a:endParaRPr lang="en-US" sz="1000" dirty="0"/>
          </a:p>
        </p:txBody>
      </p:sp>
      <p:sp>
        <p:nvSpPr>
          <p:cNvPr id="7" name="Text 5"/>
          <p:cNvSpPr/>
          <p:nvPr/>
        </p:nvSpPr>
        <p:spPr>
          <a:xfrm>
            <a:off x="640080" y="2560320"/>
            <a:ext cx="5120640" cy="548640"/>
          </a:xfrm>
          <a:prstGeom prst="rect">
            <a:avLst/>
          </a:prstGeom>
          <a:noFill/>
          <a:ln/>
        </p:spPr>
        <p:txBody>
          <a:bodyPr wrap="square" lIns="0" tIns="0" rIns="0" bIns="0" rtlCol="0" anchor="ctr"/>
          <a:lstStyle/>
          <a:p>
            <a:pPr marL="0" indent="0">
              <a:buNone/>
            </a:pPr>
            <a:r>
              <a:rPr lang="en-US" sz="2400" b="1" dirty="0">
                <a:solidFill>
                  <a:srgbClr val="FFFFFF"/>
                </a:solidFill>
                <a:latin typeface="Arial Black" pitchFamily="34" charset="0"/>
                <a:ea typeface="Arial Black" pitchFamily="34" charset="-122"/>
                <a:cs typeface="Arial Black" pitchFamily="34" charset="-120"/>
              </a:rPr>
              <a:t>Did you appear?</a:t>
            </a:r>
            <a:endParaRPr lang="en-US" sz="2400" dirty="0"/>
          </a:p>
        </p:txBody>
      </p:sp>
      <p:sp>
        <p:nvSpPr>
          <p:cNvPr id="8" name="Text 6"/>
          <p:cNvSpPr/>
          <p:nvPr/>
        </p:nvSpPr>
        <p:spPr>
          <a:xfrm>
            <a:off x="640080" y="3383280"/>
            <a:ext cx="5120640" cy="365760"/>
          </a:xfrm>
          <a:prstGeom prst="rect">
            <a:avLst/>
          </a:prstGeom>
          <a:noFill/>
          <a:ln/>
        </p:spPr>
        <p:txBody>
          <a:bodyPr wrap="square" lIns="0" tIns="0" rIns="0" bIns="0" rtlCol="0" anchor="ctr"/>
          <a:lstStyle/>
          <a:p>
            <a:pPr marL="0" indent="0">
              <a:buNone/>
            </a:pPr>
            <a:r>
              <a:rPr lang="en-US" sz="1600" b="1" dirty="0">
                <a:solidFill>
                  <a:srgbClr val="00D4FF"/>
                </a:solidFill>
                <a:latin typeface="Calibri" pitchFamily="34" charset="0"/>
                <a:ea typeface="Calibri" pitchFamily="34" charset="-122"/>
                <a:cs typeface="Calibri" pitchFamily="34" charset="-120"/>
              </a:rPr>
              <a:t>AI Visibility Score</a:t>
            </a:r>
            <a:endParaRPr lang="en-US" sz="1600" dirty="0"/>
          </a:p>
        </p:txBody>
      </p:sp>
      <p:sp>
        <p:nvSpPr>
          <p:cNvPr id="9" name="Text 7"/>
          <p:cNvSpPr/>
          <p:nvPr/>
        </p:nvSpPr>
        <p:spPr>
          <a:xfrm>
            <a:off x="640080" y="3749040"/>
            <a:ext cx="5120640" cy="4572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 of relevant prompts where your brand appears.</a:t>
            </a:r>
            <a:endParaRPr lang="en-US" sz="1600" dirty="0"/>
          </a:p>
        </p:txBody>
      </p:sp>
      <p:sp>
        <p:nvSpPr>
          <p:cNvPr id="10" name="Text 8"/>
          <p:cNvSpPr/>
          <p:nvPr/>
        </p:nvSpPr>
        <p:spPr>
          <a:xfrm>
            <a:off x="640080" y="4297680"/>
            <a:ext cx="5120640" cy="365760"/>
          </a:xfrm>
          <a:prstGeom prst="rect">
            <a:avLst/>
          </a:prstGeom>
          <a:noFill/>
          <a:ln/>
        </p:spPr>
        <p:txBody>
          <a:bodyPr wrap="square" lIns="0" tIns="0" rIns="0" bIns="0" rtlCol="0" anchor="ctr"/>
          <a:lstStyle/>
          <a:p>
            <a:pPr marL="0" indent="0">
              <a:buNone/>
            </a:pPr>
            <a:r>
              <a:rPr lang="en-US" sz="1600" b="1" dirty="0">
                <a:solidFill>
                  <a:srgbClr val="00D4FF"/>
                </a:solidFill>
                <a:latin typeface="Calibri" pitchFamily="34" charset="0"/>
                <a:ea typeface="Calibri" pitchFamily="34" charset="-122"/>
                <a:cs typeface="Calibri" pitchFamily="34" charset="-120"/>
              </a:rPr>
              <a:t>Citation Share</a:t>
            </a:r>
            <a:endParaRPr lang="en-US" sz="1600" dirty="0"/>
          </a:p>
        </p:txBody>
      </p:sp>
      <p:sp>
        <p:nvSpPr>
          <p:cNvPr id="11" name="Text 9"/>
          <p:cNvSpPr/>
          <p:nvPr/>
        </p:nvSpPr>
        <p:spPr>
          <a:xfrm>
            <a:off x="640080" y="4663440"/>
            <a:ext cx="5120640" cy="4572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 of answers citing your domain.</a:t>
            </a:r>
            <a:endParaRPr lang="en-US" sz="1600" dirty="0"/>
          </a:p>
        </p:txBody>
      </p:sp>
      <p:sp>
        <p:nvSpPr>
          <p:cNvPr id="12" name="Text 10"/>
          <p:cNvSpPr/>
          <p:nvPr/>
        </p:nvSpPr>
        <p:spPr>
          <a:xfrm>
            <a:off x="640080" y="5212080"/>
            <a:ext cx="5120640" cy="365760"/>
          </a:xfrm>
          <a:prstGeom prst="rect">
            <a:avLst/>
          </a:prstGeom>
          <a:noFill/>
          <a:ln/>
        </p:spPr>
        <p:txBody>
          <a:bodyPr wrap="square" lIns="0" tIns="0" rIns="0" bIns="0" rtlCol="0" anchor="ctr"/>
          <a:lstStyle/>
          <a:p>
            <a:pPr marL="0" indent="0">
              <a:buNone/>
            </a:pPr>
            <a:r>
              <a:rPr lang="en-US" sz="1600" b="1" dirty="0">
                <a:solidFill>
                  <a:srgbClr val="00D4FF"/>
                </a:solidFill>
                <a:latin typeface="Calibri" pitchFamily="34" charset="0"/>
                <a:ea typeface="Calibri" pitchFamily="34" charset="-122"/>
                <a:cs typeface="Calibri" pitchFamily="34" charset="-120"/>
              </a:rPr>
              <a:t>Share of Voice</a:t>
            </a:r>
            <a:endParaRPr lang="en-US" sz="1600" dirty="0"/>
          </a:p>
        </p:txBody>
      </p:sp>
      <p:sp>
        <p:nvSpPr>
          <p:cNvPr id="13" name="Text 11"/>
          <p:cNvSpPr/>
          <p:nvPr/>
        </p:nvSpPr>
        <p:spPr>
          <a:xfrm>
            <a:off x="640080" y="5577840"/>
            <a:ext cx="5120640" cy="45720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Your slice of the category pie vs. competitors.</a:t>
            </a:r>
            <a:endParaRPr lang="en-US" sz="1600" dirty="0"/>
          </a:p>
        </p:txBody>
      </p:sp>
      <p:sp>
        <p:nvSpPr>
          <p:cNvPr id="14" name="Shape 12"/>
          <p:cNvSpPr/>
          <p:nvPr/>
        </p:nvSpPr>
        <p:spPr>
          <a:xfrm>
            <a:off x="6217920" y="2103120"/>
            <a:ext cx="5486400" cy="4206240"/>
          </a:xfrm>
          <a:prstGeom prst="rect">
            <a:avLst/>
          </a:prstGeom>
          <a:solidFill>
            <a:srgbClr val="141B2D"/>
          </a:solidFill>
          <a:ln w="12700">
            <a:solidFill>
              <a:srgbClr val="FF4D8F"/>
            </a:solidFill>
            <a:prstDash val="solid"/>
          </a:ln>
        </p:spPr>
        <p:txBody>
          <a:bodyPr/>
          <a:lstStyle/>
          <a:p>
            <a:endParaRPr lang="en-US"/>
          </a:p>
        </p:txBody>
      </p:sp>
      <p:sp>
        <p:nvSpPr>
          <p:cNvPr id="15" name="Text 13"/>
          <p:cNvSpPr/>
          <p:nvPr/>
        </p:nvSpPr>
        <p:spPr>
          <a:xfrm>
            <a:off x="6400800" y="2240280"/>
            <a:ext cx="5120640" cy="274320"/>
          </a:xfrm>
          <a:prstGeom prst="rect">
            <a:avLst/>
          </a:prstGeom>
          <a:noFill/>
          <a:ln/>
        </p:spPr>
        <p:txBody>
          <a:bodyPr wrap="square" lIns="0" tIns="0" rIns="0" bIns="0" rtlCol="0" anchor="ctr"/>
          <a:lstStyle/>
          <a:p>
            <a:pPr marL="0" indent="0">
              <a:buNone/>
            </a:pPr>
            <a:r>
              <a:rPr lang="en-US" sz="1000" b="1" kern="0" spc="300" dirty="0">
                <a:solidFill>
                  <a:srgbClr val="FF4D8F"/>
                </a:solidFill>
                <a:latin typeface="Trebuchet MS" pitchFamily="34" charset="0"/>
                <a:ea typeface="Trebuchet MS" pitchFamily="34" charset="-122"/>
                <a:cs typeface="Trebuchet MS" pitchFamily="34" charset="-120"/>
              </a:rPr>
              <a:t>MEASURE IMPACT</a:t>
            </a:r>
            <a:endParaRPr lang="en-US" sz="1000" dirty="0"/>
          </a:p>
        </p:txBody>
      </p:sp>
      <p:sp>
        <p:nvSpPr>
          <p:cNvPr id="16" name="Text 14"/>
          <p:cNvSpPr/>
          <p:nvPr/>
        </p:nvSpPr>
        <p:spPr>
          <a:xfrm>
            <a:off x="6400800" y="2560320"/>
            <a:ext cx="5120640" cy="548640"/>
          </a:xfrm>
          <a:prstGeom prst="rect">
            <a:avLst/>
          </a:prstGeom>
          <a:noFill/>
          <a:ln/>
        </p:spPr>
        <p:txBody>
          <a:bodyPr wrap="square" lIns="0" tIns="0" rIns="0" bIns="0" rtlCol="0" anchor="ctr"/>
          <a:lstStyle/>
          <a:p>
            <a:pPr marL="0" indent="0">
              <a:buNone/>
            </a:pPr>
            <a:r>
              <a:rPr lang="en-US" sz="2400" b="1" dirty="0">
                <a:solidFill>
                  <a:srgbClr val="FFFFFF"/>
                </a:solidFill>
                <a:latin typeface="Arial Black" pitchFamily="34" charset="0"/>
                <a:ea typeface="Arial Black" pitchFamily="34" charset="-122"/>
                <a:cs typeface="Arial Black" pitchFamily="34" charset="-120"/>
              </a:rPr>
              <a:t>Did it convert?</a:t>
            </a:r>
            <a:endParaRPr lang="en-US" sz="2400" dirty="0"/>
          </a:p>
        </p:txBody>
      </p:sp>
      <p:sp>
        <p:nvSpPr>
          <p:cNvPr id="17" name="Text 15"/>
          <p:cNvSpPr/>
          <p:nvPr/>
        </p:nvSpPr>
        <p:spPr>
          <a:xfrm>
            <a:off x="6400800" y="3383280"/>
            <a:ext cx="5120640" cy="274320"/>
          </a:xfrm>
          <a:prstGeom prst="rect">
            <a:avLst/>
          </a:prstGeom>
          <a:noFill/>
          <a:ln/>
        </p:spPr>
        <p:txBody>
          <a:bodyPr wrap="square" lIns="0" tIns="0" rIns="0" bIns="0" rtlCol="0" anchor="ctr"/>
          <a:lstStyle/>
          <a:p>
            <a:pPr marL="0" indent="0">
              <a:buNone/>
            </a:pPr>
            <a:r>
              <a:rPr lang="en-US" sz="1600" b="1" kern="0" spc="300" dirty="0">
                <a:solidFill>
                  <a:srgbClr val="FF4D8F"/>
                </a:solidFill>
                <a:latin typeface="Trebuchet MS" pitchFamily="34" charset="0"/>
                <a:ea typeface="Trebuchet MS" pitchFamily="34" charset="-122"/>
                <a:cs typeface="Trebuchet MS" pitchFamily="34" charset="-120"/>
              </a:rPr>
              <a:t>Direct</a:t>
            </a:r>
            <a:endParaRPr lang="en-US" sz="1600" dirty="0"/>
          </a:p>
        </p:txBody>
      </p:sp>
      <p:sp>
        <p:nvSpPr>
          <p:cNvPr id="18" name="Text 16"/>
          <p:cNvSpPr/>
          <p:nvPr/>
        </p:nvSpPr>
        <p:spPr>
          <a:xfrm>
            <a:off x="6400800" y="3657600"/>
            <a:ext cx="5120640" cy="86868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Filter referral traffic in GA4: utm_source = chatgpt.com, perplexity.ai, claude.ai → conversions.</a:t>
            </a:r>
            <a:endParaRPr lang="en-US" sz="1600" dirty="0"/>
          </a:p>
        </p:txBody>
      </p:sp>
      <p:sp>
        <p:nvSpPr>
          <p:cNvPr id="19" name="Text 17"/>
          <p:cNvSpPr/>
          <p:nvPr/>
        </p:nvSpPr>
        <p:spPr>
          <a:xfrm>
            <a:off x="6400800" y="4572000"/>
            <a:ext cx="5120640" cy="274320"/>
          </a:xfrm>
          <a:prstGeom prst="rect">
            <a:avLst/>
          </a:prstGeom>
          <a:noFill/>
          <a:ln/>
        </p:spPr>
        <p:txBody>
          <a:bodyPr wrap="square" lIns="0" tIns="0" rIns="0" bIns="0" rtlCol="0" anchor="ctr"/>
          <a:lstStyle/>
          <a:p>
            <a:pPr marL="0" indent="0">
              <a:buNone/>
            </a:pPr>
            <a:r>
              <a:rPr lang="en-US" sz="1600" b="1" kern="0" spc="300" dirty="0">
                <a:solidFill>
                  <a:srgbClr val="FF4D8F"/>
                </a:solidFill>
                <a:latin typeface="Trebuchet MS" pitchFamily="34" charset="0"/>
                <a:ea typeface="Trebuchet MS" pitchFamily="34" charset="-122"/>
                <a:cs typeface="Trebuchet MS" pitchFamily="34" charset="-120"/>
              </a:rPr>
              <a:t>Self-Reported</a:t>
            </a:r>
            <a:endParaRPr lang="en-US" sz="1600" dirty="0"/>
          </a:p>
        </p:txBody>
      </p:sp>
      <p:sp>
        <p:nvSpPr>
          <p:cNvPr id="20" name="Text 18"/>
          <p:cNvSpPr/>
          <p:nvPr/>
        </p:nvSpPr>
        <p:spPr>
          <a:xfrm>
            <a:off x="6400800" y="4846320"/>
            <a:ext cx="5120640" cy="1371600"/>
          </a:xfrm>
          <a:prstGeom prst="rect">
            <a:avLst/>
          </a:prstGeom>
          <a:noFill/>
          <a:ln/>
        </p:spPr>
        <p:txBody>
          <a:bodyPr wrap="square" lIns="0" tIns="0" rIns="0" bIns="0" rtlCol="0" anchor="ctr"/>
          <a:lstStyle/>
          <a:p>
            <a:pPr marL="0" indent="0">
              <a:buNone/>
            </a:pPr>
            <a:r>
              <a:rPr lang="en-US" sz="1600" dirty="0">
                <a:solidFill>
                  <a:srgbClr val="FFFFFF"/>
                </a:solidFill>
                <a:latin typeface="Calibri" pitchFamily="34" charset="0"/>
                <a:ea typeface="Calibri" pitchFamily="34" charset="-122"/>
                <a:cs typeface="Calibri" pitchFamily="34" charset="-120"/>
              </a:rPr>
              <a:t>Add "Where did you hear about us?" with AI Search / ChatGPT / Claude / Perplexity as named options on every form. Ask in sales calls.</a:t>
            </a:r>
            <a:endParaRPr lang="en-US" sz="1600" dirty="0"/>
          </a:p>
        </p:txBody>
      </p:sp>
      <p:sp>
        <p:nvSpPr>
          <p:cNvPr id="21" name="Text 1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27 / 30</a:t>
            </a:r>
            <a:endParaRPr lang="en-US" sz="900" dirty="0"/>
          </a:p>
        </p:txBody>
      </p:sp>
      <p:sp>
        <p:nvSpPr>
          <p:cNvPr id="22" name="Text 0">
            <a:extLst>
              <a:ext uri="{FF2B5EF4-FFF2-40B4-BE49-F238E27FC236}">
                <a16:creationId xmlns:a16="http://schemas.microsoft.com/office/drawing/2014/main" id="{190A65A1-B4AA-2C3D-8DFA-1765A71D7C5A}"/>
              </a:ext>
            </a:extLst>
          </p:cNvPr>
          <p:cNvSpPr/>
          <p:nvPr/>
        </p:nvSpPr>
        <p:spPr>
          <a:xfrm>
            <a:off x="457200" y="320040"/>
            <a:ext cx="54818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08 — MEASUREMENT &amp; ITTERATION</a:t>
            </a:r>
            <a:endParaRPr lang="en-US" sz="11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5">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Three numbers to track… forever</a:t>
            </a:r>
            <a:endParaRPr lang="en-US" sz="3600" dirty="0"/>
          </a:p>
        </p:txBody>
      </p:sp>
      <p:sp>
        <p:nvSpPr>
          <p:cNvPr id="4" name="Shape 2"/>
          <p:cNvSpPr/>
          <p:nvPr/>
        </p:nvSpPr>
        <p:spPr>
          <a:xfrm>
            <a:off x="457200" y="1828800"/>
            <a:ext cx="3611880" cy="4572000"/>
          </a:xfrm>
          <a:prstGeom prst="rect">
            <a:avLst/>
          </a:prstGeom>
          <a:solidFill>
            <a:srgbClr val="141B2D"/>
          </a:solidFill>
          <a:ln w="12700">
            <a:solidFill>
              <a:srgbClr val="1F2940"/>
            </a:solidFill>
            <a:prstDash val="solid"/>
          </a:ln>
        </p:spPr>
        <p:txBody>
          <a:bodyPr/>
          <a:lstStyle/>
          <a:p>
            <a:endParaRPr lang="en-US"/>
          </a:p>
        </p:txBody>
      </p:sp>
      <p:sp>
        <p:nvSpPr>
          <p:cNvPr id="5" name="Text 3"/>
          <p:cNvSpPr/>
          <p:nvPr/>
        </p:nvSpPr>
        <p:spPr>
          <a:xfrm>
            <a:off x="731520" y="2011680"/>
            <a:ext cx="1371600" cy="640080"/>
          </a:xfrm>
          <a:prstGeom prst="rect">
            <a:avLst/>
          </a:prstGeom>
          <a:noFill/>
          <a:ln/>
        </p:spPr>
        <p:txBody>
          <a:bodyPr wrap="square" lIns="0" tIns="0" rIns="0" bIns="0" rtlCol="0" anchor="ctr"/>
          <a:lstStyle/>
          <a:p>
            <a:pPr marL="0" indent="0">
              <a:buNone/>
            </a:pPr>
            <a:r>
              <a:rPr lang="en-US" sz="3200" b="1" dirty="0">
                <a:solidFill>
                  <a:srgbClr val="00D4FF"/>
                </a:solidFill>
                <a:latin typeface="Arial Black" pitchFamily="34" charset="0"/>
                <a:ea typeface="Arial Black" pitchFamily="34" charset="-122"/>
                <a:cs typeface="Arial Black" pitchFamily="34" charset="-120"/>
              </a:rPr>
              <a:t>01</a:t>
            </a:r>
            <a:endParaRPr lang="en-US" sz="3200" dirty="0"/>
          </a:p>
        </p:txBody>
      </p:sp>
      <p:sp>
        <p:nvSpPr>
          <p:cNvPr id="6" name="Text 4"/>
          <p:cNvSpPr/>
          <p:nvPr/>
        </p:nvSpPr>
        <p:spPr>
          <a:xfrm>
            <a:off x="731520" y="2697480"/>
            <a:ext cx="3108960" cy="91440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AI Visibility Score</a:t>
            </a:r>
            <a:endParaRPr lang="en-US" sz="2200" dirty="0"/>
          </a:p>
        </p:txBody>
      </p:sp>
      <p:sp>
        <p:nvSpPr>
          <p:cNvPr id="7" name="Text 5"/>
          <p:cNvSpPr/>
          <p:nvPr/>
        </p:nvSpPr>
        <p:spPr>
          <a:xfrm>
            <a:off x="731520" y="3520440"/>
            <a:ext cx="3108960" cy="10972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 of relevant prompts where your brand appears in the answer.</a:t>
            </a:r>
            <a:endParaRPr lang="en-US" sz="1600" dirty="0"/>
          </a:p>
        </p:txBody>
      </p:sp>
      <p:sp>
        <p:nvSpPr>
          <p:cNvPr id="8" name="Shape 6"/>
          <p:cNvSpPr/>
          <p:nvPr/>
        </p:nvSpPr>
        <p:spPr>
          <a:xfrm>
            <a:off x="731520" y="4663440"/>
            <a:ext cx="3063240" cy="777240"/>
          </a:xfrm>
          <a:prstGeom prst="rect">
            <a:avLst/>
          </a:prstGeom>
          <a:solidFill>
            <a:srgbClr val="0A0E1A"/>
          </a:solidFill>
          <a:ln w="12700">
            <a:solidFill>
              <a:srgbClr val="00D4FF"/>
            </a:solidFill>
            <a:prstDash val="solid"/>
          </a:ln>
        </p:spPr>
        <p:txBody>
          <a:bodyPr/>
          <a:lstStyle/>
          <a:p>
            <a:endParaRPr lang="en-US" sz="1600"/>
          </a:p>
        </p:txBody>
      </p:sp>
      <p:sp>
        <p:nvSpPr>
          <p:cNvPr id="9" name="Text 7"/>
          <p:cNvSpPr/>
          <p:nvPr/>
        </p:nvSpPr>
        <p:spPr>
          <a:xfrm>
            <a:off x="822960" y="4709160"/>
            <a:ext cx="2880360" cy="685800"/>
          </a:xfrm>
          <a:prstGeom prst="rect">
            <a:avLst/>
          </a:prstGeom>
          <a:noFill/>
          <a:ln/>
        </p:spPr>
        <p:txBody>
          <a:bodyPr wrap="square" lIns="0" tIns="0" rIns="0" bIns="0" rtlCol="0" anchor="ctr"/>
          <a:lstStyle/>
          <a:p>
            <a:pPr marL="0" indent="0">
              <a:buNone/>
            </a:pPr>
            <a:r>
              <a:rPr lang="en-US" sz="1600" dirty="0">
                <a:solidFill>
                  <a:srgbClr val="00D4FF"/>
                </a:solidFill>
                <a:latin typeface="Consolas" pitchFamily="34" charset="0"/>
                <a:ea typeface="Consolas" pitchFamily="34" charset="-122"/>
                <a:cs typeface="Consolas" pitchFamily="34" charset="-120"/>
              </a:rPr>
              <a:t>(answers mentioning you ÷ relevant answers) × 100</a:t>
            </a:r>
            <a:endParaRPr lang="en-US" sz="1600" dirty="0"/>
          </a:p>
        </p:txBody>
      </p:sp>
      <p:sp>
        <p:nvSpPr>
          <p:cNvPr id="10" name="Text 8"/>
          <p:cNvSpPr/>
          <p:nvPr/>
        </p:nvSpPr>
        <p:spPr>
          <a:xfrm>
            <a:off x="731520" y="5577840"/>
            <a:ext cx="306324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The single most important metric.</a:t>
            </a:r>
            <a:endParaRPr lang="en-US" sz="1600" dirty="0"/>
          </a:p>
        </p:txBody>
      </p:sp>
      <p:sp>
        <p:nvSpPr>
          <p:cNvPr id="11" name="Shape 9"/>
          <p:cNvSpPr/>
          <p:nvPr/>
        </p:nvSpPr>
        <p:spPr>
          <a:xfrm>
            <a:off x="4251960" y="1828800"/>
            <a:ext cx="3611880" cy="4572000"/>
          </a:xfrm>
          <a:prstGeom prst="rect">
            <a:avLst/>
          </a:prstGeom>
          <a:solidFill>
            <a:srgbClr val="141B2D"/>
          </a:solidFill>
          <a:ln w="12700">
            <a:solidFill>
              <a:srgbClr val="1F2940"/>
            </a:solidFill>
            <a:prstDash val="solid"/>
          </a:ln>
        </p:spPr>
        <p:txBody>
          <a:bodyPr/>
          <a:lstStyle/>
          <a:p>
            <a:endParaRPr lang="en-US"/>
          </a:p>
        </p:txBody>
      </p:sp>
      <p:sp>
        <p:nvSpPr>
          <p:cNvPr id="12" name="Text 10"/>
          <p:cNvSpPr/>
          <p:nvPr/>
        </p:nvSpPr>
        <p:spPr>
          <a:xfrm>
            <a:off x="4526280" y="2011680"/>
            <a:ext cx="1371600" cy="640080"/>
          </a:xfrm>
          <a:prstGeom prst="rect">
            <a:avLst/>
          </a:prstGeom>
          <a:noFill/>
          <a:ln/>
        </p:spPr>
        <p:txBody>
          <a:bodyPr wrap="square" lIns="0" tIns="0" rIns="0" bIns="0" rtlCol="0" anchor="ctr"/>
          <a:lstStyle/>
          <a:p>
            <a:pPr marL="0" indent="0">
              <a:buNone/>
            </a:pPr>
            <a:r>
              <a:rPr lang="en-US" sz="3200" b="1" dirty="0">
                <a:solidFill>
                  <a:srgbClr val="FF4D8F"/>
                </a:solidFill>
                <a:latin typeface="Arial Black" pitchFamily="34" charset="0"/>
                <a:ea typeface="Arial Black" pitchFamily="34" charset="-122"/>
                <a:cs typeface="Arial Black" pitchFamily="34" charset="-120"/>
              </a:rPr>
              <a:t>02</a:t>
            </a:r>
            <a:endParaRPr lang="en-US" sz="3200" dirty="0"/>
          </a:p>
        </p:txBody>
      </p:sp>
      <p:sp>
        <p:nvSpPr>
          <p:cNvPr id="13" name="Text 11"/>
          <p:cNvSpPr/>
          <p:nvPr/>
        </p:nvSpPr>
        <p:spPr>
          <a:xfrm>
            <a:off x="4526280" y="2697480"/>
            <a:ext cx="3108960" cy="91440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Citation Share</a:t>
            </a:r>
            <a:endParaRPr lang="en-US" sz="2200" dirty="0"/>
          </a:p>
        </p:txBody>
      </p:sp>
      <p:sp>
        <p:nvSpPr>
          <p:cNvPr id="14" name="Text 12"/>
          <p:cNvSpPr/>
          <p:nvPr/>
        </p:nvSpPr>
        <p:spPr>
          <a:xfrm>
            <a:off x="4526280" y="3520440"/>
            <a:ext cx="3108960" cy="10972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 of AI answers that cite a page from your domain.</a:t>
            </a:r>
            <a:endParaRPr lang="en-US" sz="1600" dirty="0"/>
          </a:p>
        </p:txBody>
      </p:sp>
      <p:sp>
        <p:nvSpPr>
          <p:cNvPr id="15" name="Shape 13"/>
          <p:cNvSpPr/>
          <p:nvPr/>
        </p:nvSpPr>
        <p:spPr>
          <a:xfrm>
            <a:off x="4526280" y="4663440"/>
            <a:ext cx="3063240" cy="777240"/>
          </a:xfrm>
          <a:prstGeom prst="rect">
            <a:avLst/>
          </a:prstGeom>
          <a:solidFill>
            <a:srgbClr val="0A0E1A"/>
          </a:solidFill>
          <a:ln w="12700">
            <a:solidFill>
              <a:srgbClr val="FF4D8F"/>
            </a:solidFill>
            <a:prstDash val="solid"/>
          </a:ln>
        </p:spPr>
        <p:txBody>
          <a:bodyPr/>
          <a:lstStyle/>
          <a:p>
            <a:endParaRPr lang="en-US" sz="1600"/>
          </a:p>
        </p:txBody>
      </p:sp>
      <p:sp>
        <p:nvSpPr>
          <p:cNvPr id="16" name="Text 14"/>
          <p:cNvSpPr/>
          <p:nvPr/>
        </p:nvSpPr>
        <p:spPr>
          <a:xfrm>
            <a:off x="4617720" y="4709160"/>
            <a:ext cx="2880360" cy="685800"/>
          </a:xfrm>
          <a:prstGeom prst="rect">
            <a:avLst/>
          </a:prstGeom>
          <a:noFill/>
          <a:ln/>
        </p:spPr>
        <p:txBody>
          <a:bodyPr wrap="square" lIns="0" tIns="0" rIns="0" bIns="0" rtlCol="0" anchor="ctr"/>
          <a:lstStyle/>
          <a:p>
            <a:pPr marL="0" indent="0">
              <a:buNone/>
            </a:pPr>
            <a:r>
              <a:rPr lang="en-US" sz="1600" dirty="0">
                <a:solidFill>
                  <a:srgbClr val="FF4D8F"/>
                </a:solidFill>
                <a:latin typeface="Consolas" pitchFamily="34" charset="0"/>
                <a:ea typeface="Consolas" pitchFamily="34" charset="-122"/>
                <a:cs typeface="Consolas" pitchFamily="34" charset="-120"/>
              </a:rPr>
              <a:t>(answers citing your pages ÷ answers with citations) × 100</a:t>
            </a:r>
            <a:endParaRPr lang="en-US" sz="1600" dirty="0"/>
          </a:p>
        </p:txBody>
      </p:sp>
      <p:sp>
        <p:nvSpPr>
          <p:cNvPr id="17" name="Text 15"/>
          <p:cNvSpPr/>
          <p:nvPr/>
        </p:nvSpPr>
        <p:spPr>
          <a:xfrm>
            <a:off x="4526280" y="5577840"/>
            <a:ext cx="306324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Measures topical authority.</a:t>
            </a:r>
            <a:endParaRPr lang="en-US" sz="1600" dirty="0"/>
          </a:p>
        </p:txBody>
      </p:sp>
      <p:sp>
        <p:nvSpPr>
          <p:cNvPr id="18" name="Shape 16"/>
          <p:cNvSpPr/>
          <p:nvPr/>
        </p:nvSpPr>
        <p:spPr>
          <a:xfrm>
            <a:off x="8046720" y="1828800"/>
            <a:ext cx="3611880" cy="4572000"/>
          </a:xfrm>
          <a:prstGeom prst="rect">
            <a:avLst/>
          </a:prstGeom>
          <a:solidFill>
            <a:srgbClr val="141B2D"/>
          </a:solidFill>
          <a:ln w="12700">
            <a:solidFill>
              <a:srgbClr val="1F2940"/>
            </a:solidFill>
            <a:prstDash val="solid"/>
          </a:ln>
        </p:spPr>
        <p:txBody>
          <a:bodyPr/>
          <a:lstStyle/>
          <a:p>
            <a:endParaRPr lang="en-US"/>
          </a:p>
        </p:txBody>
      </p:sp>
      <p:sp>
        <p:nvSpPr>
          <p:cNvPr id="19" name="Text 17"/>
          <p:cNvSpPr/>
          <p:nvPr/>
        </p:nvSpPr>
        <p:spPr>
          <a:xfrm>
            <a:off x="8321040" y="2011680"/>
            <a:ext cx="1371600" cy="640080"/>
          </a:xfrm>
          <a:prstGeom prst="rect">
            <a:avLst/>
          </a:prstGeom>
          <a:noFill/>
          <a:ln/>
        </p:spPr>
        <p:txBody>
          <a:bodyPr wrap="square" lIns="0" tIns="0" rIns="0" bIns="0" rtlCol="0" anchor="ctr"/>
          <a:lstStyle/>
          <a:p>
            <a:pPr marL="0" indent="0">
              <a:buNone/>
            </a:pPr>
            <a:r>
              <a:rPr lang="en-US" sz="3200" b="1" dirty="0">
                <a:solidFill>
                  <a:srgbClr val="B388FF"/>
                </a:solidFill>
                <a:latin typeface="Arial Black" pitchFamily="34" charset="0"/>
                <a:ea typeface="Arial Black" pitchFamily="34" charset="-122"/>
                <a:cs typeface="Arial Black" pitchFamily="34" charset="-120"/>
              </a:rPr>
              <a:t>03</a:t>
            </a:r>
            <a:endParaRPr lang="en-US" sz="3200" dirty="0"/>
          </a:p>
        </p:txBody>
      </p:sp>
      <p:sp>
        <p:nvSpPr>
          <p:cNvPr id="20" name="Text 18"/>
          <p:cNvSpPr/>
          <p:nvPr/>
        </p:nvSpPr>
        <p:spPr>
          <a:xfrm>
            <a:off x="8321040" y="2697480"/>
            <a:ext cx="3108960" cy="91440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Share of Voice</a:t>
            </a:r>
            <a:endParaRPr lang="en-US" sz="2200" dirty="0"/>
          </a:p>
        </p:txBody>
      </p:sp>
      <p:sp>
        <p:nvSpPr>
          <p:cNvPr id="21" name="Text 19"/>
          <p:cNvSpPr/>
          <p:nvPr/>
        </p:nvSpPr>
        <p:spPr>
          <a:xfrm>
            <a:off x="8321040" y="3520440"/>
            <a:ext cx="3108960" cy="10972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How often AI recommends you vs. competitors.</a:t>
            </a:r>
            <a:endParaRPr lang="en-US" sz="1600" dirty="0"/>
          </a:p>
        </p:txBody>
      </p:sp>
      <p:sp>
        <p:nvSpPr>
          <p:cNvPr id="22" name="Shape 20"/>
          <p:cNvSpPr/>
          <p:nvPr/>
        </p:nvSpPr>
        <p:spPr>
          <a:xfrm>
            <a:off x="8321040" y="4663440"/>
            <a:ext cx="3063240" cy="777240"/>
          </a:xfrm>
          <a:prstGeom prst="rect">
            <a:avLst/>
          </a:prstGeom>
          <a:solidFill>
            <a:srgbClr val="0A0E1A"/>
          </a:solidFill>
          <a:ln w="12700">
            <a:solidFill>
              <a:srgbClr val="B388FF"/>
            </a:solidFill>
            <a:prstDash val="solid"/>
          </a:ln>
        </p:spPr>
        <p:txBody>
          <a:bodyPr/>
          <a:lstStyle/>
          <a:p>
            <a:endParaRPr lang="en-US" sz="1600"/>
          </a:p>
        </p:txBody>
      </p:sp>
      <p:sp>
        <p:nvSpPr>
          <p:cNvPr id="23" name="Text 21"/>
          <p:cNvSpPr/>
          <p:nvPr/>
        </p:nvSpPr>
        <p:spPr>
          <a:xfrm>
            <a:off x="8412480" y="4709160"/>
            <a:ext cx="2880360" cy="685800"/>
          </a:xfrm>
          <a:prstGeom prst="rect">
            <a:avLst/>
          </a:prstGeom>
          <a:noFill/>
          <a:ln/>
        </p:spPr>
        <p:txBody>
          <a:bodyPr wrap="square" lIns="0" tIns="0" rIns="0" bIns="0" rtlCol="0" anchor="ctr"/>
          <a:lstStyle/>
          <a:p>
            <a:pPr marL="0" indent="0">
              <a:buNone/>
            </a:pPr>
            <a:r>
              <a:rPr lang="en-US" sz="1600" dirty="0">
                <a:solidFill>
                  <a:srgbClr val="B388FF"/>
                </a:solidFill>
                <a:latin typeface="Consolas" pitchFamily="34" charset="0"/>
                <a:ea typeface="Consolas" pitchFamily="34" charset="-122"/>
                <a:cs typeface="Consolas" pitchFamily="34" charset="-120"/>
              </a:rPr>
              <a:t>Your mentions ÷ category total</a:t>
            </a:r>
            <a:endParaRPr lang="en-US" sz="1600" dirty="0"/>
          </a:p>
        </p:txBody>
      </p:sp>
      <p:sp>
        <p:nvSpPr>
          <p:cNvPr id="24" name="Text 22"/>
          <p:cNvSpPr/>
          <p:nvPr/>
        </p:nvSpPr>
        <p:spPr>
          <a:xfrm>
            <a:off x="8321040" y="5577840"/>
            <a:ext cx="3063240" cy="54864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Competitive market share.</a:t>
            </a:r>
            <a:endParaRPr lang="en-US" sz="1600" dirty="0"/>
          </a:p>
        </p:txBody>
      </p:sp>
      <p:sp>
        <p:nvSpPr>
          <p:cNvPr id="25" name="Text 23"/>
          <p:cNvSpPr/>
          <p:nvPr/>
        </p:nvSpPr>
        <p:spPr>
          <a:xfrm>
            <a:off x="457200" y="6492240"/>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6" name="Text 24"/>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5 / 30</a:t>
            </a:r>
            <a:endParaRPr lang="en-US" sz="900" dirty="0"/>
          </a:p>
        </p:txBody>
      </p:sp>
      <p:sp>
        <p:nvSpPr>
          <p:cNvPr id="29" name="Text 0">
            <a:extLst>
              <a:ext uri="{FF2B5EF4-FFF2-40B4-BE49-F238E27FC236}">
                <a16:creationId xmlns:a16="http://schemas.microsoft.com/office/drawing/2014/main" id="{0CEEA7FC-BB6E-8452-822A-A3FC09877D5E}"/>
              </a:ext>
            </a:extLst>
          </p:cNvPr>
          <p:cNvSpPr/>
          <p:nvPr/>
        </p:nvSpPr>
        <p:spPr>
          <a:xfrm>
            <a:off x="457200" y="320040"/>
            <a:ext cx="5481828"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08 — MEASUREMENT &amp; ITTERATION</a:t>
            </a:r>
            <a:endParaRPr lang="en-US" sz="1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9">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pPr marL="0" indent="0">
              <a:buNone/>
            </a:pPr>
            <a:r>
              <a:rPr lang="en-US" sz="1100" b="1" kern="0" spc="500" dirty="0">
                <a:solidFill>
                  <a:srgbClr val="00E5A0"/>
                </a:solidFill>
                <a:latin typeface="Trebuchet MS" pitchFamily="34" charset="0"/>
                <a:ea typeface="Trebuchet MS" pitchFamily="34" charset="-122"/>
                <a:cs typeface="Trebuchet MS" pitchFamily="34" charset="-120"/>
              </a:rPr>
              <a:t>AI AGENTS</a:t>
            </a:r>
            <a:endParaRPr lang="en-US" sz="1100" dirty="0"/>
          </a:p>
        </p:txBody>
      </p:sp>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Run the playbook with agents</a:t>
            </a:r>
            <a:endParaRPr lang="en-US" sz="3600" dirty="0"/>
          </a:p>
        </p:txBody>
      </p:sp>
      <p:sp>
        <p:nvSpPr>
          <p:cNvPr id="4" name="Text 2"/>
          <p:cNvSpPr/>
          <p:nvPr/>
        </p:nvSpPr>
        <p:spPr>
          <a:xfrm>
            <a:off x="457200" y="1554480"/>
            <a:ext cx="10972800" cy="64008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Skills + MCPs + scheduled tasks + Projects. The work that took a 5-person SEO team now runs on a stack of prompts.</a:t>
            </a:r>
            <a:endParaRPr lang="en-US" sz="1600" dirty="0"/>
          </a:p>
        </p:txBody>
      </p:sp>
      <p:sp>
        <p:nvSpPr>
          <p:cNvPr id="5" name="Shape 3"/>
          <p:cNvSpPr/>
          <p:nvPr/>
        </p:nvSpPr>
        <p:spPr>
          <a:xfrm>
            <a:off x="457200" y="2331720"/>
            <a:ext cx="5669280" cy="178308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331720"/>
            <a:ext cx="73152" cy="1783080"/>
          </a:xfrm>
          <a:prstGeom prst="rect">
            <a:avLst/>
          </a:prstGeom>
          <a:solidFill>
            <a:srgbClr val="00E5A0"/>
          </a:solidFill>
          <a:ln w="12700">
            <a:solidFill>
              <a:srgbClr val="00E5A0"/>
            </a:solidFill>
            <a:prstDash val="solid"/>
          </a:ln>
        </p:spPr>
        <p:txBody>
          <a:bodyPr/>
          <a:lstStyle/>
          <a:p>
            <a:endParaRPr lang="en-US"/>
          </a:p>
        </p:txBody>
      </p:sp>
      <p:sp>
        <p:nvSpPr>
          <p:cNvPr id="7" name="Text 5"/>
          <p:cNvSpPr/>
          <p:nvPr/>
        </p:nvSpPr>
        <p:spPr>
          <a:xfrm>
            <a:off x="685800" y="2468880"/>
            <a:ext cx="777240" cy="502920"/>
          </a:xfrm>
          <a:prstGeom prst="rect">
            <a:avLst/>
          </a:prstGeom>
          <a:noFill/>
          <a:ln/>
        </p:spPr>
        <p:txBody>
          <a:bodyPr wrap="square" lIns="0" tIns="0" rIns="0" bIns="0" rtlCol="0" anchor="ctr"/>
          <a:lstStyle/>
          <a:p>
            <a:pPr marL="0" indent="0">
              <a:buNone/>
            </a:pPr>
            <a:r>
              <a:rPr lang="en-US" sz="2200" b="1" dirty="0">
                <a:solidFill>
                  <a:srgbClr val="00E5A0"/>
                </a:solidFill>
                <a:latin typeface="Arial Black" pitchFamily="34" charset="0"/>
                <a:ea typeface="Arial Black" pitchFamily="34" charset="-122"/>
                <a:cs typeface="Arial Black" pitchFamily="34" charset="-120"/>
              </a:rPr>
              <a:t>01</a:t>
            </a:r>
            <a:endParaRPr lang="en-US" sz="2200" dirty="0"/>
          </a:p>
        </p:txBody>
      </p:sp>
      <p:sp>
        <p:nvSpPr>
          <p:cNvPr id="8" name="Text 6"/>
          <p:cNvSpPr/>
          <p:nvPr/>
        </p:nvSpPr>
        <p:spPr>
          <a:xfrm>
            <a:off x="1508760" y="2468880"/>
            <a:ext cx="4526280" cy="502920"/>
          </a:xfrm>
          <a:prstGeom prst="rect">
            <a:avLst/>
          </a:prstGeom>
          <a:noFill/>
          <a:ln/>
        </p:spPr>
        <p:txBody>
          <a:bodyPr wrap="square" lIns="0" tIns="0" rIns="0" bIns="0" rtlCol="0" anchor="ctr"/>
          <a:lstStyle/>
          <a:p>
            <a:pPr marL="0" indent="0">
              <a:buNone/>
            </a:pPr>
            <a:r>
              <a:rPr lang="en-US" sz="1600" b="1" dirty="0">
                <a:solidFill>
                  <a:srgbClr val="FFFFFF"/>
                </a:solidFill>
                <a:latin typeface="Arial Black" pitchFamily="34" charset="0"/>
                <a:ea typeface="Arial Black" pitchFamily="34" charset="-122"/>
                <a:cs typeface="Arial Black" pitchFamily="34" charset="-120"/>
              </a:rPr>
              <a:t>Ask your data in plain English</a:t>
            </a:r>
            <a:endParaRPr lang="en-US" sz="1600" dirty="0"/>
          </a:p>
        </p:txBody>
      </p:sp>
      <p:sp>
        <p:nvSpPr>
          <p:cNvPr id="9" name="Text 7"/>
          <p:cNvSpPr/>
          <p:nvPr/>
        </p:nvSpPr>
        <p:spPr>
          <a:xfrm>
            <a:off x="1508760" y="3017520"/>
            <a:ext cx="4526280" cy="1051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Connect Writesonic + GSC + GA4 via MCP. "Pull top 50 pages by AI-source traffic, flag those down 20%+ MoM." No SQL.</a:t>
            </a:r>
            <a:endParaRPr lang="en-US" sz="1600" dirty="0"/>
          </a:p>
        </p:txBody>
      </p:sp>
      <p:sp>
        <p:nvSpPr>
          <p:cNvPr id="10" name="Shape 8"/>
          <p:cNvSpPr/>
          <p:nvPr/>
        </p:nvSpPr>
        <p:spPr>
          <a:xfrm>
            <a:off x="6309360" y="2331720"/>
            <a:ext cx="5669280" cy="1783080"/>
          </a:xfrm>
          <a:prstGeom prst="rect">
            <a:avLst/>
          </a:prstGeom>
          <a:solidFill>
            <a:srgbClr val="141B2D"/>
          </a:solidFill>
          <a:ln w="12700">
            <a:solidFill>
              <a:srgbClr val="1F2940"/>
            </a:solidFill>
            <a:prstDash val="solid"/>
          </a:ln>
        </p:spPr>
        <p:txBody>
          <a:bodyPr/>
          <a:lstStyle/>
          <a:p>
            <a:endParaRPr lang="en-US"/>
          </a:p>
        </p:txBody>
      </p:sp>
      <p:sp>
        <p:nvSpPr>
          <p:cNvPr id="11" name="Shape 9"/>
          <p:cNvSpPr/>
          <p:nvPr/>
        </p:nvSpPr>
        <p:spPr>
          <a:xfrm>
            <a:off x="6309360" y="2331720"/>
            <a:ext cx="73152" cy="1783080"/>
          </a:xfrm>
          <a:prstGeom prst="rect">
            <a:avLst/>
          </a:prstGeom>
          <a:solidFill>
            <a:srgbClr val="00E5A0"/>
          </a:solidFill>
          <a:ln w="12700">
            <a:solidFill>
              <a:srgbClr val="00E5A0"/>
            </a:solidFill>
            <a:prstDash val="solid"/>
          </a:ln>
        </p:spPr>
        <p:txBody>
          <a:bodyPr/>
          <a:lstStyle/>
          <a:p>
            <a:endParaRPr lang="en-US"/>
          </a:p>
        </p:txBody>
      </p:sp>
      <p:sp>
        <p:nvSpPr>
          <p:cNvPr id="12" name="Text 10"/>
          <p:cNvSpPr/>
          <p:nvPr/>
        </p:nvSpPr>
        <p:spPr>
          <a:xfrm>
            <a:off x="6537960" y="2468880"/>
            <a:ext cx="777240" cy="502920"/>
          </a:xfrm>
          <a:prstGeom prst="rect">
            <a:avLst/>
          </a:prstGeom>
          <a:noFill/>
          <a:ln/>
        </p:spPr>
        <p:txBody>
          <a:bodyPr wrap="square" lIns="0" tIns="0" rIns="0" bIns="0" rtlCol="0" anchor="ctr"/>
          <a:lstStyle/>
          <a:p>
            <a:pPr marL="0" indent="0">
              <a:buNone/>
            </a:pPr>
            <a:r>
              <a:rPr lang="en-US" sz="2200" b="1" dirty="0">
                <a:solidFill>
                  <a:srgbClr val="00E5A0"/>
                </a:solidFill>
                <a:latin typeface="Arial Black" pitchFamily="34" charset="0"/>
                <a:ea typeface="Arial Black" pitchFamily="34" charset="-122"/>
                <a:cs typeface="Arial Black" pitchFamily="34" charset="-120"/>
              </a:rPr>
              <a:t>02</a:t>
            </a:r>
            <a:endParaRPr lang="en-US" sz="2200" dirty="0"/>
          </a:p>
        </p:txBody>
      </p:sp>
      <p:sp>
        <p:nvSpPr>
          <p:cNvPr id="13" name="Text 11"/>
          <p:cNvSpPr/>
          <p:nvPr/>
        </p:nvSpPr>
        <p:spPr>
          <a:xfrm>
            <a:off x="7360920" y="2468880"/>
            <a:ext cx="4526280" cy="502920"/>
          </a:xfrm>
          <a:prstGeom prst="rect">
            <a:avLst/>
          </a:prstGeom>
          <a:noFill/>
          <a:ln/>
        </p:spPr>
        <p:txBody>
          <a:bodyPr wrap="square" lIns="0" tIns="0" rIns="0" bIns="0" rtlCol="0" anchor="ctr"/>
          <a:lstStyle/>
          <a:p>
            <a:pPr marL="0" indent="0">
              <a:buNone/>
            </a:pPr>
            <a:r>
              <a:rPr lang="en-US" sz="1600" b="1" dirty="0">
                <a:solidFill>
                  <a:srgbClr val="FFFFFF"/>
                </a:solidFill>
                <a:latin typeface="Arial Black" pitchFamily="34" charset="0"/>
                <a:ea typeface="Arial Black" pitchFamily="34" charset="-122"/>
                <a:cs typeface="Arial Black" pitchFamily="34" charset="-120"/>
              </a:rPr>
              <a:t>Weekly visibility brief — auto-delivered</a:t>
            </a:r>
            <a:endParaRPr lang="en-US" sz="1600" dirty="0"/>
          </a:p>
        </p:txBody>
      </p:sp>
      <p:sp>
        <p:nvSpPr>
          <p:cNvPr id="14" name="Text 12"/>
          <p:cNvSpPr/>
          <p:nvPr/>
        </p:nvSpPr>
        <p:spPr>
          <a:xfrm>
            <a:off x="7360920" y="3017520"/>
            <a:ext cx="4526280" cy="1051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Cowork scheduled task → Writesonic MCP → Gmail. Set once. Citation share, competitor moves, top fix — every Monday 9am.</a:t>
            </a:r>
            <a:endParaRPr lang="en-US" sz="1600" dirty="0"/>
          </a:p>
        </p:txBody>
      </p:sp>
      <p:sp>
        <p:nvSpPr>
          <p:cNvPr id="15" name="Shape 13"/>
          <p:cNvSpPr/>
          <p:nvPr/>
        </p:nvSpPr>
        <p:spPr>
          <a:xfrm>
            <a:off x="457200" y="4297680"/>
            <a:ext cx="5669280" cy="1783080"/>
          </a:xfrm>
          <a:prstGeom prst="rect">
            <a:avLst/>
          </a:prstGeom>
          <a:solidFill>
            <a:srgbClr val="141B2D"/>
          </a:solidFill>
          <a:ln w="12700">
            <a:solidFill>
              <a:srgbClr val="1F2940"/>
            </a:solidFill>
            <a:prstDash val="solid"/>
          </a:ln>
        </p:spPr>
        <p:txBody>
          <a:bodyPr/>
          <a:lstStyle/>
          <a:p>
            <a:endParaRPr lang="en-US"/>
          </a:p>
        </p:txBody>
      </p:sp>
      <p:sp>
        <p:nvSpPr>
          <p:cNvPr id="16" name="Shape 14"/>
          <p:cNvSpPr/>
          <p:nvPr/>
        </p:nvSpPr>
        <p:spPr>
          <a:xfrm>
            <a:off x="457200" y="4297680"/>
            <a:ext cx="73152" cy="1783080"/>
          </a:xfrm>
          <a:prstGeom prst="rect">
            <a:avLst/>
          </a:prstGeom>
          <a:solidFill>
            <a:srgbClr val="00E5A0"/>
          </a:solidFill>
          <a:ln w="12700">
            <a:solidFill>
              <a:srgbClr val="00E5A0"/>
            </a:solidFill>
            <a:prstDash val="solid"/>
          </a:ln>
        </p:spPr>
        <p:txBody>
          <a:bodyPr/>
          <a:lstStyle/>
          <a:p>
            <a:endParaRPr lang="en-US"/>
          </a:p>
        </p:txBody>
      </p:sp>
      <p:sp>
        <p:nvSpPr>
          <p:cNvPr id="17" name="Text 15"/>
          <p:cNvSpPr/>
          <p:nvPr/>
        </p:nvSpPr>
        <p:spPr>
          <a:xfrm>
            <a:off x="685800" y="4434840"/>
            <a:ext cx="777240" cy="502920"/>
          </a:xfrm>
          <a:prstGeom prst="rect">
            <a:avLst/>
          </a:prstGeom>
          <a:noFill/>
          <a:ln/>
        </p:spPr>
        <p:txBody>
          <a:bodyPr wrap="square" lIns="0" tIns="0" rIns="0" bIns="0" rtlCol="0" anchor="ctr"/>
          <a:lstStyle/>
          <a:p>
            <a:pPr marL="0" indent="0">
              <a:buNone/>
            </a:pPr>
            <a:r>
              <a:rPr lang="en-US" sz="2200" b="1" dirty="0">
                <a:solidFill>
                  <a:srgbClr val="00E5A0"/>
                </a:solidFill>
                <a:latin typeface="Arial Black" pitchFamily="34" charset="0"/>
                <a:ea typeface="Arial Black" pitchFamily="34" charset="-122"/>
                <a:cs typeface="Arial Black" pitchFamily="34" charset="-120"/>
              </a:rPr>
              <a:t>03</a:t>
            </a:r>
            <a:endParaRPr lang="en-US" sz="2200" dirty="0"/>
          </a:p>
        </p:txBody>
      </p:sp>
      <p:sp>
        <p:nvSpPr>
          <p:cNvPr id="18" name="Text 16"/>
          <p:cNvSpPr/>
          <p:nvPr/>
        </p:nvSpPr>
        <p:spPr>
          <a:xfrm>
            <a:off x="1508760" y="4434840"/>
            <a:ext cx="4526280" cy="502920"/>
          </a:xfrm>
          <a:prstGeom prst="rect">
            <a:avLst/>
          </a:prstGeom>
          <a:noFill/>
          <a:ln/>
        </p:spPr>
        <p:txBody>
          <a:bodyPr wrap="square" lIns="0" tIns="0" rIns="0" bIns="0" rtlCol="0" anchor="ctr"/>
          <a:lstStyle/>
          <a:p>
            <a:pPr marL="0" indent="0">
              <a:buNone/>
            </a:pPr>
            <a:r>
              <a:rPr lang="en-US" sz="1600" b="1" dirty="0">
                <a:solidFill>
                  <a:srgbClr val="FFFFFF"/>
                </a:solidFill>
                <a:latin typeface="Arial Black" pitchFamily="34" charset="0"/>
                <a:ea typeface="Arial Black" pitchFamily="34" charset="-122"/>
                <a:cs typeface="Arial Black" pitchFamily="34" charset="-120"/>
              </a:rPr>
              <a:t>Citation gap → outreach in 3 prompts</a:t>
            </a:r>
            <a:endParaRPr lang="en-US" sz="1600" dirty="0"/>
          </a:p>
        </p:txBody>
      </p:sp>
      <p:sp>
        <p:nvSpPr>
          <p:cNvPr id="19" name="Text 17"/>
          <p:cNvSpPr/>
          <p:nvPr/>
        </p:nvSpPr>
        <p:spPr>
          <a:xfrm>
            <a:off x="1508760" y="4983480"/>
            <a:ext cx="4526280" cy="1051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Find pages where competitors are cited. Enrich authors via Apollo MCP. Draft personalized 80-word pitches. Review and send.</a:t>
            </a:r>
            <a:endParaRPr lang="en-US" sz="1600" dirty="0"/>
          </a:p>
        </p:txBody>
      </p:sp>
      <p:sp>
        <p:nvSpPr>
          <p:cNvPr id="20" name="Shape 18"/>
          <p:cNvSpPr/>
          <p:nvPr/>
        </p:nvSpPr>
        <p:spPr>
          <a:xfrm>
            <a:off x="6309360" y="4297680"/>
            <a:ext cx="5669280" cy="1783080"/>
          </a:xfrm>
          <a:prstGeom prst="rect">
            <a:avLst/>
          </a:prstGeom>
          <a:solidFill>
            <a:srgbClr val="141B2D"/>
          </a:solidFill>
          <a:ln w="12700">
            <a:solidFill>
              <a:srgbClr val="1F2940"/>
            </a:solidFill>
            <a:prstDash val="solid"/>
          </a:ln>
        </p:spPr>
        <p:txBody>
          <a:bodyPr/>
          <a:lstStyle/>
          <a:p>
            <a:endParaRPr lang="en-US"/>
          </a:p>
        </p:txBody>
      </p:sp>
      <p:sp>
        <p:nvSpPr>
          <p:cNvPr id="21" name="Shape 19"/>
          <p:cNvSpPr/>
          <p:nvPr/>
        </p:nvSpPr>
        <p:spPr>
          <a:xfrm>
            <a:off x="6309360" y="4297680"/>
            <a:ext cx="73152" cy="1783080"/>
          </a:xfrm>
          <a:prstGeom prst="rect">
            <a:avLst/>
          </a:prstGeom>
          <a:solidFill>
            <a:srgbClr val="00E5A0"/>
          </a:solidFill>
          <a:ln w="12700">
            <a:solidFill>
              <a:srgbClr val="00E5A0"/>
            </a:solidFill>
            <a:prstDash val="solid"/>
          </a:ln>
        </p:spPr>
        <p:txBody>
          <a:bodyPr/>
          <a:lstStyle/>
          <a:p>
            <a:endParaRPr lang="en-US"/>
          </a:p>
        </p:txBody>
      </p:sp>
      <p:sp>
        <p:nvSpPr>
          <p:cNvPr id="22" name="Text 20"/>
          <p:cNvSpPr/>
          <p:nvPr/>
        </p:nvSpPr>
        <p:spPr>
          <a:xfrm>
            <a:off x="6537960" y="4434840"/>
            <a:ext cx="777240" cy="502920"/>
          </a:xfrm>
          <a:prstGeom prst="rect">
            <a:avLst/>
          </a:prstGeom>
          <a:noFill/>
          <a:ln/>
        </p:spPr>
        <p:txBody>
          <a:bodyPr wrap="square" lIns="0" tIns="0" rIns="0" bIns="0" rtlCol="0" anchor="ctr"/>
          <a:lstStyle/>
          <a:p>
            <a:pPr marL="0" indent="0">
              <a:buNone/>
            </a:pPr>
            <a:r>
              <a:rPr lang="en-US" sz="2200" b="1" dirty="0">
                <a:solidFill>
                  <a:srgbClr val="00E5A0"/>
                </a:solidFill>
                <a:latin typeface="Arial Black" pitchFamily="34" charset="0"/>
                <a:ea typeface="Arial Black" pitchFamily="34" charset="-122"/>
                <a:cs typeface="Arial Black" pitchFamily="34" charset="-120"/>
              </a:rPr>
              <a:t>04</a:t>
            </a:r>
            <a:endParaRPr lang="en-US" sz="2200" dirty="0"/>
          </a:p>
        </p:txBody>
      </p:sp>
      <p:sp>
        <p:nvSpPr>
          <p:cNvPr id="23" name="Text 21"/>
          <p:cNvSpPr/>
          <p:nvPr/>
        </p:nvSpPr>
        <p:spPr>
          <a:xfrm>
            <a:off x="7360920" y="4434840"/>
            <a:ext cx="4526280" cy="502920"/>
          </a:xfrm>
          <a:prstGeom prst="rect">
            <a:avLst/>
          </a:prstGeom>
          <a:noFill/>
          <a:ln/>
        </p:spPr>
        <p:txBody>
          <a:bodyPr wrap="square" lIns="0" tIns="0" rIns="0" bIns="0" rtlCol="0" anchor="ctr"/>
          <a:lstStyle/>
          <a:p>
            <a:pPr marL="0" indent="0">
              <a:buNone/>
            </a:pPr>
            <a:r>
              <a:rPr lang="en-US" sz="1600" b="1" dirty="0">
                <a:solidFill>
                  <a:srgbClr val="FFFFFF"/>
                </a:solidFill>
                <a:latin typeface="Arial Black" pitchFamily="34" charset="0"/>
                <a:ea typeface="Arial Black" pitchFamily="34" charset="-122"/>
                <a:cs typeface="Arial Black" pitchFamily="34" charset="-120"/>
              </a:rPr>
              <a:t>Pattern-matched content rewrites</a:t>
            </a:r>
            <a:endParaRPr lang="en-US" sz="1600" dirty="0"/>
          </a:p>
        </p:txBody>
      </p:sp>
      <p:sp>
        <p:nvSpPr>
          <p:cNvPr id="24" name="Text 22"/>
          <p:cNvSpPr/>
          <p:nvPr/>
        </p:nvSpPr>
        <p:spPr>
          <a:xfrm>
            <a:off x="7360920" y="4983480"/>
            <a:ext cx="4526280" cy="10515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Claude Project with brand voice + top-5-cited articles. Two prompts → article structured to win, ready to publish.</a:t>
            </a:r>
            <a:endParaRPr lang="en-US" sz="1600" dirty="0"/>
          </a:p>
        </p:txBody>
      </p:sp>
      <p:sp>
        <p:nvSpPr>
          <p:cNvPr id="25" name="Text 23"/>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29 / 30</a:t>
            </a:r>
            <a:endParaRPr lang="en-US" sz="9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0">
    <p:bg>
      <p:bgPr>
        <a:solidFill>
          <a:srgbClr val="0A0E1A"/>
        </a:solidFill>
        <a:effectLst/>
      </p:bgPr>
    </p:bg>
    <p:spTree>
      <p:nvGrpSpPr>
        <p:cNvPr id="1" name=""/>
        <p:cNvGrpSpPr/>
        <p:nvPr/>
      </p:nvGrpSpPr>
      <p:grpSpPr>
        <a:xfrm>
          <a:off x="0" y="0"/>
          <a:ext cx="0" cy="0"/>
          <a:chOff x="0" y="0"/>
          <a:chExt cx="0" cy="0"/>
        </a:xfrm>
      </p:grpSpPr>
      <p:sp>
        <p:nvSpPr>
          <p:cNvPr id="2" name="Text 0"/>
          <p:cNvSpPr/>
          <p:nvPr/>
        </p:nvSpPr>
        <p:spPr>
          <a:xfrm>
            <a:off x="457200" y="411480"/>
            <a:ext cx="1097280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rPr>
              <a:t>TOP 5 ACTION ITEMS</a:t>
            </a:r>
            <a:endParaRPr lang="en-US" sz="1100" dirty="0"/>
          </a:p>
        </p:txBody>
      </p:sp>
      <p:sp>
        <p:nvSpPr>
          <p:cNvPr id="3" name="Text 1"/>
          <p:cNvSpPr/>
          <p:nvPr/>
        </p:nvSpPr>
        <p:spPr>
          <a:xfrm>
            <a:off x="457200" y="731520"/>
            <a:ext cx="11734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Five things to do now</a:t>
            </a:r>
            <a:endParaRPr lang="en-US" sz="3600" dirty="0"/>
          </a:p>
        </p:txBody>
      </p:sp>
      <p:sp>
        <p:nvSpPr>
          <p:cNvPr id="4" name="Shape 2"/>
          <p:cNvSpPr/>
          <p:nvPr/>
        </p:nvSpPr>
        <p:spPr>
          <a:xfrm>
            <a:off x="457200" y="2194560"/>
            <a:ext cx="2194560" cy="3200400"/>
          </a:xfrm>
          <a:prstGeom prst="rect">
            <a:avLst/>
          </a:prstGeom>
          <a:solidFill>
            <a:srgbClr val="141B2D"/>
          </a:solidFill>
          <a:ln w="12700">
            <a:solidFill>
              <a:srgbClr val="1F2940"/>
            </a:solidFill>
            <a:prstDash val="solid"/>
          </a:ln>
        </p:spPr>
        <p:txBody>
          <a:bodyPr/>
          <a:lstStyle/>
          <a:p>
            <a:endParaRPr lang="en-US"/>
          </a:p>
        </p:txBody>
      </p:sp>
      <p:sp>
        <p:nvSpPr>
          <p:cNvPr id="5" name="Text 3"/>
          <p:cNvSpPr/>
          <p:nvPr/>
        </p:nvSpPr>
        <p:spPr>
          <a:xfrm>
            <a:off x="457200" y="2377440"/>
            <a:ext cx="2194560" cy="914400"/>
          </a:xfrm>
          <a:prstGeom prst="rect">
            <a:avLst/>
          </a:prstGeom>
          <a:noFill/>
          <a:ln/>
        </p:spPr>
        <p:txBody>
          <a:bodyPr wrap="square" lIns="0" tIns="0" rIns="0" bIns="0" rtlCol="0" anchor="ctr"/>
          <a:lstStyle/>
          <a:p>
            <a:pPr marL="0" indent="0" algn="ctr">
              <a:buNone/>
            </a:pPr>
            <a:r>
              <a:rPr lang="en-US" sz="5600" b="1" dirty="0">
                <a:solidFill>
                  <a:srgbClr val="00D4FF"/>
                </a:solidFill>
                <a:latin typeface="Arial Black" pitchFamily="34" charset="0"/>
                <a:ea typeface="Arial Black" pitchFamily="34" charset="-122"/>
                <a:cs typeface="Arial Black" pitchFamily="34" charset="-120"/>
              </a:rPr>
              <a:t>1</a:t>
            </a:r>
            <a:endParaRPr lang="en-US" sz="5600" dirty="0"/>
          </a:p>
        </p:txBody>
      </p:sp>
      <p:sp>
        <p:nvSpPr>
          <p:cNvPr id="6" name="Text 4"/>
          <p:cNvSpPr/>
          <p:nvPr/>
        </p:nvSpPr>
        <p:spPr>
          <a:xfrm>
            <a:off x="594360" y="3383280"/>
            <a:ext cx="1920240" cy="640080"/>
          </a:xfrm>
          <a:prstGeom prst="rect">
            <a:avLst/>
          </a:prstGeom>
          <a:noFill/>
          <a:ln/>
        </p:spPr>
        <p:txBody>
          <a:bodyPr wrap="square" lIns="0" tIns="0" rIns="0" bIns="0" rtlCol="0" anchor="ctr"/>
          <a:lstStyle/>
          <a:p>
            <a:pPr marL="0" indent="0" algn="ctr">
              <a:buNone/>
            </a:pPr>
            <a:r>
              <a:rPr lang="en-US" sz="1600" b="1" dirty="0">
                <a:solidFill>
                  <a:srgbClr val="FFFFFF"/>
                </a:solidFill>
                <a:latin typeface="Arial Black" pitchFamily="34" charset="0"/>
                <a:ea typeface="Arial Black" pitchFamily="34" charset="-122"/>
                <a:cs typeface="Arial Black" pitchFamily="34" charset="-120"/>
              </a:rPr>
              <a:t>Measurable</a:t>
            </a:r>
            <a:endParaRPr lang="en-US" sz="1600" dirty="0"/>
          </a:p>
        </p:txBody>
      </p:sp>
      <p:sp>
        <p:nvSpPr>
          <p:cNvPr id="7" name="Text 5"/>
          <p:cNvSpPr/>
          <p:nvPr/>
        </p:nvSpPr>
        <p:spPr>
          <a:xfrm>
            <a:off x="594360" y="4023360"/>
            <a:ext cx="1920240" cy="1280160"/>
          </a:xfrm>
          <a:prstGeom prst="rect">
            <a:avLst/>
          </a:prstGeom>
          <a:noFill/>
          <a:ln/>
        </p:spPr>
        <p:txBody>
          <a:bodyPr wrap="square" lIns="0" tIns="0" rIns="0" bIns="0" rtlCol="0" anchor="ctr"/>
          <a:lstStyle/>
          <a:p>
            <a:pPr marL="0" indent="0" algn="ctr">
              <a:buNone/>
            </a:pPr>
            <a:r>
              <a:rPr lang="en-US" sz="1600" dirty="0">
                <a:solidFill>
                  <a:srgbClr val="B8C2D6"/>
                </a:solidFill>
                <a:latin typeface="Calibri" pitchFamily="34" charset="0"/>
                <a:ea typeface="Calibri" pitchFamily="34" charset="-122"/>
                <a:cs typeface="Calibri" pitchFamily="34" charset="-120"/>
              </a:rPr>
              <a:t>AI search is a real channel. Track it like paid and organic.</a:t>
            </a:r>
            <a:endParaRPr lang="en-US" sz="1600" dirty="0"/>
          </a:p>
        </p:txBody>
      </p:sp>
      <p:sp>
        <p:nvSpPr>
          <p:cNvPr id="8" name="Shape 6"/>
          <p:cNvSpPr/>
          <p:nvPr/>
        </p:nvSpPr>
        <p:spPr>
          <a:xfrm>
            <a:off x="2743200" y="2194560"/>
            <a:ext cx="2194560" cy="3200400"/>
          </a:xfrm>
          <a:prstGeom prst="rect">
            <a:avLst/>
          </a:prstGeom>
          <a:solidFill>
            <a:srgbClr val="141B2D"/>
          </a:solidFill>
          <a:ln w="12700">
            <a:solidFill>
              <a:srgbClr val="1F2940"/>
            </a:solidFill>
            <a:prstDash val="solid"/>
          </a:ln>
        </p:spPr>
        <p:txBody>
          <a:bodyPr/>
          <a:lstStyle/>
          <a:p>
            <a:endParaRPr lang="en-US"/>
          </a:p>
        </p:txBody>
      </p:sp>
      <p:sp>
        <p:nvSpPr>
          <p:cNvPr id="9" name="Text 7"/>
          <p:cNvSpPr/>
          <p:nvPr/>
        </p:nvSpPr>
        <p:spPr>
          <a:xfrm>
            <a:off x="2743200" y="2377440"/>
            <a:ext cx="2194560" cy="914400"/>
          </a:xfrm>
          <a:prstGeom prst="rect">
            <a:avLst/>
          </a:prstGeom>
          <a:noFill/>
          <a:ln/>
        </p:spPr>
        <p:txBody>
          <a:bodyPr wrap="square" lIns="0" tIns="0" rIns="0" bIns="0" rtlCol="0" anchor="ctr"/>
          <a:lstStyle/>
          <a:p>
            <a:pPr marL="0" indent="0" algn="ctr">
              <a:buNone/>
            </a:pPr>
            <a:r>
              <a:rPr lang="en-US" sz="5600" b="1" dirty="0">
                <a:solidFill>
                  <a:srgbClr val="FF4D8F"/>
                </a:solidFill>
                <a:latin typeface="Arial Black" pitchFamily="34" charset="0"/>
                <a:ea typeface="Arial Black" pitchFamily="34" charset="-122"/>
                <a:cs typeface="Arial Black" pitchFamily="34" charset="-120"/>
              </a:rPr>
              <a:t>2</a:t>
            </a:r>
            <a:endParaRPr lang="en-US" sz="5600" dirty="0"/>
          </a:p>
        </p:txBody>
      </p:sp>
      <p:sp>
        <p:nvSpPr>
          <p:cNvPr id="10" name="Text 8"/>
          <p:cNvSpPr/>
          <p:nvPr/>
        </p:nvSpPr>
        <p:spPr>
          <a:xfrm>
            <a:off x="2880360" y="3383280"/>
            <a:ext cx="1920240" cy="640080"/>
          </a:xfrm>
          <a:prstGeom prst="rect">
            <a:avLst/>
          </a:prstGeom>
          <a:noFill/>
          <a:ln/>
        </p:spPr>
        <p:txBody>
          <a:bodyPr wrap="square" lIns="0" tIns="0" rIns="0" bIns="0" rtlCol="0" anchor="ctr"/>
          <a:lstStyle/>
          <a:p>
            <a:pPr marL="0" indent="0" algn="ctr">
              <a:buNone/>
            </a:pPr>
            <a:r>
              <a:rPr lang="en-US" sz="1600" b="1" dirty="0">
                <a:solidFill>
                  <a:srgbClr val="FFFFFF"/>
                </a:solidFill>
                <a:latin typeface="Arial Black" pitchFamily="34" charset="0"/>
                <a:ea typeface="Arial Black" pitchFamily="34" charset="-122"/>
                <a:cs typeface="Arial Black" pitchFamily="34" charset="-120"/>
              </a:rPr>
              <a:t>Three pillars</a:t>
            </a:r>
            <a:endParaRPr lang="en-US" sz="1600" dirty="0"/>
          </a:p>
        </p:txBody>
      </p:sp>
      <p:sp>
        <p:nvSpPr>
          <p:cNvPr id="11" name="Text 9"/>
          <p:cNvSpPr/>
          <p:nvPr/>
        </p:nvSpPr>
        <p:spPr>
          <a:xfrm>
            <a:off x="2880360" y="4023360"/>
            <a:ext cx="1920240" cy="1280160"/>
          </a:xfrm>
          <a:prstGeom prst="rect">
            <a:avLst/>
          </a:prstGeom>
          <a:noFill/>
          <a:ln/>
        </p:spPr>
        <p:txBody>
          <a:bodyPr wrap="square" lIns="0" tIns="0" rIns="0" bIns="0" rtlCol="0" anchor="ctr"/>
          <a:lstStyle/>
          <a:p>
            <a:pPr marL="0" indent="0" algn="ctr">
              <a:buNone/>
            </a:pPr>
            <a:r>
              <a:rPr lang="en-US" sz="1600" dirty="0">
                <a:solidFill>
                  <a:srgbClr val="B8C2D6"/>
                </a:solidFill>
                <a:latin typeface="Calibri" pitchFamily="34" charset="0"/>
                <a:ea typeface="Calibri" pitchFamily="34" charset="-122"/>
                <a:cs typeface="Calibri" pitchFamily="34" charset="-120"/>
              </a:rPr>
              <a:t>Content. Digital PR. Technical. Every gap lives in one.</a:t>
            </a:r>
            <a:endParaRPr lang="en-US" sz="1600" dirty="0"/>
          </a:p>
        </p:txBody>
      </p:sp>
      <p:sp>
        <p:nvSpPr>
          <p:cNvPr id="12" name="Shape 10"/>
          <p:cNvSpPr/>
          <p:nvPr/>
        </p:nvSpPr>
        <p:spPr>
          <a:xfrm>
            <a:off x="5029200" y="2194560"/>
            <a:ext cx="2194560" cy="3200400"/>
          </a:xfrm>
          <a:prstGeom prst="rect">
            <a:avLst/>
          </a:prstGeom>
          <a:solidFill>
            <a:srgbClr val="141B2D"/>
          </a:solidFill>
          <a:ln w="12700">
            <a:solidFill>
              <a:srgbClr val="1F2940"/>
            </a:solidFill>
            <a:prstDash val="solid"/>
          </a:ln>
        </p:spPr>
        <p:txBody>
          <a:bodyPr/>
          <a:lstStyle/>
          <a:p>
            <a:endParaRPr lang="en-US"/>
          </a:p>
        </p:txBody>
      </p:sp>
      <p:sp>
        <p:nvSpPr>
          <p:cNvPr id="13" name="Text 11"/>
          <p:cNvSpPr/>
          <p:nvPr/>
        </p:nvSpPr>
        <p:spPr>
          <a:xfrm>
            <a:off x="5029200" y="2377440"/>
            <a:ext cx="2194560" cy="914400"/>
          </a:xfrm>
          <a:prstGeom prst="rect">
            <a:avLst/>
          </a:prstGeom>
          <a:noFill/>
          <a:ln/>
        </p:spPr>
        <p:txBody>
          <a:bodyPr wrap="square" lIns="0" tIns="0" rIns="0" bIns="0" rtlCol="0" anchor="ctr"/>
          <a:lstStyle/>
          <a:p>
            <a:pPr marL="0" indent="0" algn="ctr">
              <a:buNone/>
            </a:pPr>
            <a:r>
              <a:rPr lang="en-US" sz="5600" b="1" dirty="0">
                <a:solidFill>
                  <a:srgbClr val="B388FF"/>
                </a:solidFill>
                <a:latin typeface="Arial Black" pitchFamily="34" charset="0"/>
                <a:ea typeface="Arial Black" pitchFamily="34" charset="-122"/>
                <a:cs typeface="Arial Black" pitchFamily="34" charset="-120"/>
              </a:rPr>
              <a:t>3</a:t>
            </a:r>
            <a:endParaRPr lang="en-US" sz="5600" dirty="0"/>
          </a:p>
        </p:txBody>
      </p:sp>
      <p:sp>
        <p:nvSpPr>
          <p:cNvPr id="14" name="Text 12"/>
          <p:cNvSpPr/>
          <p:nvPr/>
        </p:nvSpPr>
        <p:spPr>
          <a:xfrm>
            <a:off x="5166360" y="3383280"/>
            <a:ext cx="1920240" cy="640080"/>
          </a:xfrm>
          <a:prstGeom prst="rect">
            <a:avLst/>
          </a:prstGeom>
          <a:noFill/>
          <a:ln/>
        </p:spPr>
        <p:txBody>
          <a:bodyPr wrap="square" lIns="0" tIns="0" rIns="0" bIns="0" rtlCol="0" anchor="ctr"/>
          <a:lstStyle/>
          <a:p>
            <a:pPr marL="0" indent="0" algn="ctr">
              <a:buNone/>
            </a:pPr>
            <a:r>
              <a:rPr lang="en-US" sz="1600" b="1" dirty="0">
                <a:solidFill>
                  <a:srgbClr val="FFFFFF"/>
                </a:solidFill>
                <a:latin typeface="Arial Black" pitchFamily="34" charset="0"/>
                <a:ea typeface="Arial Black" pitchFamily="34" charset="-122"/>
                <a:cs typeface="Arial Black" pitchFamily="34" charset="-120"/>
              </a:rPr>
              <a:t>Multi-platform</a:t>
            </a:r>
            <a:endParaRPr lang="en-US" sz="1600" dirty="0"/>
          </a:p>
        </p:txBody>
      </p:sp>
      <p:sp>
        <p:nvSpPr>
          <p:cNvPr id="15" name="Text 13"/>
          <p:cNvSpPr/>
          <p:nvPr/>
        </p:nvSpPr>
        <p:spPr>
          <a:xfrm>
            <a:off x="5166360" y="4023360"/>
            <a:ext cx="1920240" cy="1280160"/>
          </a:xfrm>
          <a:prstGeom prst="rect">
            <a:avLst/>
          </a:prstGeom>
          <a:noFill/>
          <a:ln/>
        </p:spPr>
        <p:txBody>
          <a:bodyPr wrap="square" lIns="0" tIns="0" rIns="0" bIns="0" rtlCol="0" anchor="ctr"/>
          <a:lstStyle/>
          <a:p>
            <a:pPr marL="0" indent="0" algn="ctr">
              <a:buNone/>
            </a:pPr>
            <a:r>
              <a:rPr lang="en-US" sz="1600" dirty="0">
                <a:solidFill>
                  <a:srgbClr val="B8C2D6"/>
                </a:solidFill>
                <a:latin typeface="Calibri" pitchFamily="34" charset="0"/>
                <a:ea typeface="Calibri" pitchFamily="34" charset="-122"/>
                <a:cs typeface="Calibri" pitchFamily="34" charset="-120"/>
              </a:rPr>
              <a:t>Same earned-media sources feed every model. Get into the shared pool.</a:t>
            </a:r>
            <a:endParaRPr lang="en-US" sz="1600" dirty="0"/>
          </a:p>
        </p:txBody>
      </p:sp>
      <p:sp>
        <p:nvSpPr>
          <p:cNvPr id="16" name="Shape 14"/>
          <p:cNvSpPr/>
          <p:nvPr/>
        </p:nvSpPr>
        <p:spPr>
          <a:xfrm>
            <a:off x="7315200" y="2194560"/>
            <a:ext cx="2194560" cy="3200400"/>
          </a:xfrm>
          <a:prstGeom prst="rect">
            <a:avLst/>
          </a:prstGeom>
          <a:solidFill>
            <a:srgbClr val="141B2D"/>
          </a:solidFill>
          <a:ln w="12700">
            <a:solidFill>
              <a:srgbClr val="1F2940"/>
            </a:solidFill>
            <a:prstDash val="solid"/>
          </a:ln>
        </p:spPr>
        <p:txBody>
          <a:bodyPr/>
          <a:lstStyle/>
          <a:p>
            <a:endParaRPr lang="en-US"/>
          </a:p>
        </p:txBody>
      </p:sp>
      <p:sp>
        <p:nvSpPr>
          <p:cNvPr id="17" name="Text 15"/>
          <p:cNvSpPr/>
          <p:nvPr/>
        </p:nvSpPr>
        <p:spPr>
          <a:xfrm>
            <a:off x="7315200" y="2377440"/>
            <a:ext cx="2194560" cy="914400"/>
          </a:xfrm>
          <a:prstGeom prst="rect">
            <a:avLst/>
          </a:prstGeom>
          <a:noFill/>
          <a:ln/>
        </p:spPr>
        <p:txBody>
          <a:bodyPr wrap="square" lIns="0" tIns="0" rIns="0" bIns="0" rtlCol="0" anchor="ctr"/>
          <a:lstStyle/>
          <a:p>
            <a:pPr marL="0" indent="0" algn="ctr">
              <a:buNone/>
            </a:pPr>
            <a:r>
              <a:rPr lang="en-US" sz="5600" b="1" dirty="0">
                <a:solidFill>
                  <a:srgbClr val="FFB547"/>
                </a:solidFill>
                <a:latin typeface="Arial Black" pitchFamily="34" charset="0"/>
                <a:ea typeface="Arial Black" pitchFamily="34" charset="-122"/>
                <a:cs typeface="Arial Black" pitchFamily="34" charset="-120"/>
              </a:rPr>
              <a:t>4</a:t>
            </a:r>
            <a:endParaRPr lang="en-US" sz="5600" dirty="0"/>
          </a:p>
        </p:txBody>
      </p:sp>
      <p:sp>
        <p:nvSpPr>
          <p:cNvPr id="18" name="Text 16"/>
          <p:cNvSpPr/>
          <p:nvPr/>
        </p:nvSpPr>
        <p:spPr>
          <a:xfrm>
            <a:off x="7452360" y="3383280"/>
            <a:ext cx="1920240" cy="640080"/>
          </a:xfrm>
          <a:prstGeom prst="rect">
            <a:avLst/>
          </a:prstGeom>
          <a:noFill/>
          <a:ln/>
        </p:spPr>
        <p:txBody>
          <a:bodyPr wrap="square" lIns="0" tIns="0" rIns="0" bIns="0" rtlCol="0" anchor="ctr"/>
          <a:lstStyle/>
          <a:p>
            <a:pPr marL="0" indent="0" algn="ctr">
              <a:buNone/>
            </a:pPr>
            <a:r>
              <a:rPr lang="en-US" sz="1600" b="1" dirty="0">
                <a:solidFill>
                  <a:srgbClr val="FFFFFF"/>
                </a:solidFill>
                <a:latin typeface="Arial Black" pitchFamily="34" charset="0"/>
                <a:ea typeface="Arial Black" pitchFamily="34" charset="-122"/>
                <a:cs typeface="Arial Black" pitchFamily="34" charset="-120"/>
              </a:rPr>
              <a:t>Execute, don't dashboard</a:t>
            </a:r>
            <a:endParaRPr lang="en-US" sz="1600" dirty="0"/>
          </a:p>
        </p:txBody>
      </p:sp>
      <p:sp>
        <p:nvSpPr>
          <p:cNvPr id="19" name="Text 17"/>
          <p:cNvSpPr/>
          <p:nvPr/>
        </p:nvSpPr>
        <p:spPr>
          <a:xfrm>
            <a:off x="7452360" y="4023360"/>
            <a:ext cx="1920240" cy="1280160"/>
          </a:xfrm>
          <a:prstGeom prst="rect">
            <a:avLst/>
          </a:prstGeom>
          <a:noFill/>
          <a:ln/>
        </p:spPr>
        <p:txBody>
          <a:bodyPr wrap="square" lIns="0" tIns="0" rIns="0" bIns="0" rtlCol="0" anchor="ctr"/>
          <a:lstStyle/>
          <a:p>
            <a:pPr marL="0" indent="0" algn="ctr">
              <a:buNone/>
            </a:pPr>
            <a:r>
              <a:rPr lang="en-US" sz="1600" dirty="0">
                <a:solidFill>
                  <a:srgbClr val="B8C2D6"/>
                </a:solidFill>
                <a:latin typeface="Calibri" pitchFamily="34" charset="0"/>
                <a:ea typeface="Calibri" pitchFamily="34" charset="-122"/>
                <a:cs typeface="Calibri" pitchFamily="34" charset="-120"/>
              </a:rPr>
              <a:t>Monitoring is a commodity. Fixes close the loop.</a:t>
            </a:r>
            <a:endParaRPr lang="en-US" sz="1600" dirty="0"/>
          </a:p>
        </p:txBody>
      </p:sp>
      <p:sp>
        <p:nvSpPr>
          <p:cNvPr id="20" name="Shape 18"/>
          <p:cNvSpPr/>
          <p:nvPr/>
        </p:nvSpPr>
        <p:spPr>
          <a:xfrm>
            <a:off x="9601200" y="2194560"/>
            <a:ext cx="2194560" cy="3200400"/>
          </a:xfrm>
          <a:prstGeom prst="rect">
            <a:avLst/>
          </a:prstGeom>
          <a:solidFill>
            <a:srgbClr val="141B2D"/>
          </a:solidFill>
          <a:ln w="12700">
            <a:solidFill>
              <a:srgbClr val="1F2940"/>
            </a:solidFill>
            <a:prstDash val="solid"/>
          </a:ln>
        </p:spPr>
        <p:txBody>
          <a:bodyPr/>
          <a:lstStyle/>
          <a:p>
            <a:endParaRPr lang="en-US"/>
          </a:p>
        </p:txBody>
      </p:sp>
      <p:sp>
        <p:nvSpPr>
          <p:cNvPr id="21" name="Text 19"/>
          <p:cNvSpPr/>
          <p:nvPr/>
        </p:nvSpPr>
        <p:spPr>
          <a:xfrm>
            <a:off x="9601200" y="2377440"/>
            <a:ext cx="2194560" cy="914400"/>
          </a:xfrm>
          <a:prstGeom prst="rect">
            <a:avLst/>
          </a:prstGeom>
          <a:noFill/>
          <a:ln/>
        </p:spPr>
        <p:txBody>
          <a:bodyPr wrap="square" lIns="0" tIns="0" rIns="0" bIns="0" rtlCol="0" anchor="ctr"/>
          <a:lstStyle/>
          <a:p>
            <a:pPr marL="0" indent="0" algn="ctr">
              <a:buNone/>
            </a:pPr>
            <a:r>
              <a:rPr lang="en-US" sz="5600" b="1" dirty="0">
                <a:solidFill>
                  <a:srgbClr val="00E5A0"/>
                </a:solidFill>
                <a:latin typeface="Arial Black" pitchFamily="34" charset="0"/>
                <a:ea typeface="Arial Black" pitchFamily="34" charset="-122"/>
                <a:cs typeface="Arial Black" pitchFamily="34" charset="-120"/>
              </a:rPr>
              <a:t>5</a:t>
            </a:r>
            <a:endParaRPr lang="en-US" sz="5600" dirty="0"/>
          </a:p>
        </p:txBody>
      </p:sp>
      <p:sp>
        <p:nvSpPr>
          <p:cNvPr id="22" name="Text 20"/>
          <p:cNvSpPr/>
          <p:nvPr/>
        </p:nvSpPr>
        <p:spPr>
          <a:xfrm>
            <a:off x="9738360" y="3383280"/>
            <a:ext cx="1920240" cy="640080"/>
          </a:xfrm>
          <a:prstGeom prst="rect">
            <a:avLst/>
          </a:prstGeom>
          <a:noFill/>
          <a:ln/>
        </p:spPr>
        <p:txBody>
          <a:bodyPr wrap="square" lIns="0" tIns="0" rIns="0" bIns="0" rtlCol="0" anchor="ctr"/>
          <a:lstStyle/>
          <a:p>
            <a:pPr marL="0" indent="0" algn="ctr">
              <a:buNone/>
            </a:pPr>
            <a:r>
              <a:rPr lang="en-US" sz="1600" b="1" dirty="0">
                <a:solidFill>
                  <a:srgbClr val="FFFFFF"/>
                </a:solidFill>
                <a:latin typeface="Arial Black" pitchFamily="34" charset="0"/>
                <a:ea typeface="Arial Black" pitchFamily="34" charset="-122"/>
                <a:cs typeface="Arial Black" pitchFamily="34" charset="-120"/>
              </a:rPr>
              <a:t>Agents, now</a:t>
            </a:r>
            <a:endParaRPr lang="en-US" sz="1600" dirty="0"/>
          </a:p>
        </p:txBody>
      </p:sp>
      <p:sp>
        <p:nvSpPr>
          <p:cNvPr id="23" name="Text 21"/>
          <p:cNvSpPr/>
          <p:nvPr/>
        </p:nvSpPr>
        <p:spPr>
          <a:xfrm>
            <a:off x="9738360" y="4023360"/>
            <a:ext cx="1920240" cy="1280160"/>
          </a:xfrm>
          <a:prstGeom prst="rect">
            <a:avLst/>
          </a:prstGeom>
          <a:noFill/>
          <a:ln/>
        </p:spPr>
        <p:txBody>
          <a:bodyPr wrap="square" lIns="0" tIns="0" rIns="0" bIns="0" rtlCol="0" anchor="ctr"/>
          <a:lstStyle/>
          <a:p>
            <a:pPr marL="0" indent="0" algn="ctr">
              <a:buNone/>
            </a:pPr>
            <a:r>
              <a:rPr lang="en-US" sz="1600" dirty="0">
                <a:solidFill>
                  <a:srgbClr val="B8C2D6"/>
                </a:solidFill>
                <a:latin typeface="Calibri" pitchFamily="34" charset="0"/>
                <a:ea typeface="Calibri" pitchFamily="34" charset="-122"/>
                <a:cs typeface="Calibri" pitchFamily="34" charset="-120"/>
              </a:rPr>
              <a:t>Skills + MCP + Cowork. Free. Install this week.</a:t>
            </a:r>
            <a:endParaRPr lang="en-US" sz="1600" dirty="0"/>
          </a:p>
        </p:txBody>
      </p:sp>
      <p:sp>
        <p:nvSpPr>
          <p:cNvPr id="24" name="Shape 22"/>
          <p:cNvSpPr/>
          <p:nvPr/>
        </p:nvSpPr>
        <p:spPr>
          <a:xfrm>
            <a:off x="457200" y="5669280"/>
            <a:ext cx="11247120" cy="777240"/>
          </a:xfrm>
          <a:prstGeom prst="rect">
            <a:avLst/>
          </a:prstGeom>
          <a:solidFill>
            <a:srgbClr val="00D4FF"/>
          </a:solidFill>
          <a:ln w="12700">
            <a:solidFill>
              <a:srgbClr val="00D4FF"/>
            </a:solidFill>
            <a:prstDash val="solid"/>
          </a:ln>
        </p:spPr>
        <p:txBody>
          <a:bodyPr/>
          <a:lstStyle/>
          <a:p>
            <a:endParaRPr lang="en-US"/>
          </a:p>
        </p:txBody>
      </p:sp>
      <p:sp>
        <p:nvSpPr>
          <p:cNvPr id="25" name="Text 23"/>
          <p:cNvSpPr/>
          <p:nvPr/>
        </p:nvSpPr>
        <p:spPr>
          <a:xfrm>
            <a:off x="457200" y="5669280"/>
            <a:ext cx="11247120" cy="777240"/>
          </a:xfrm>
          <a:prstGeom prst="rect">
            <a:avLst/>
          </a:prstGeom>
          <a:noFill/>
          <a:ln/>
        </p:spPr>
        <p:txBody>
          <a:bodyPr wrap="square" lIns="0" tIns="0" rIns="0" bIns="0" rtlCol="0" anchor="ctr"/>
          <a:lstStyle/>
          <a:p>
            <a:pPr marL="0" indent="0" algn="ctr">
              <a:buNone/>
            </a:pPr>
            <a:r>
              <a:rPr lang="en-US" sz="2400" b="1" dirty="0">
                <a:solidFill>
                  <a:srgbClr val="0A0E1A"/>
                </a:solidFill>
                <a:latin typeface="Arial Black" pitchFamily="34" charset="0"/>
                <a:ea typeface="Arial Black" pitchFamily="34" charset="-122"/>
                <a:cs typeface="Arial Black" pitchFamily="34" charset="-120"/>
              </a:rPr>
              <a:t>Diagnosis is cheap. Execution is the GOAT.</a:t>
            </a:r>
            <a:endParaRPr lang="en-US" sz="2400" dirty="0"/>
          </a:p>
        </p:txBody>
      </p:sp>
      <p:sp>
        <p:nvSpPr>
          <p:cNvPr id="26" name="Text 24"/>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30 / 30</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199" y="731520"/>
            <a:ext cx="11632473"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Your website is now a primary citation source</a:t>
            </a:r>
            <a:endParaRPr lang="en-US" sz="3600" dirty="0"/>
          </a:p>
        </p:txBody>
      </p:sp>
      <p:sp>
        <p:nvSpPr>
          <p:cNvPr id="4" name="Text 2"/>
          <p:cNvSpPr/>
          <p:nvPr/>
        </p:nvSpPr>
        <p:spPr>
          <a:xfrm>
            <a:off x="457200" y="1920240"/>
            <a:ext cx="5029200" cy="2194560"/>
          </a:xfrm>
          <a:prstGeom prst="rect">
            <a:avLst/>
          </a:prstGeom>
          <a:noFill/>
          <a:ln/>
        </p:spPr>
        <p:txBody>
          <a:bodyPr wrap="square" lIns="0" tIns="0" rIns="0" bIns="0" rtlCol="0" anchor="ctr"/>
          <a:lstStyle/>
          <a:p>
            <a:pPr marL="0" indent="0">
              <a:buNone/>
            </a:pPr>
            <a:r>
              <a:rPr lang="en-US" sz="13000" b="1" dirty="0">
                <a:solidFill>
                  <a:srgbClr val="00D4FF"/>
                </a:solidFill>
                <a:latin typeface="Arial Black" pitchFamily="34" charset="0"/>
                <a:ea typeface="Arial Black" pitchFamily="34" charset="-122"/>
                <a:cs typeface="Arial Black" pitchFamily="34" charset="-120"/>
              </a:rPr>
              <a:t>56%</a:t>
            </a:r>
            <a:endParaRPr lang="en-US" sz="13000" dirty="0"/>
          </a:p>
        </p:txBody>
      </p:sp>
      <p:sp>
        <p:nvSpPr>
          <p:cNvPr id="5" name="Text 3"/>
          <p:cNvSpPr/>
          <p:nvPr/>
        </p:nvSpPr>
        <p:spPr>
          <a:xfrm>
            <a:off x="457200" y="3863340"/>
            <a:ext cx="5212080" cy="914400"/>
          </a:xfrm>
          <a:prstGeom prst="rect">
            <a:avLst/>
          </a:prstGeom>
          <a:noFill/>
          <a:ln/>
        </p:spPr>
        <p:txBody>
          <a:bodyPr wrap="square" lIns="0" tIns="0" rIns="0" bIns="0" rtlCol="0" anchor="ctr"/>
          <a:lstStyle/>
          <a:p>
            <a:pPr marL="0" indent="0">
              <a:buNone/>
            </a:pPr>
            <a:r>
              <a:rPr lang="en-US" sz="1800" b="1" dirty="0">
                <a:solidFill>
                  <a:srgbClr val="FFFFFF"/>
                </a:solidFill>
                <a:latin typeface="Calibri" pitchFamily="34" charset="0"/>
                <a:ea typeface="Calibri" pitchFamily="34" charset="-122"/>
                <a:cs typeface="Calibri" pitchFamily="34" charset="-120"/>
              </a:rPr>
              <a:t>of GPT-5.4 citations go directly to brand websites — not third-party listicles.</a:t>
            </a:r>
            <a:endParaRPr lang="en-US" sz="1800" dirty="0"/>
          </a:p>
        </p:txBody>
      </p:sp>
      <p:sp>
        <p:nvSpPr>
          <p:cNvPr id="6" name="Text 4"/>
          <p:cNvSpPr/>
          <p:nvPr/>
        </p:nvSpPr>
        <p:spPr>
          <a:xfrm>
            <a:off x="457200" y="4732020"/>
            <a:ext cx="5212080" cy="91440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71% of fan-out queries are domain-targeted, including 37% with explicit site: operators.</a:t>
            </a:r>
            <a:endParaRPr lang="en-US" sz="1600" dirty="0"/>
          </a:p>
        </p:txBody>
      </p:sp>
      <p:sp>
        <p:nvSpPr>
          <p:cNvPr id="7" name="Shape 5"/>
          <p:cNvSpPr/>
          <p:nvPr/>
        </p:nvSpPr>
        <p:spPr>
          <a:xfrm>
            <a:off x="5943600" y="1920240"/>
            <a:ext cx="5760720" cy="4389120"/>
          </a:xfrm>
          <a:prstGeom prst="rect">
            <a:avLst/>
          </a:prstGeom>
          <a:solidFill>
            <a:srgbClr val="141B2D"/>
          </a:solidFill>
          <a:ln w="12700">
            <a:solidFill>
              <a:srgbClr val="1F2940"/>
            </a:solidFill>
            <a:prstDash val="solid"/>
          </a:ln>
        </p:spPr>
        <p:txBody>
          <a:bodyPr/>
          <a:lstStyle/>
          <a:p>
            <a:endParaRPr lang="en-US"/>
          </a:p>
        </p:txBody>
      </p:sp>
      <p:sp>
        <p:nvSpPr>
          <p:cNvPr id="8" name="Text 6"/>
          <p:cNvSpPr/>
          <p:nvPr/>
        </p:nvSpPr>
        <p:spPr>
          <a:xfrm>
            <a:off x="6126480" y="2057400"/>
            <a:ext cx="5486400" cy="274320"/>
          </a:xfrm>
          <a:prstGeom prst="rect">
            <a:avLst/>
          </a:prstGeom>
          <a:noFill/>
          <a:ln/>
        </p:spPr>
        <p:txBody>
          <a:bodyPr wrap="square" lIns="0" tIns="0" rIns="0" bIns="0" rtlCol="0" anchor="ctr"/>
          <a:lstStyle/>
          <a:p>
            <a:pPr marL="0" indent="0">
              <a:buNone/>
            </a:pPr>
            <a:r>
              <a:rPr lang="en-US" sz="1600" b="1" kern="0" spc="300" dirty="0">
                <a:solidFill>
                  <a:srgbClr val="00D4FF"/>
                </a:solidFill>
                <a:latin typeface="Trebuchet MS" pitchFamily="34" charset="0"/>
                <a:ea typeface="Trebuchet MS" pitchFamily="34" charset="-122"/>
                <a:cs typeface="Trebuchet MS" pitchFamily="34" charset="-120"/>
              </a:rPr>
              <a:t>REAL GPT-5.4 FAN-OUT — "BEST CRM"</a:t>
            </a:r>
            <a:endParaRPr lang="en-US" sz="1600" dirty="0"/>
          </a:p>
        </p:txBody>
      </p:sp>
      <p:sp>
        <p:nvSpPr>
          <p:cNvPr id="9" name="Shape 7"/>
          <p:cNvSpPr/>
          <p:nvPr/>
        </p:nvSpPr>
        <p:spPr>
          <a:xfrm>
            <a:off x="6126479" y="2468880"/>
            <a:ext cx="1037995" cy="365760"/>
          </a:xfrm>
          <a:prstGeom prst="rect">
            <a:avLst/>
          </a:prstGeom>
          <a:solidFill>
            <a:srgbClr val="FFB547"/>
          </a:solidFill>
          <a:ln w="12700">
            <a:solidFill>
              <a:srgbClr val="FFB547"/>
            </a:solidFill>
            <a:prstDash val="solid"/>
          </a:ln>
        </p:spPr>
        <p:txBody>
          <a:bodyPr/>
          <a:lstStyle/>
          <a:p>
            <a:endParaRPr lang="en-US" sz="1600"/>
          </a:p>
        </p:txBody>
      </p:sp>
      <p:sp>
        <p:nvSpPr>
          <p:cNvPr id="10" name="Text 8"/>
          <p:cNvSpPr/>
          <p:nvPr/>
        </p:nvSpPr>
        <p:spPr>
          <a:xfrm>
            <a:off x="6126479" y="246888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open</a:t>
            </a:r>
            <a:endParaRPr lang="en-US" sz="1600" dirty="0"/>
          </a:p>
        </p:txBody>
      </p:sp>
      <p:sp>
        <p:nvSpPr>
          <p:cNvPr id="11" name="Text 9"/>
          <p:cNvSpPr/>
          <p:nvPr/>
        </p:nvSpPr>
        <p:spPr>
          <a:xfrm>
            <a:off x="7334793" y="242316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best CRM for B2B SaaS 2026</a:t>
            </a:r>
            <a:endParaRPr lang="en-US" sz="1200" dirty="0"/>
          </a:p>
        </p:txBody>
      </p:sp>
      <p:sp>
        <p:nvSpPr>
          <p:cNvPr id="12" name="Shape 10"/>
          <p:cNvSpPr/>
          <p:nvPr/>
        </p:nvSpPr>
        <p:spPr>
          <a:xfrm>
            <a:off x="6126479" y="2971800"/>
            <a:ext cx="1037995" cy="365760"/>
          </a:xfrm>
          <a:prstGeom prst="rect">
            <a:avLst/>
          </a:prstGeom>
          <a:solidFill>
            <a:srgbClr val="FF4D8F"/>
          </a:solidFill>
          <a:ln w="12700">
            <a:solidFill>
              <a:srgbClr val="FF4D8F"/>
            </a:solidFill>
            <a:prstDash val="solid"/>
          </a:ln>
        </p:spPr>
        <p:txBody>
          <a:bodyPr/>
          <a:lstStyle/>
          <a:p>
            <a:endParaRPr lang="en-US" sz="1600"/>
          </a:p>
        </p:txBody>
      </p:sp>
      <p:sp>
        <p:nvSpPr>
          <p:cNvPr id="13" name="Text 11"/>
          <p:cNvSpPr/>
          <p:nvPr/>
        </p:nvSpPr>
        <p:spPr>
          <a:xfrm>
            <a:off x="6126479" y="297180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site:</a:t>
            </a:r>
            <a:endParaRPr lang="en-US" sz="1600" dirty="0"/>
          </a:p>
        </p:txBody>
      </p:sp>
      <p:sp>
        <p:nvSpPr>
          <p:cNvPr id="14" name="Text 12"/>
          <p:cNvSpPr/>
          <p:nvPr/>
        </p:nvSpPr>
        <p:spPr>
          <a:xfrm>
            <a:off x="7334793" y="292608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site:hubspot.com pricing Sales Hub</a:t>
            </a:r>
            <a:endParaRPr lang="en-US" sz="1200" dirty="0"/>
          </a:p>
        </p:txBody>
      </p:sp>
      <p:sp>
        <p:nvSpPr>
          <p:cNvPr id="15" name="Shape 13"/>
          <p:cNvSpPr/>
          <p:nvPr/>
        </p:nvSpPr>
        <p:spPr>
          <a:xfrm>
            <a:off x="6126479" y="3474720"/>
            <a:ext cx="1037995" cy="365760"/>
          </a:xfrm>
          <a:prstGeom prst="rect">
            <a:avLst/>
          </a:prstGeom>
          <a:solidFill>
            <a:srgbClr val="FF4D8F"/>
          </a:solidFill>
          <a:ln w="12700">
            <a:solidFill>
              <a:srgbClr val="FF4D8F"/>
            </a:solidFill>
            <a:prstDash val="solid"/>
          </a:ln>
        </p:spPr>
        <p:txBody>
          <a:bodyPr/>
          <a:lstStyle/>
          <a:p>
            <a:endParaRPr lang="en-US" sz="1600"/>
          </a:p>
        </p:txBody>
      </p:sp>
      <p:sp>
        <p:nvSpPr>
          <p:cNvPr id="16" name="Text 14"/>
          <p:cNvSpPr/>
          <p:nvPr/>
        </p:nvSpPr>
        <p:spPr>
          <a:xfrm>
            <a:off x="6126479" y="347472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site:</a:t>
            </a:r>
            <a:endParaRPr lang="en-US" sz="1600" dirty="0"/>
          </a:p>
        </p:txBody>
      </p:sp>
      <p:sp>
        <p:nvSpPr>
          <p:cNvPr id="17" name="Text 15"/>
          <p:cNvSpPr/>
          <p:nvPr/>
        </p:nvSpPr>
        <p:spPr>
          <a:xfrm>
            <a:off x="7334793" y="342900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site:salesforce.com Sales Cloud pricing</a:t>
            </a:r>
            <a:endParaRPr lang="en-US" sz="1200" dirty="0"/>
          </a:p>
        </p:txBody>
      </p:sp>
      <p:sp>
        <p:nvSpPr>
          <p:cNvPr id="18" name="Shape 16"/>
          <p:cNvSpPr/>
          <p:nvPr/>
        </p:nvSpPr>
        <p:spPr>
          <a:xfrm>
            <a:off x="6126479" y="3977640"/>
            <a:ext cx="1037995" cy="365760"/>
          </a:xfrm>
          <a:prstGeom prst="rect">
            <a:avLst/>
          </a:prstGeom>
          <a:solidFill>
            <a:srgbClr val="B388FF"/>
          </a:solidFill>
          <a:ln w="12700">
            <a:solidFill>
              <a:srgbClr val="B388FF"/>
            </a:solidFill>
            <a:prstDash val="solid"/>
          </a:ln>
        </p:spPr>
        <p:txBody>
          <a:bodyPr/>
          <a:lstStyle/>
          <a:p>
            <a:endParaRPr lang="en-US" sz="1600"/>
          </a:p>
        </p:txBody>
      </p:sp>
      <p:sp>
        <p:nvSpPr>
          <p:cNvPr id="19" name="Text 17"/>
          <p:cNvSpPr/>
          <p:nvPr/>
        </p:nvSpPr>
        <p:spPr>
          <a:xfrm>
            <a:off x="6126479" y="397764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domain</a:t>
            </a:r>
            <a:endParaRPr lang="en-US" sz="1600" dirty="0"/>
          </a:p>
        </p:txBody>
      </p:sp>
      <p:sp>
        <p:nvSpPr>
          <p:cNvPr id="20" name="Text 18"/>
          <p:cNvSpPr/>
          <p:nvPr/>
        </p:nvSpPr>
        <p:spPr>
          <a:xfrm>
            <a:off x="7334793" y="393192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Attio CRM pricing features 2026</a:t>
            </a:r>
            <a:endParaRPr lang="en-US" sz="1200" dirty="0"/>
          </a:p>
        </p:txBody>
      </p:sp>
      <p:sp>
        <p:nvSpPr>
          <p:cNvPr id="21" name="Shape 19"/>
          <p:cNvSpPr/>
          <p:nvPr/>
        </p:nvSpPr>
        <p:spPr>
          <a:xfrm>
            <a:off x="6126479" y="4480560"/>
            <a:ext cx="1037995" cy="365760"/>
          </a:xfrm>
          <a:prstGeom prst="rect">
            <a:avLst/>
          </a:prstGeom>
          <a:solidFill>
            <a:srgbClr val="B388FF"/>
          </a:solidFill>
          <a:ln w="12700">
            <a:solidFill>
              <a:srgbClr val="B388FF"/>
            </a:solidFill>
            <a:prstDash val="solid"/>
          </a:ln>
        </p:spPr>
        <p:txBody>
          <a:bodyPr/>
          <a:lstStyle/>
          <a:p>
            <a:endParaRPr lang="en-US" sz="1600"/>
          </a:p>
        </p:txBody>
      </p:sp>
      <p:sp>
        <p:nvSpPr>
          <p:cNvPr id="22" name="Text 20"/>
          <p:cNvSpPr/>
          <p:nvPr/>
        </p:nvSpPr>
        <p:spPr>
          <a:xfrm>
            <a:off x="6126479" y="448056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domain</a:t>
            </a:r>
            <a:endParaRPr lang="en-US" sz="1600" dirty="0"/>
          </a:p>
        </p:txBody>
      </p:sp>
      <p:sp>
        <p:nvSpPr>
          <p:cNvPr id="23" name="Text 21"/>
          <p:cNvSpPr/>
          <p:nvPr/>
        </p:nvSpPr>
        <p:spPr>
          <a:xfrm>
            <a:off x="7334793" y="443484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Close CRM pricing 2026</a:t>
            </a:r>
            <a:endParaRPr lang="en-US" sz="1200" dirty="0"/>
          </a:p>
        </p:txBody>
      </p:sp>
      <p:sp>
        <p:nvSpPr>
          <p:cNvPr id="24" name="Shape 22"/>
          <p:cNvSpPr/>
          <p:nvPr/>
        </p:nvSpPr>
        <p:spPr>
          <a:xfrm>
            <a:off x="6126479" y="4983480"/>
            <a:ext cx="1037995" cy="365760"/>
          </a:xfrm>
          <a:prstGeom prst="rect">
            <a:avLst/>
          </a:prstGeom>
          <a:solidFill>
            <a:srgbClr val="B388FF"/>
          </a:solidFill>
          <a:ln w="12700">
            <a:solidFill>
              <a:srgbClr val="B388FF"/>
            </a:solidFill>
            <a:prstDash val="solid"/>
          </a:ln>
        </p:spPr>
        <p:txBody>
          <a:bodyPr/>
          <a:lstStyle/>
          <a:p>
            <a:endParaRPr lang="en-US" sz="1600"/>
          </a:p>
        </p:txBody>
      </p:sp>
      <p:sp>
        <p:nvSpPr>
          <p:cNvPr id="25" name="Text 23"/>
          <p:cNvSpPr/>
          <p:nvPr/>
        </p:nvSpPr>
        <p:spPr>
          <a:xfrm>
            <a:off x="6126479" y="498348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domain</a:t>
            </a:r>
            <a:endParaRPr lang="en-US" sz="1600" dirty="0"/>
          </a:p>
        </p:txBody>
      </p:sp>
      <p:sp>
        <p:nvSpPr>
          <p:cNvPr id="26" name="Text 24"/>
          <p:cNvSpPr/>
          <p:nvPr/>
        </p:nvSpPr>
        <p:spPr>
          <a:xfrm>
            <a:off x="7334793" y="493776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G2 best CRM B2B SaaS reviews</a:t>
            </a:r>
            <a:endParaRPr lang="en-US" sz="1200" dirty="0"/>
          </a:p>
        </p:txBody>
      </p:sp>
      <p:sp>
        <p:nvSpPr>
          <p:cNvPr id="27" name="Shape 25"/>
          <p:cNvSpPr/>
          <p:nvPr/>
        </p:nvSpPr>
        <p:spPr>
          <a:xfrm>
            <a:off x="6126479" y="5486400"/>
            <a:ext cx="1037995" cy="365760"/>
          </a:xfrm>
          <a:prstGeom prst="rect">
            <a:avLst/>
          </a:prstGeom>
          <a:solidFill>
            <a:srgbClr val="B388FF"/>
          </a:solidFill>
          <a:ln w="12700">
            <a:solidFill>
              <a:srgbClr val="B388FF"/>
            </a:solidFill>
            <a:prstDash val="solid"/>
          </a:ln>
        </p:spPr>
        <p:txBody>
          <a:bodyPr/>
          <a:lstStyle/>
          <a:p>
            <a:endParaRPr lang="en-US" sz="1600"/>
          </a:p>
        </p:txBody>
      </p:sp>
      <p:sp>
        <p:nvSpPr>
          <p:cNvPr id="28" name="Text 26"/>
          <p:cNvSpPr/>
          <p:nvPr/>
        </p:nvSpPr>
        <p:spPr>
          <a:xfrm>
            <a:off x="6126479" y="5486400"/>
            <a:ext cx="1037995" cy="365760"/>
          </a:xfrm>
          <a:prstGeom prst="rect">
            <a:avLst/>
          </a:prstGeom>
          <a:noFill/>
          <a:ln/>
        </p:spPr>
        <p:txBody>
          <a:bodyPr wrap="square" lIns="0" tIns="0" rIns="0" bIns="0" rtlCol="0" anchor="ctr"/>
          <a:lstStyle/>
          <a:p>
            <a:pPr marL="0" indent="0" algn="ctr">
              <a:buNone/>
            </a:pPr>
            <a:r>
              <a:rPr lang="en-US" sz="1600" b="1" dirty="0">
                <a:solidFill>
                  <a:srgbClr val="0A0E1A"/>
                </a:solidFill>
                <a:latin typeface="Trebuchet MS" pitchFamily="34" charset="0"/>
                <a:ea typeface="Trebuchet MS" pitchFamily="34" charset="-122"/>
                <a:cs typeface="Trebuchet MS" pitchFamily="34" charset="-120"/>
              </a:rPr>
              <a:t>domain</a:t>
            </a:r>
            <a:endParaRPr lang="en-US" sz="1600" dirty="0"/>
          </a:p>
        </p:txBody>
      </p:sp>
      <p:sp>
        <p:nvSpPr>
          <p:cNvPr id="29" name="Text 27"/>
          <p:cNvSpPr/>
          <p:nvPr/>
        </p:nvSpPr>
        <p:spPr>
          <a:xfrm>
            <a:off x="7334793" y="5440680"/>
            <a:ext cx="4754880" cy="411480"/>
          </a:xfrm>
          <a:prstGeom prst="rect">
            <a:avLst/>
          </a:prstGeom>
          <a:noFill/>
          <a:ln/>
        </p:spPr>
        <p:txBody>
          <a:bodyPr wrap="square" lIns="0" tIns="0" rIns="0" bIns="0" rtlCol="0" anchor="ctr"/>
          <a:lstStyle/>
          <a:p>
            <a:pPr marL="0" indent="0">
              <a:buNone/>
            </a:pPr>
            <a:r>
              <a:rPr lang="en-US" sz="1200" dirty="0">
                <a:solidFill>
                  <a:srgbClr val="FFFFFF"/>
                </a:solidFill>
                <a:latin typeface="Consolas" pitchFamily="34" charset="0"/>
                <a:ea typeface="Consolas" pitchFamily="34" charset="-122"/>
                <a:cs typeface="Consolas" pitchFamily="34" charset="-120"/>
              </a:rPr>
              <a:t>Capterra CRM comparison small business</a:t>
            </a:r>
            <a:endParaRPr lang="en-US" sz="1200" dirty="0"/>
          </a:p>
        </p:txBody>
      </p:sp>
      <p:sp>
        <p:nvSpPr>
          <p:cNvPr id="30" name="Text 28"/>
          <p:cNvSpPr/>
          <p:nvPr/>
        </p:nvSpPr>
        <p:spPr>
          <a:xfrm>
            <a:off x="457200" y="6217920"/>
            <a:ext cx="10972800" cy="274320"/>
          </a:xfrm>
          <a:prstGeom prst="rect">
            <a:avLst/>
          </a:prstGeom>
          <a:noFill/>
          <a:ln/>
        </p:spPr>
        <p:txBody>
          <a:bodyPr wrap="square" lIns="0" tIns="0" rIns="0" bIns="0" rtlCol="0" anchor="ctr"/>
          <a:lstStyle/>
          <a:p>
            <a:pPr marL="0" indent="0">
              <a:buNone/>
            </a:pPr>
            <a:r>
              <a:rPr lang="en-US" sz="1100" i="1" dirty="0">
                <a:solidFill>
                  <a:srgbClr val="8B95A8"/>
                </a:solidFill>
                <a:latin typeface="Calibri" pitchFamily="34" charset="0"/>
                <a:ea typeface="Calibri" pitchFamily="34" charset="-122"/>
                <a:cs typeface="Calibri" pitchFamily="34" charset="-120"/>
              </a:rPr>
              <a:t>Build pricing pages, comparison pages, and "vs." pages on your own domain.</a:t>
            </a:r>
            <a:endParaRPr lang="en-US" sz="1100" dirty="0"/>
          </a:p>
        </p:txBody>
      </p:sp>
      <p:sp>
        <p:nvSpPr>
          <p:cNvPr id="31" name="Text 2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7 / 30</a:t>
            </a:r>
            <a:endParaRPr lang="en-US" sz="900" dirty="0"/>
          </a:p>
        </p:txBody>
      </p:sp>
      <p:sp>
        <p:nvSpPr>
          <p:cNvPr id="32" name="Text 0">
            <a:extLst>
              <a:ext uri="{FF2B5EF4-FFF2-40B4-BE49-F238E27FC236}">
                <a16:creationId xmlns:a16="http://schemas.microsoft.com/office/drawing/2014/main" id="{19AD602B-AF08-E796-A6C1-893C45DBE1D2}"/>
              </a:ext>
            </a:extLst>
          </p:cNvPr>
          <p:cNvSpPr/>
          <p:nvPr/>
        </p:nvSpPr>
        <p:spPr>
          <a:xfrm>
            <a:off x="9726804" y="405952"/>
            <a:ext cx="2254432"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WHAT'S CHANGING</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8">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Google rankings are no longer a proxy for AI citations</a:t>
            </a:r>
            <a:endParaRPr lang="en-US" sz="3600" dirty="0"/>
          </a:p>
        </p:txBody>
      </p:sp>
      <p:sp>
        <p:nvSpPr>
          <p:cNvPr id="4" name="Text 2"/>
          <p:cNvSpPr/>
          <p:nvPr/>
        </p:nvSpPr>
        <p:spPr>
          <a:xfrm>
            <a:off x="457200" y="1688625"/>
            <a:ext cx="10972800"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The bridge between SEO and AI search is collapsing. Each needs its own playbook.</a:t>
            </a:r>
            <a:endParaRPr lang="en-US" sz="1600" dirty="0"/>
          </a:p>
        </p:txBody>
      </p:sp>
      <p:sp>
        <p:nvSpPr>
          <p:cNvPr id="5" name="Shape 3"/>
          <p:cNvSpPr/>
          <p:nvPr/>
        </p:nvSpPr>
        <p:spPr>
          <a:xfrm>
            <a:off x="457200" y="2194560"/>
            <a:ext cx="3611880" cy="365760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194560"/>
            <a:ext cx="73152" cy="3657600"/>
          </a:xfrm>
          <a:prstGeom prst="rect">
            <a:avLst/>
          </a:prstGeom>
          <a:solidFill>
            <a:srgbClr val="FFB547"/>
          </a:solidFill>
          <a:ln w="12700">
            <a:solidFill>
              <a:srgbClr val="FFB547"/>
            </a:solidFill>
            <a:prstDash val="solid"/>
          </a:ln>
        </p:spPr>
        <p:txBody>
          <a:bodyPr/>
          <a:lstStyle/>
          <a:p>
            <a:endParaRPr lang="en-US"/>
          </a:p>
        </p:txBody>
      </p:sp>
      <p:sp>
        <p:nvSpPr>
          <p:cNvPr id="7" name="Text 5"/>
          <p:cNvSpPr/>
          <p:nvPr/>
        </p:nvSpPr>
        <p:spPr>
          <a:xfrm>
            <a:off x="822960" y="2377440"/>
            <a:ext cx="3108960" cy="1371600"/>
          </a:xfrm>
          <a:prstGeom prst="rect">
            <a:avLst/>
          </a:prstGeom>
          <a:noFill/>
          <a:ln/>
        </p:spPr>
        <p:txBody>
          <a:bodyPr wrap="square" lIns="0" tIns="0" rIns="0" bIns="0" rtlCol="0" anchor="ctr"/>
          <a:lstStyle/>
          <a:p>
            <a:pPr marL="0" indent="0">
              <a:buNone/>
            </a:pPr>
            <a:r>
              <a:rPr lang="en-US" sz="8000" b="1" dirty="0">
                <a:solidFill>
                  <a:srgbClr val="FFB547"/>
                </a:solidFill>
                <a:latin typeface="Arial Black" pitchFamily="34" charset="0"/>
                <a:ea typeface="Arial Black" pitchFamily="34" charset="-122"/>
                <a:cs typeface="Arial Black" pitchFamily="34" charset="-120"/>
              </a:rPr>
              <a:t>38%</a:t>
            </a:r>
            <a:endParaRPr lang="en-US" sz="8000" dirty="0"/>
          </a:p>
        </p:txBody>
      </p:sp>
      <p:sp>
        <p:nvSpPr>
          <p:cNvPr id="8" name="Text 6"/>
          <p:cNvSpPr/>
          <p:nvPr/>
        </p:nvSpPr>
        <p:spPr>
          <a:xfrm>
            <a:off x="822960" y="3840480"/>
            <a:ext cx="3108960" cy="118872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of AI citations come from Google's top 10.</a:t>
            </a:r>
            <a:endParaRPr lang="en-US" sz="1600" dirty="0"/>
          </a:p>
        </p:txBody>
      </p:sp>
      <p:sp>
        <p:nvSpPr>
          <p:cNvPr id="9" name="Text 7"/>
          <p:cNvSpPr/>
          <p:nvPr/>
        </p:nvSpPr>
        <p:spPr>
          <a:xfrm>
            <a:off x="822960" y="5074920"/>
            <a:ext cx="3108960" cy="64008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Down from 76% a year ago. (2025)</a:t>
            </a:r>
            <a:endParaRPr lang="en-US" sz="1600" dirty="0"/>
          </a:p>
        </p:txBody>
      </p:sp>
      <p:sp>
        <p:nvSpPr>
          <p:cNvPr id="10" name="Shape 8"/>
          <p:cNvSpPr/>
          <p:nvPr/>
        </p:nvSpPr>
        <p:spPr>
          <a:xfrm>
            <a:off x="4251960" y="2194560"/>
            <a:ext cx="3611880" cy="3657600"/>
          </a:xfrm>
          <a:prstGeom prst="rect">
            <a:avLst/>
          </a:prstGeom>
          <a:solidFill>
            <a:srgbClr val="141B2D"/>
          </a:solidFill>
          <a:ln w="12700">
            <a:solidFill>
              <a:srgbClr val="1F2940"/>
            </a:solidFill>
            <a:prstDash val="solid"/>
          </a:ln>
        </p:spPr>
        <p:txBody>
          <a:bodyPr/>
          <a:lstStyle/>
          <a:p>
            <a:endParaRPr lang="en-US"/>
          </a:p>
        </p:txBody>
      </p:sp>
      <p:sp>
        <p:nvSpPr>
          <p:cNvPr id="11" name="Shape 9"/>
          <p:cNvSpPr/>
          <p:nvPr/>
        </p:nvSpPr>
        <p:spPr>
          <a:xfrm>
            <a:off x="4251960" y="2194560"/>
            <a:ext cx="73152" cy="3657600"/>
          </a:xfrm>
          <a:prstGeom prst="rect">
            <a:avLst/>
          </a:prstGeom>
          <a:solidFill>
            <a:srgbClr val="00D4FF"/>
          </a:solidFill>
          <a:ln w="12700">
            <a:solidFill>
              <a:srgbClr val="00D4FF"/>
            </a:solidFill>
            <a:prstDash val="solid"/>
          </a:ln>
        </p:spPr>
        <p:txBody>
          <a:bodyPr/>
          <a:lstStyle/>
          <a:p>
            <a:endParaRPr lang="en-US"/>
          </a:p>
        </p:txBody>
      </p:sp>
      <p:sp>
        <p:nvSpPr>
          <p:cNvPr id="12" name="Text 10"/>
          <p:cNvSpPr/>
          <p:nvPr/>
        </p:nvSpPr>
        <p:spPr>
          <a:xfrm>
            <a:off x="4617720" y="2377440"/>
            <a:ext cx="3108960" cy="1371600"/>
          </a:xfrm>
          <a:prstGeom prst="rect">
            <a:avLst/>
          </a:prstGeom>
          <a:noFill/>
          <a:ln/>
        </p:spPr>
        <p:txBody>
          <a:bodyPr wrap="square" lIns="0" tIns="0" rIns="0" bIns="0" rtlCol="0" anchor="ctr"/>
          <a:lstStyle/>
          <a:p>
            <a:pPr marL="0" indent="0">
              <a:buNone/>
            </a:pPr>
            <a:r>
              <a:rPr lang="en-US" sz="8000" b="1" dirty="0">
                <a:solidFill>
                  <a:srgbClr val="00D4FF"/>
                </a:solidFill>
                <a:latin typeface="Arial Black" pitchFamily="34" charset="0"/>
                <a:ea typeface="Arial Black" pitchFamily="34" charset="-122"/>
                <a:cs typeface="Arial Black" pitchFamily="34" charset="-120"/>
              </a:rPr>
              <a:t>90%</a:t>
            </a:r>
            <a:endParaRPr lang="en-US" sz="8000" dirty="0"/>
          </a:p>
        </p:txBody>
      </p:sp>
      <p:sp>
        <p:nvSpPr>
          <p:cNvPr id="13" name="Text 11"/>
          <p:cNvSpPr/>
          <p:nvPr/>
        </p:nvSpPr>
        <p:spPr>
          <a:xfrm>
            <a:off x="4617720" y="3840480"/>
            <a:ext cx="3108960" cy="118872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of AI-cited pages rank position 21+ on Google.</a:t>
            </a:r>
            <a:endParaRPr lang="en-US" sz="1600" dirty="0"/>
          </a:p>
        </p:txBody>
      </p:sp>
      <p:sp>
        <p:nvSpPr>
          <p:cNvPr id="14" name="Text 12"/>
          <p:cNvSpPr/>
          <p:nvPr/>
        </p:nvSpPr>
        <p:spPr>
          <a:xfrm>
            <a:off x="4617720" y="5074920"/>
            <a:ext cx="3108960" cy="64008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Page 3 or deeper. Or not ranking at all.</a:t>
            </a:r>
            <a:endParaRPr lang="en-US" sz="1600" dirty="0"/>
          </a:p>
        </p:txBody>
      </p:sp>
      <p:sp>
        <p:nvSpPr>
          <p:cNvPr id="15" name="Shape 13"/>
          <p:cNvSpPr/>
          <p:nvPr/>
        </p:nvSpPr>
        <p:spPr>
          <a:xfrm>
            <a:off x="8046720" y="2194560"/>
            <a:ext cx="3611880" cy="3657600"/>
          </a:xfrm>
          <a:prstGeom prst="rect">
            <a:avLst/>
          </a:prstGeom>
          <a:solidFill>
            <a:srgbClr val="141B2D"/>
          </a:solidFill>
          <a:ln w="12700">
            <a:solidFill>
              <a:srgbClr val="1F2940"/>
            </a:solidFill>
            <a:prstDash val="solid"/>
          </a:ln>
        </p:spPr>
        <p:txBody>
          <a:bodyPr/>
          <a:lstStyle/>
          <a:p>
            <a:endParaRPr lang="en-US"/>
          </a:p>
        </p:txBody>
      </p:sp>
      <p:sp>
        <p:nvSpPr>
          <p:cNvPr id="16" name="Shape 14"/>
          <p:cNvSpPr/>
          <p:nvPr/>
        </p:nvSpPr>
        <p:spPr>
          <a:xfrm>
            <a:off x="8046720" y="2194560"/>
            <a:ext cx="73152" cy="3657600"/>
          </a:xfrm>
          <a:prstGeom prst="rect">
            <a:avLst/>
          </a:prstGeom>
          <a:solidFill>
            <a:srgbClr val="FF4D8F"/>
          </a:solidFill>
          <a:ln w="12700">
            <a:solidFill>
              <a:srgbClr val="FF4D8F"/>
            </a:solidFill>
            <a:prstDash val="solid"/>
          </a:ln>
        </p:spPr>
        <p:txBody>
          <a:bodyPr/>
          <a:lstStyle/>
          <a:p>
            <a:endParaRPr lang="en-US"/>
          </a:p>
        </p:txBody>
      </p:sp>
      <p:sp>
        <p:nvSpPr>
          <p:cNvPr id="17" name="Text 15"/>
          <p:cNvSpPr/>
          <p:nvPr/>
        </p:nvSpPr>
        <p:spPr>
          <a:xfrm>
            <a:off x="8412480" y="2377440"/>
            <a:ext cx="3108960" cy="1371600"/>
          </a:xfrm>
          <a:prstGeom prst="rect">
            <a:avLst/>
          </a:prstGeom>
          <a:noFill/>
          <a:ln/>
        </p:spPr>
        <p:txBody>
          <a:bodyPr wrap="square" lIns="0" tIns="0" rIns="0" bIns="0" rtlCol="0" anchor="ctr"/>
          <a:lstStyle/>
          <a:p>
            <a:pPr marL="0" indent="0">
              <a:buNone/>
            </a:pPr>
            <a:r>
              <a:rPr lang="en-US" sz="8000" b="1" dirty="0">
                <a:solidFill>
                  <a:srgbClr val="FF4D8F"/>
                </a:solidFill>
                <a:latin typeface="Arial Black" pitchFamily="34" charset="0"/>
                <a:ea typeface="Arial Black" pitchFamily="34" charset="-122"/>
                <a:cs typeface="Arial Black" pitchFamily="34" charset="-120"/>
              </a:rPr>
              <a:t>75%</a:t>
            </a:r>
            <a:endParaRPr lang="en-US" sz="8000" dirty="0"/>
          </a:p>
        </p:txBody>
      </p:sp>
      <p:sp>
        <p:nvSpPr>
          <p:cNvPr id="18" name="Text 16"/>
          <p:cNvSpPr/>
          <p:nvPr/>
        </p:nvSpPr>
        <p:spPr>
          <a:xfrm>
            <a:off x="8412480" y="3840480"/>
            <a:ext cx="3108960" cy="1188720"/>
          </a:xfrm>
          <a:prstGeom prst="rect">
            <a:avLst/>
          </a:prstGeom>
          <a:noFill/>
          <a:ln/>
        </p:spPr>
        <p:txBody>
          <a:bodyPr wrap="square" lIns="0" tIns="0" rIns="0" bIns="0"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of AI citations come from non-Google sources entirely.</a:t>
            </a:r>
            <a:endParaRPr lang="en-US" sz="1600" dirty="0"/>
          </a:p>
        </p:txBody>
      </p:sp>
      <p:sp>
        <p:nvSpPr>
          <p:cNvPr id="19" name="Text 17"/>
          <p:cNvSpPr/>
          <p:nvPr/>
        </p:nvSpPr>
        <p:spPr>
          <a:xfrm>
            <a:off x="8412480" y="5074920"/>
            <a:ext cx="3108960" cy="640080"/>
          </a:xfrm>
          <a:prstGeom prst="rect">
            <a:avLst/>
          </a:prstGeom>
          <a:noFill/>
          <a:ln/>
        </p:spPr>
        <p:txBody>
          <a:bodyPr wrap="square" lIns="0" tIns="0" rIns="0" bIns="0" rtlCol="0" anchor="ctr"/>
          <a:lstStyle/>
          <a:p>
            <a:pPr marL="0" indent="0">
              <a:buNone/>
            </a:pPr>
            <a:r>
              <a:rPr lang="en-US" sz="1600" i="1" dirty="0">
                <a:solidFill>
                  <a:srgbClr val="8B95A8"/>
                </a:solidFill>
                <a:latin typeface="Calibri" pitchFamily="34" charset="0"/>
                <a:ea typeface="Calibri" pitchFamily="34" charset="-122"/>
                <a:cs typeface="Calibri" pitchFamily="34" charset="-120"/>
              </a:rPr>
              <a:t>Reddit, YouTube, brand-direct, communities.</a:t>
            </a:r>
            <a:endParaRPr lang="en-US" sz="1600" dirty="0"/>
          </a:p>
        </p:txBody>
      </p:sp>
      <p:sp>
        <p:nvSpPr>
          <p:cNvPr id="20" name="Text 18"/>
          <p:cNvSpPr/>
          <p:nvPr/>
        </p:nvSpPr>
        <p:spPr>
          <a:xfrm>
            <a:off x="457200" y="6126480"/>
            <a:ext cx="10972800" cy="274320"/>
          </a:xfrm>
          <a:prstGeom prst="rect">
            <a:avLst/>
          </a:prstGeom>
          <a:noFill/>
          <a:ln/>
        </p:spPr>
        <p:txBody>
          <a:bodyPr wrap="square" lIns="0" tIns="0" rIns="0" bIns="0" rtlCol="0" anchor="ctr"/>
          <a:lstStyle/>
          <a:p>
            <a:pPr marL="0" indent="0">
              <a:buNone/>
            </a:pPr>
            <a:r>
              <a:rPr lang="en-US" sz="1000" i="1" dirty="0">
                <a:solidFill>
                  <a:srgbClr val="8B95A8"/>
                </a:solidFill>
                <a:latin typeface="Calibri" pitchFamily="34" charset="0"/>
                <a:ea typeface="Calibri" pitchFamily="34" charset="-122"/>
                <a:cs typeface="Calibri" pitchFamily="34" charset="-120"/>
              </a:rPr>
              <a:t>Source: SEJ / BrightEdge, Presence AI, Writesonic, 2026</a:t>
            </a:r>
            <a:endParaRPr lang="en-US" sz="1000" dirty="0"/>
          </a:p>
        </p:txBody>
      </p:sp>
      <p:sp>
        <p:nvSpPr>
          <p:cNvPr id="21" name="Text 19"/>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8 / 30</a:t>
            </a:r>
            <a:endParaRPr lang="en-US" sz="900" dirty="0"/>
          </a:p>
        </p:txBody>
      </p:sp>
      <p:sp>
        <p:nvSpPr>
          <p:cNvPr id="22" name="Text 0">
            <a:extLst>
              <a:ext uri="{FF2B5EF4-FFF2-40B4-BE49-F238E27FC236}">
                <a16:creationId xmlns:a16="http://schemas.microsoft.com/office/drawing/2014/main" id="{74FCDE88-AE9B-4A98-60F7-BD2E8B05D93E}"/>
              </a:ext>
            </a:extLst>
          </p:cNvPr>
          <p:cNvSpPr/>
          <p:nvPr/>
        </p:nvSpPr>
        <p:spPr>
          <a:xfrm>
            <a:off x="9726804" y="405952"/>
            <a:ext cx="2254432"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WHAT'S CHANGING</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9">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0972800" cy="822960"/>
          </a:xfrm>
          <a:prstGeom prst="rect">
            <a:avLst/>
          </a:prstGeom>
          <a:noFill/>
          <a:ln/>
        </p:spPr>
        <p:txBody>
          <a:bodyPr wrap="square" lIns="0" tIns="0" rIns="0" bIns="0" rtlCol="0" anchor="ctr"/>
          <a:lstStyle/>
          <a:p>
            <a:pPr marL="0" indent="0">
              <a:buNone/>
            </a:pPr>
            <a:r>
              <a:rPr lang="en-US" sz="3600" b="1" dirty="0">
                <a:solidFill>
                  <a:srgbClr val="FFFFFF"/>
                </a:solidFill>
                <a:latin typeface="Arial Black" pitchFamily="34" charset="0"/>
                <a:ea typeface="Arial Black" pitchFamily="34" charset="-122"/>
                <a:cs typeface="Arial Black" pitchFamily="34" charset="-120"/>
              </a:rPr>
              <a:t>Position 1 in the AI shortlist is the new above-the-fold</a:t>
            </a:r>
            <a:endParaRPr lang="en-US" sz="3600" dirty="0"/>
          </a:p>
        </p:txBody>
      </p:sp>
      <p:sp>
        <p:nvSpPr>
          <p:cNvPr id="4" name="Text 2"/>
          <p:cNvSpPr/>
          <p:nvPr/>
        </p:nvSpPr>
        <p:spPr>
          <a:xfrm>
            <a:off x="457200" y="2103120"/>
            <a:ext cx="5486400" cy="2743200"/>
          </a:xfrm>
          <a:prstGeom prst="rect">
            <a:avLst/>
          </a:prstGeom>
          <a:noFill/>
          <a:ln/>
        </p:spPr>
        <p:txBody>
          <a:bodyPr wrap="square" lIns="0" tIns="0" rIns="0" bIns="0" rtlCol="0" anchor="ctr"/>
          <a:lstStyle/>
          <a:p>
            <a:pPr marL="0" indent="0">
              <a:buNone/>
            </a:pPr>
            <a:r>
              <a:rPr lang="en-US" sz="12000" b="1" dirty="0">
                <a:solidFill>
                  <a:srgbClr val="00D4FF"/>
                </a:solidFill>
                <a:latin typeface="Arial Black" pitchFamily="34" charset="0"/>
                <a:ea typeface="Arial Black" pitchFamily="34" charset="-122"/>
                <a:cs typeface="Arial Black" pitchFamily="34" charset="-120"/>
              </a:rPr>
              <a:t>74%</a:t>
            </a:r>
            <a:endParaRPr lang="en-US" sz="12000" dirty="0"/>
          </a:p>
        </p:txBody>
      </p:sp>
      <p:sp>
        <p:nvSpPr>
          <p:cNvPr id="5" name="Text 3"/>
          <p:cNvSpPr/>
          <p:nvPr/>
        </p:nvSpPr>
        <p:spPr>
          <a:xfrm>
            <a:off x="6217920" y="2286000"/>
            <a:ext cx="5486400" cy="2286000"/>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of AI Mode users picked the item ranked FIRST in the AI's curated 2–5 item shortlist as their top choice.</a:t>
            </a:r>
            <a:endParaRPr lang="en-US" sz="2200" dirty="0"/>
          </a:p>
        </p:txBody>
      </p:sp>
      <p:sp>
        <p:nvSpPr>
          <p:cNvPr id="6" name="Text 4"/>
          <p:cNvSpPr/>
          <p:nvPr/>
        </p:nvSpPr>
        <p:spPr>
          <a:xfrm>
            <a:off x="6217920" y="4663440"/>
            <a:ext cx="365760" cy="320040"/>
          </a:xfrm>
          <a:prstGeom prst="rect">
            <a:avLst/>
          </a:prstGeom>
          <a:noFill/>
          <a:ln/>
        </p:spPr>
        <p:txBody>
          <a:bodyPr wrap="square" lIns="0" tIns="0" rIns="0" bIns="0" rtlCol="0" anchor="ctr"/>
          <a:lstStyle/>
          <a:p>
            <a:pPr marL="0" indent="0">
              <a:buNone/>
            </a:pPr>
            <a:r>
              <a:rPr lang="en-US" sz="1400" b="1" dirty="0">
                <a:solidFill>
                  <a:srgbClr val="00D4FF"/>
                </a:solidFill>
                <a:latin typeface="Calibri" pitchFamily="34" charset="0"/>
                <a:ea typeface="Calibri" pitchFamily="34" charset="-122"/>
                <a:cs typeface="Calibri" pitchFamily="34" charset="-120"/>
              </a:rPr>
              <a:t>1.</a:t>
            </a:r>
            <a:endParaRPr lang="en-US" sz="1400" dirty="0"/>
          </a:p>
        </p:txBody>
      </p:sp>
      <p:sp>
        <p:nvSpPr>
          <p:cNvPr id="7" name="Shape 5"/>
          <p:cNvSpPr/>
          <p:nvPr/>
        </p:nvSpPr>
        <p:spPr>
          <a:xfrm>
            <a:off x="6583680" y="4773168"/>
            <a:ext cx="4114800" cy="109728"/>
          </a:xfrm>
          <a:prstGeom prst="rect">
            <a:avLst/>
          </a:prstGeom>
          <a:solidFill>
            <a:srgbClr val="00D4FF"/>
          </a:solidFill>
          <a:ln w="12700">
            <a:solidFill>
              <a:srgbClr val="00D4FF"/>
            </a:solidFill>
            <a:prstDash val="solid"/>
          </a:ln>
        </p:spPr>
        <p:txBody>
          <a:bodyPr/>
          <a:lstStyle/>
          <a:p>
            <a:endParaRPr lang="en-US"/>
          </a:p>
        </p:txBody>
      </p:sp>
      <p:sp>
        <p:nvSpPr>
          <p:cNvPr id="8" name="Text 6"/>
          <p:cNvSpPr/>
          <p:nvPr/>
        </p:nvSpPr>
        <p:spPr>
          <a:xfrm>
            <a:off x="6217920" y="5029200"/>
            <a:ext cx="365760" cy="320040"/>
          </a:xfrm>
          <a:prstGeom prst="rect">
            <a:avLst/>
          </a:prstGeom>
          <a:noFill/>
          <a:ln/>
        </p:spPr>
        <p:txBody>
          <a:bodyPr wrap="square" lIns="0" tIns="0" rIns="0" bIns="0" rtlCol="0" anchor="ctr"/>
          <a:lstStyle/>
          <a:p>
            <a:pPr marL="0" indent="0">
              <a:buNone/>
            </a:pPr>
            <a:r>
              <a:rPr lang="en-US" sz="1400" b="1" dirty="0">
                <a:solidFill>
                  <a:srgbClr val="8B95A8"/>
                </a:solidFill>
                <a:latin typeface="Calibri" pitchFamily="34" charset="0"/>
                <a:ea typeface="Calibri" pitchFamily="34" charset="-122"/>
                <a:cs typeface="Calibri" pitchFamily="34" charset="-120"/>
              </a:rPr>
              <a:t>2.</a:t>
            </a:r>
            <a:endParaRPr lang="en-US" sz="1400" dirty="0"/>
          </a:p>
        </p:txBody>
      </p:sp>
      <p:sp>
        <p:nvSpPr>
          <p:cNvPr id="9" name="Shape 7"/>
          <p:cNvSpPr/>
          <p:nvPr/>
        </p:nvSpPr>
        <p:spPr>
          <a:xfrm>
            <a:off x="6583680" y="5138928"/>
            <a:ext cx="2560320" cy="109728"/>
          </a:xfrm>
          <a:prstGeom prst="rect">
            <a:avLst/>
          </a:prstGeom>
          <a:solidFill>
            <a:srgbClr val="8B95A8"/>
          </a:solidFill>
          <a:ln w="12700">
            <a:solidFill>
              <a:srgbClr val="8B95A8"/>
            </a:solidFill>
            <a:prstDash val="solid"/>
          </a:ln>
        </p:spPr>
        <p:txBody>
          <a:bodyPr/>
          <a:lstStyle/>
          <a:p>
            <a:endParaRPr lang="en-US"/>
          </a:p>
        </p:txBody>
      </p:sp>
      <p:sp>
        <p:nvSpPr>
          <p:cNvPr id="10" name="Text 8"/>
          <p:cNvSpPr/>
          <p:nvPr/>
        </p:nvSpPr>
        <p:spPr>
          <a:xfrm>
            <a:off x="6217920" y="5394960"/>
            <a:ext cx="365760" cy="320040"/>
          </a:xfrm>
          <a:prstGeom prst="rect">
            <a:avLst/>
          </a:prstGeom>
          <a:noFill/>
          <a:ln/>
        </p:spPr>
        <p:txBody>
          <a:bodyPr wrap="square" lIns="0" tIns="0" rIns="0" bIns="0" rtlCol="0" anchor="ctr"/>
          <a:lstStyle/>
          <a:p>
            <a:pPr marL="0" indent="0">
              <a:buNone/>
            </a:pPr>
            <a:r>
              <a:rPr lang="en-US" sz="1400" b="1" dirty="0">
                <a:solidFill>
                  <a:srgbClr val="8B95A8"/>
                </a:solidFill>
                <a:latin typeface="Calibri" pitchFamily="34" charset="0"/>
                <a:ea typeface="Calibri" pitchFamily="34" charset="-122"/>
                <a:cs typeface="Calibri" pitchFamily="34" charset="-120"/>
              </a:rPr>
              <a:t>3.</a:t>
            </a:r>
            <a:endParaRPr lang="en-US" sz="1400" dirty="0"/>
          </a:p>
        </p:txBody>
      </p:sp>
      <p:sp>
        <p:nvSpPr>
          <p:cNvPr id="11" name="Shape 9"/>
          <p:cNvSpPr/>
          <p:nvPr/>
        </p:nvSpPr>
        <p:spPr>
          <a:xfrm>
            <a:off x="6583680" y="5504688"/>
            <a:ext cx="2834640" cy="109728"/>
          </a:xfrm>
          <a:prstGeom prst="rect">
            <a:avLst/>
          </a:prstGeom>
          <a:solidFill>
            <a:srgbClr val="8B95A8"/>
          </a:solidFill>
          <a:ln w="12700">
            <a:solidFill>
              <a:srgbClr val="8B95A8"/>
            </a:solidFill>
            <a:prstDash val="solid"/>
          </a:ln>
        </p:spPr>
        <p:txBody>
          <a:bodyPr/>
          <a:lstStyle/>
          <a:p>
            <a:endParaRPr lang="en-US"/>
          </a:p>
        </p:txBody>
      </p:sp>
      <p:sp>
        <p:nvSpPr>
          <p:cNvPr id="12" name="Text 10"/>
          <p:cNvSpPr/>
          <p:nvPr/>
        </p:nvSpPr>
        <p:spPr>
          <a:xfrm>
            <a:off x="6217920" y="5760720"/>
            <a:ext cx="365760" cy="320040"/>
          </a:xfrm>
          <a:prstGeom prst="rect">
            <a:avLst/>
          </a:prstGeom>
          <a:noFill/>
          <a:ln/>
        </p:spPr>
        <p:txBody>
          <a:bodyPr wrap="square" lIns="0" tIns="0" rIns="0" bIns="0" rtlCol="0" anchor="ctr"/>
          <a:lstStyle/>
          <a:p>
            <a:pPr marL="0" indent="0">
              <a:buNone/>
            </a:pPr>
            <a:r>
              <a:rPr lang="en-US" sz="1400" b="1" dirty="0">
                <a:solidFill>
                  <a:srgbClr val="8B95A8"/>
                </a:solidFill>
                <a:latin typeface="Calibri" pitchFamily="34" charset="0"/>
                <a:ea typeface="Calibri" pitchFamily="34" charset="-122"/>
                <a:cs typeface="Calibri" pitchFamily="34" charset="-120"/>
              </a:rPr>
              <a:t>4.</a:t>
            </a:r>
            <a:endParaRPr lang="en-US" sz="1400" dirty="0"/>
          </a:p>
        </p:txBody>
      </p:sp>
      <p:sp>
        <p:nvSpPr>
          <p:cNvPr id="13" name="Shape 11"/>
          <p:cNvSpPr/>
          <p:nvPr/>
        </p:nvSpPr>
        <p:spPr>
          <a:xfrm>
            <a:off x="6583680" y="5870448"/>
            <a:ext cx="3108960" cy="109728"/>
          </a:xfrm>
          <a:prstGeom prst="rect">
            <a:avLst/>
          </a:prstGeom>
          <a:solidFill>
            <a:srgbClr val="8B95A8"/>
          </a:solidFill>
          <a:ln w="12700">
            <a:solidFill>
              <a:srgbClr val="8B95A8"/>
            </a:solidFill>
            <a:prstDash val="solid"/>
          </a:ln>
        </p:spPr>
        <p:txBody>
          <a:bodyPr/>
          <a:lstStyle/>
          <a:p>
            <a:endParaRPr lang="en-US"/>
          </a:p>
        </p:txBody>
      </p:sp>
      <p:sp>
        <p:nvSpPr>
          <p:cNvPr id="14" name="Text 12"/>
          <p:cNvSpPr/>
          <p:nvPr/>
        </p:nvSpPr>
        <p:spPr>
          <a:xfrm>
            <a:off x="6217920" y="6126480"/>
            <a:ext cx="365760" cy="320040"/>
          </a:xfrm>
          <a:prstGeom prst="rect">
            <a:avLst/>
          </a:prstGeom>
          <a:noFill/>
          <a:ln/>
        </p:spPr>
        <p:txBody>
          <a:bodyPr wrap="square" lIns="0" tIns="0" rIns="0" bIns="0" rtlCol="0" anchor="ctr"/>
          <a:lstStyle/>
          <a:p>
            <a:pPr marL="0" indent="0">
              <a:buNone/>
            </a:pPr>
            <a:r>
              <a:rPr lang="en-US" sz="1400" b="1" dirty="0">
                <a:solidFill>
                  <a:srgbClr val="8B95A8"/>
                </a:solidFill>
                <a:latin typeface="Calibri" pitchFamily="34" charset="0"/>
                <a:ea typeface="Calibri" pitchFamily="34" charset="-122"/>
                <a:cs typeface="Calibri" pitchFamily="34" charset="-120"/>
              </a:rPr>
              <a:t>5.</a:t>
            </a:r>
            <a:endParaRPr lang="en-US" sz="1400" dirty="0"/>
          </a:p>
        </p:txBody>
      </p:sp>
      <p:sp>
        <p:nvSpPr>
          <p:cNvPr id="15" name="Shape 13"/>
          <p:cNvSpPr/>
          <p:nvPr/>
        </p:nvSpPr>
        <p:spPr>
          <a:xfrm>
            <a:off x="6583680" y="6236208"/>
            <a:ext cx="3383280" cy="109728"/>
          </a:xfrm>
          <a:prstGeom prst="rect">
            <a:avLst/>
          </a:prstGeom>
          <a:solidFill>
            <a:srgbClr val="8B95A8"/>
          </a:solidFill>
          <a:ln w="12700">
            <a:solidFill>
              <a:srgbClr val="8B95A8"/>
            </a:solidFill>
            <a:prstDash val="solid"/>
          </a:ln>
        </p:spPr>
        <p:txBody>
          <a:bodyPr/>
          <a:lstStyle/>
          <a:p>
            <a:endParaRPr lang="en-US"/>
          </a:p>
        </p:txBody>
      </p:sp>
      <p:sp>
        <p:nvSpPr>
          <p:cNvPr id="16" name="Text 14"/>
          <p:cNvSpPr/>
          <p:nvPr/>
        </p:nvSpPr>
        <p:spPr>
          <a:xfrm>
            <a:off x="457200" y="4526280"/>
            <a:ext cx="5516881" cy="457200"/>
          </a:xfrm>
          <a:prstGeom prst="rect">
            <a:avLst/>
          </a:prstGeom>
          <a:noFill/>
          <a:ln/>
        </p:spPr>
        <p:txBody>
          <a:bodyPr wrap="square" lIns="0" tIns="0" rIns="0" bIns="0" rtlCol="0" anchor="ctr"/>
          <a:lstStyle/>
          <a:p>
            <a:pPr marL="0" indent="0">
              <a:buNone/>
            </a:pPr>
            <a:r>
              <a:rPr lang="en-US" sz="2000" i="1" dirty="0">
                <a:solidFill>
                  <a:srgbClr val="8B95A8"/>
                </a:solidFill>
                <a:latin typeface="Calibri" pitchFamily="34" charset="0"/>
                <a:ea typeface="Calibri" pitchFamily="34" charset="-122"/>
                <a:cs typeface="Calibri" pitchFamily="34" charset="-120"/>
              </a:rPr>
              <a:t>Being mentioned isn't enough. Be FIRST.</a:t>
            </a:r>
            <a:endParaRPr lang="en-US" sz="2000" dirty="0"/>
          </a:p>
        </p:txBody>
      </p:sp>
      <p:sp>
        <p:nvSpPr>
          <p:cNvPr id="17" name="Text 15"/>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9 / 30</a:t>
            </a:r>
            <a:endParaRPr lang="en-US" sz="900" dirty="0"/>
          </a:p>
        </p:txBody>
      </p:sp>
      <p:sp>
        <p:nvSpPr>
          <p:cNvPr id="18" name="Text 0">
            <a:extLst>
              <a:ext uri="{FF2B5EF4-FFF2-40B4-BE49-F238E27FC236}">
                <a16:creationId xmlns:a16="http://schemas.microsoft.com/office/drawing/2014/main" id="{613EDF21-C5BD-C265-A0E7-760D95A3F7FD}"/>
              </a:ext>
            </a:extLst>
          </p:cNvPr>
          <p:cNvSpPr/>
          <p:nvPr/>
        </p:nvSpPr>
        <p:spPr>
          <a:xfrm>
            <a:off x="9726804" y="405952"/>
            <a:ext cx="2254432"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WHAT'S CHANGING</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0E1A"/>
        </a:solidFill>
        <a:effectLst/>
      </p:bgPr>
    </p:bg>
    <p:spTree>
      <p:nvGrpSpPr>
        <p:cNvPr id="1" name="">
          <a:extLst>
            <a:ext uri="{FF2B5EF4-FFF2-40B4-BE49-F238E27FC236}">
              <a16:creationId xmlns:a16="http://schemas.microsoft.com/office/drawing/2014/main" id="{5C5B6BF8-7826-2CE6-628E-0A519FFE50A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2B06ABB-A0C5-6B97-B5F9-9520AB65367C}"/>
              </a:ext>
            </a:extLst>
          </p:cNvPr>
          <p:cNvSpPr/>
          <p:nvPr/>
        </p:nvSpPr>
        <p:spPr>
          <a:xfrm>
            <a:off x="9692630" y="405952"/>
            <a:ext cx="210513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THE FRAMEWORK</a:t>
            </a:r>
            <a:endParaRPr lang="en-US" sz="1100" dirty="0"/>
          </a:p>
        </p:txBody>
      </p:sp>
      <p:sp>
        <p:nvSpPr>
          <p:cNvPr id="3" name="Text 1">
            <a:extLst>
              <a:ext uri="{FF2B5EF4-FFF2-40B4-BE49-F238E27FC236}">
                <a16:creationId xmlns:a16="http://schemas.microsoft.com/office/drawing/2014/main" id="{8311EDC2-A26C-EB2A-F8BD-9727028FD2DD}"/>
              </a:ext>
            </a:extLst>
          </p:cNvPr>
          <p:cNvSpPr/>
          <p:nvPr/>
        </p:nvSpPr>
        <p:spPr>
          <a:xfrm>
            <a:off x="474083" y="546494"/>
            <a:ext cx="7874389" cy="822960"/>
          </a:xfrm>
          <a:prstGeom prst="rect">
            <a:avLst/>
          </a:prstGeom>
          <a:noFill/>
          <a:ln/>
        </p:spPr>
        <p:txBody>
          <a:bodyPr wrap="square" lIns="0" tIns="0" rIns="0" bIns="0" rtlCol="0" anchor="ctr"/>
          <a:lstStyle/>
          <a:p>
            <a:r>
              <a:rPr lang="en-US" sz="3600" b="1" dirty="0">
                <a:solidFill>
                  <a:srgbClr val="FFFFFF"/>
                </a:solidFill>
                <a:latin typeface="Arial Black" pitchFamily="34" charset="0"/>
                <a:ea typeface="Arial Black" pitchFamily="34" charset="-122"/>
                <a:cs typeface="Arial Black" pitchFamily="34" charset="-120"/>
              </a:rPr>
              <a:t>Eight pillars of AI optimization</a:t>
            </a:r>
            <a:endParaRPr lang="en-US" sz="3600" dirty="0"/>
          </a:p>
        </p:txBody>
      </p:sp>
      <p:sp>
        <p:nvSpPr>
          <p:cNvPr id="4" name="Text 2">
            <a:extLst>
              <a:ext uri="{FF2B5EF4-FFF2-40B4-BE49-F238E27FC236}">
                <a16:creationId xmlns:a16="http://schemas.microsoft.com/office/drawing/2014/main" id="{8ED226E0-E761-F23F-4EFA-49B252FC5978}"/>
              </a:ext>
            </a:extLst>
          </p:cNvPr>
          <p:cNvSpPr/>
          <p:nvPr/>
        </p:nvSpPr>
        <p:spPr>
          <a:xfrm>
            <a:off x="644634" y="1186574"/>
            <a:ext cx="2278463" cy="36576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Building your foundation</a:t>
            </a:r>
            <a:endParaRPr lang="en-US" sz="1600" dirty="0"/>
          </a:p>
        </p:txBody>
      </p:sp>
      <p:sp>
        <p:nvSpPr>
          <p:cNvPr id="5" name="Shape 3">
            <a:extLst>
              <a:ext uri="{FF2B5EF4-FFF2-40B4-BE49-F238E27FC236}">
                <a16:creationId xmlns:a16="http://schemas.microsoft.com/office/drawing/2014/main" id="{6A0D8E40-8608-49D1-C26B-20F7ED98F922}"/>
              </a:ext>
            </a:extLst>
          </p:cNvPr>
          <p:cNvSpPr/>
          <p:nvPr/>
        </p:nvSpPr>
        <p:spPr>
          <a:xfrm>
            <a:off x="653144" y="1528359"/>
            <a:ext cx="5119635" cy="1234440"/>
          </a:xfrm>
          <a:prstGeom prst="rect">
            <a:avLst/>
          </a:prstGeom>
          <a:solidFill>
            <a:srgbClr val="141B2D"/>
          </a:solidFill>
          <a:ln w="12700">
            <a:solidFill>
              <a:srgbClr val="1F2940"/>
            </a:solidFill>
            <a:prstDash val="solid"/>
          </a:ln>
        </p:spPr>
        <p:txBody>
          <a:bodyPr/>
          <a:lstStyle/>
          <a:p>
            <a:endParaRPr lang="en-US" dirty="0"/>
          </a:p>
        </p:txBody>
      </p:sp>
      <p:sp>
        <p:nvSpPr>
          <p:cNvPr id="6" name="Shape 4">
            <a:extLst>
              <a:ext uri="{FF2B5EF4-FFF2-40B4-BE49-F238E27FC236}">
                <a16:creationId xmlns:a16="http://schemas.microsoft.com/office/drawing/2014/main" id="{D73C8EAE-0ECB-81D6-076F-F0CA95898C4C}"/>
              </a:ext>
            </a:extLst>
          </p:cNvPr>
          <p:cNvSpPr/>
          <p:nvPr/>
        </p:nvSpPr>
        <p:spPr>
          <a:xfrm>
            <a:off x="653144" y="1528359"/>
            <a:ext cx="109728" cy="1234440"/>
          </a:xfrm>
          <a:prstGeom prst="rect">
            <a:avLst/>
          </a:prstGeom>
          <a:solidFill>
            <a:srgbClr val="00D4FF"/>
          </a:solidFill>
          <a:ln w="12700">
            <a:solidFill>
              <a:srgbClr val="00D4FF"/>
            </a:solidFill>
            <a:prstDash val="solid"/>
          </a:ln>
        </p:spPr>
        <p:txBody>
          <a:bodyPr/>
          <a:lstStyle/>
          <a:p>
            <a:endParaRPr lang="en-US"/>
          </a:p>
        </p:txBody>
      </p:sp>
      <p:sp>
        <p:nvSpPr>
          <p:cNvPr id="7" name="Text 5">
            <a:extLst>
              <a:ext uri="{FF2B5EF4-FFF2-40B4-BE49-F238E27FC236}">
                <a16:creationId xmlns:a16="http://schemas.microsoft.com/office/drawing/2014/main" id="{377B1ECA-0097-E2D2-AAD0-66CADB790384}"/>
              </a:ext>
            </a:extLst>
          </p:cNvPr>
          <p:cNvSpPr/>
          <p:nvPr/>
        </p:nvSpPr>
        <p:spPr>
          <a:xfrm>
            <a:off x="973184" y="1711239"/>
            <a:ext cx="1188720" cy="914400"/>
          </a:xfrm>
          <a:prstGeom prst="rect">
            <a:avLst/>
          </a:prstGeom>
          <a:noFill/>
          <a:ln/>
        </p:spPr>
        <p:txBody>
          <a:bodyPr wrap="square" lIns="0" tIns="0" rIns="0" bIns="0" rtlCol="0" anchor="ctr"/>
          <a:lstStyle/>
          <a:p>
            <a:pPr marL="0" indent="0">
              <a:buNone/>
            </a:pPr>
            <a:r>
              <a:rPr lang="en-US" sz="4400" b="1" dirty="0">
                <a:solidFill>
                  <a:srgbClr val="00D4FF"/>
                </a:solidFill>
                <a:latin typeface="Arial Black" pitchFamily="34" charset="0"/>
                <a:ea typeface="Arial Black" pitchFamily="34" charset="-122"/>
                <a:cs typeface="Arial Black" pitchFamily="34" charset="-120"/>
              </a:rPr>
              <a:t>01</a:t>
            </a:r>
            <a:endParaRPr lang="en-US" sz="4400" dirty="0"/>
          </a:p>
        </p:txBody>
      </p:sp>
      <p:sp>
        <p:nvSpPr>
          <p:cNvPr id="8" name="Text 6">
            <a:extLst>
              <a:ext uri="{FF2B5EF4-FFF2-40B4-BE49-F238E27FC236}">
                <a16:creationId xmlns:a16="http://schemas.microsoft.com/office/drawing/2014/main" id="{38B6B5F5-9CF8-4826-853A-CE32825BFE8B}"/>
              </a:ext>
            </a:extLst>
          </p:cNvPr>
          <p:cNvSpPr/>
          <p:nvPr/>
        </p:nvSpPr>
        <p:spPr>
          <a:xfrm>
            <a:off x="2299064" y="1665519"/>
            <a:ext cx="3373232" cy="502920"/>
          </a:xfrm>
          <a:prstGeom prst="rect">
            <a:avLst/>
          </a:prstGeom>
          <a:noFill/>
          <a:ln/>
        </p:spPr>
        <p:txBody>
          <a:bodyPr wrap="square" lIns="0" tIns="0" rIns="0" bIns="0" rtlCol="0" anchor="ctr"/>
          <a:lstStyle/>
          <a:p>
            <a:r>
              <a:rPr lang="en-US" sz="2200" b="1" dirty="0">
                <a:solidFill>
                  <a:srgbClr val="FFFFFF"/>
                </a:solidFill>
                <a:latin typeface="Arial Black" pitchFamily="34" charset="0"/>
                <a:ea typeface="Arial Black" pitchFamily="34" charset="-122"/>
                <a:cs typeface="Arial Black" pitchFamily="34" charset="-120"/>
              </a:rPr>
              <a:t>Technical Foundation</a:t>
            </a:r>
            <a:endParaRPr lang="en-US" sz="2200" dirty="0"/>
          </a:p>
        </p:txBody>
      </p:sp>
      <p:sp>
        <p:nvSpPr>
          <p:cNvPr id="9" name="Text 7">
            <a:extLst>
              <a:ext uri="{FF2B5EF4-FFF2-40B4-BE49-F238E27FC236}">
                <a16:creationId xmlns:a16="http://schemas.microsoft.com/office/drawing/2014/main" id="{05447B0F-E78F-4F2B-85A5-75494DAB78D7}"/>
              </a:ext>
            </a:extLst>
          </p:cNvPr>
          <p:cNvSpPr/>
          <p:nvPr/>
        </p:nvSpPr>
        <p:spPr>
          <a:xfrm>
            <a:off x="2299064" y="2168439"/>
            <a:ext cx="3373232"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Whitelist AI crawlers, </a:t>
            </a:r>
            <a:r>
              <a:rPr lang="en-US" sz="1600" dirty="0" err="1">
                <a:solidFill>
                  <a:srgbClr val="B8C2D6"/>
                </a:solidFill>
                <a:latin typeface="Calibri" pitchFamily="34" charset="0"/>
                <a:ea typeface="Calibri" pitchFamily="34" charset="-122"/>
                <a:cs typeface="Calibri" pitchFamily="34" charset="-120"/>
              </a:rPr>
              <a:t>LLMs.txt</a:t>
            </a:r>
            <a:r>
              <a:rPr lang="en-US" sz="1600" dirty="0">
                <a:solidFill>
                  <a:srgbClr val="B8C2D6"/>
                </a:solidFill>
                <a:latin typeface="Calibri" pitchFamily="34" charset="0"/>
                <a:ea typeface="Calibri" pitchFamily="34" charset="-122"/>
                <a:cs typeface="Calibri" pitchFamily="34" charset="-120"/>
              </a:rPr>
              <a:t>, Core Web Vitals</a:t>
            </a:r>
            <a:endParaRPr lang="en-US" sz="1600" dirty="0"/>
          </a:p>
        </p:txBody>
      </p:sp>
      <p:sp>
        <p:nvSpPr>
          <p:cNvPr id="11" name="Shape 9">
            <a:extLst>
              <a:ext uri="{FF2B5EF4-FFF2-40B4-BE49-F238E27FC236}">
                <a16:creationId xmlns:a16="http://schemas.microsoft.com/office/drawing/2014/main" id="{3C0CF1B4-450F-B3DC-E7D8-DBBB8AE7487F}"/>
              </a:ext>
            </a:extLst>
          </p:cNvPr>
          <p:cNvSpPr/>
          <p:nvPr/>
        </p:nvSpPr>
        <p:spPr>
          <a:xfrm>
            <a:off x="653144" y="2885391"/>
            <a:ext cx="5119635" cy="1234440"/>
          </a:xfrm>
          <a:prstGeom prst="rect">
            <a:avLst/>
          </a:prstGeom>
          <a:solidFill>
            <a:srgbClr val="141B2D"/>
          </a:solidFill>
          <a:ln w="12700">
            <a:solidFill>
              <a:srgbClr val="1F2940"/>
            </a:solidFill>
            <a:prstDash val="solid"/>
          </a:ln>
        </p:spPr>
        <p:txBody>
          <a:bodyPr/>
          <a:lstStyle/>
          <a:p>
            <a:endParaRPr lang="en-US"/>
          </a:p>
        </p:txBody>
      </p:sp>
      <p:sp>
        <p:nvSpPr>
          <p:cNvPr id="12" name="Shape 10">
            <a:extLst>
              <a:ext uri="{FF2B5EF4-FFF2-40B4-BE49-F238E27FC236}">
                <a16:creationId xmlns:a16="http://schemas.microsoft.com/office/drawing/2014/main" id="{594EC9ED-C6D6-F130-79A2-B112152B43F3}"/>
              </a:ext>
            </a:extLst>
          </p:cNvPr>
          <p:cNvSpPr/>
          <p:nvPr/>
        </p:nvSpPr>
        <p:spPr>
          <a:xfrm>
            <a:off x="653144" y="2885391"/>
            <a:ext cx="109728" cy="1234440"/>
          </a:xfrm>
          <a:prstGeom prst="rect">
            <a:avLst/>
          </a:prstGeom>
          <a:solidFill>
            <a:srgbClr val="FF4D8F"/>
          </a:solidFill>
          <a:ln w="12700">
            <a:solidFill>
              <a:srgbClr val="FF4D8F"/>
            </a:solidFill>
            <a:prstDash val="solid"/>
          </a:ln>
        </p:spPr>
        <p:txBody>
          <a:bodyPr/>
          <a:lstStyle/>
          <a:p>
            <a:endParaRPr lang="en-US"/>
          </a:p>
        </p:txBody>
      </p:sp>
      <p:sp>
        <p:nvSpPr>
          <p:cNvPr id="13" name="Text 11">
            <a:extLst>
              <a:ext uri="{FF2B5EF4-FFF2-40B4-BE49-F238E27FC236}">
                <a16:creationId xmlns:a16="http://schemas.microsoft.com/office/drawing/2014/main" id="{B85A05E4-515D-43F6-87DB-44D81B8668D3}"/>
              </a:ext>
            </a:extLst>
          </p:cNvPr>
          <p:cNvSpPr/>
          <p:nvPr/>
        </p:nvSpPr>
        <p:spPr>
          <a:xfrm>
            <a:off x="973184" y="3068271"/>
            <a:ext cx="1188720" cy="914400"/>
          </a:xfrm>
          <a:prstGeom prst="rect">
            <a:avLst/>
          </a:prstGeom>
          <a:noFill/>
          <a:ln/>
        </p:spPr>
        <p:txBody>
          <a:bodyPr wrap="square" lIns="0" tIns="0" rIns="0" bIns="0" rtlCol="0" anchor="ctr"/>
          <a:lstStyle/>
          <a:p>
            <a:pPr marL="0" indent="0">
              <a:buNone/>
            </a:pPr>
            <a:r>
              <a:rPr lang="en-US" sz="4400" b="1" dirty="0">
                <a:solidFill>
                  <a:srgbClr val="FF4D8F"/>
                </a:solidFill>
                <a:latin typeface="Arial Black" pitchFamily="34" charset="0"/>
                <a:ea typeface="Arial Black" pitchFamily="34" charset="-122"/>
                <a:cs typeface="Arial Black" pitchFamily="34" charset="-120"/>
              </a:rPr>
              <a:t>02</a:t>
            </a:r>
            <a:endParaRPr lang="en-US" sz="4400" dirty="0"/>
          </a:p>
        </p:txBody>
      </p:sp>
      <p:sp>
        <p:nvSpPr>
          <p:cNvPr id="14" name="Text 12">
            <a:extLst>
              <a:ext uri="{FF2B5EF4-FFF2-40B4-BE49-F238E27FC236}">
                <a16:creationId xmlns:a16="http://schemas.microsoft.com/office/drawing/2014/main" id="{D1CC25E3-064D-0BBF-A180-B6CC8D5A4EBB}"/>
              </a:ext>
            </a:extLst>
          </p:cNvPr>
          <p:cNvSpPr/>
          <p:nvPr/>
        </p:nvSpPr>
        <p:spPr>
          <a:xfrm>
            <a:off x="2299064" y="3022551"/>
            <a:ext cx="3373232"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Content Architecture</a:t>
            </a:r>
            <a:endParaRPr lang="en-US" sz="2200" dirty="0"/>
          </a:p>
        </p:txBody>
      </p:sp>
      <p:sp>
        <p:nvSpPr>
          <p:cNvPr id="15" name="Text 13">
            <a:extLst>
              <a:ext uri="{FF2B5EF4-FFF2-40B4-BE49-F238E27FC236}">
                <a16:creationId xmlns:a16="http://schemas.microsoft.com/office/drawing/2014/main" id="{9D0FC81B-5ABF-1672-4597-DCF0B02EB7FD}"/>
              </a:ext>
            </a:extLst>
          </p:cNvPr>
          <p:cNvSpPr/>
          <p:nvPr/>
        </p:nvSpPr>
        <p:spPr>
          <a:xfrm>
            <a:off x="2299063" y="3525471"/>
            <a:ext cx="3192361" cy="502920"/>
          </a:xfrm>
          <a:prstGeom prst="rect">
            <a:avLst/>
          </a:prstGeom>
          <a:noFill/>
          <a:ln/>
        </p:spPr>
        <p:txBody>
          <a:bodyPr wrap="square" lIns="0" tIns="0" rIns="0" bIns="0" rtlCol="0" anchor="ctr"/>
          <a:lstStyle/>
          <a:p>
            <a:pPr marL="0" indent="0">
              <a:buNone/>
            </a:pPr>
            <a:r>
              <a:rPr lang="en-US" sz="1600" dirty="0">
                <a:solidFill>
                  <a:srgbClr val="B8C2D6"/>
                </a:solidFill>
                <a:latin typeface="Calibri" pitchFamily="34" charset="0"/>
                <a:ea typeface="Calibri" pitchFamily="34" charset="-122"/>
                <a:cs typeface="Calibri" pitchFamily="34" charset="-120"/>
              </a:rPr>
              <a:t>Data infrastructure, Publishing actions, Measurement &amp; ROI</a:t>
            </a:r>
            <a:endParaRPr lang="en-US" sz="1600" dirty="0"/>
          </a:p>
        </p:txBody>
      </p:sp>
      <p:sp>
        <p:nvSpPr>
          <p:cNvPr id="17" name="Shape 15">
            <a:extLst>
              <a:ext uri="{FF2B5EF4-FFF2-40B4-BE49-F238E27FC236}">
                <a16:creationId xmlns:a16="http://schemas.microsoft.com/office/drawing/2014/main" id="{EC90368E-7FD8-7A4E-7962-763C83CD1DC4}"/>
              </a:ext>
            </a:extLst>
          </p:cNvPr>
          <p:cNvSpPr/>
          <p:nvPr/>
        </p:nvSpPr>
        <p:spPr>
          <a:xfrm>
            <a:off x="653144" y="4232375"/>
            <a:ext cx="5119635" cy="1234440"/>
          </a:xfrm>
          <a:prstGeom prst="rect">
            <a:avLst/>
          </a:prstGeom>
          <a:solidFill>
            <a:srgbClr val="141B2D"/>
          </a:solidFill>
          <a:ln w="12700">
            <a:solidFill>
              <a:srgbClr val="1F2940"/>
            </a:solidFill>
            <a:prstDash val="solid"/>
          </a:ln>
        </p:spPr>
        <p:txBody>
          <a:bodyPr/>
          <a:lstStyle/>
          <a:p>
            <a:endParaRPr lang="en-US"/>
          </a:p>
        </p:txBody>
      </p:sp>
      <p:sp>
        <p:nvSpPr>
          <p:cNvPr id="18" name="Shape 16">
            <a:extLst>
              <a:ext uri="{FF2B5EF4-FFF2-40B4-BE49-F238E27FC236}">
                <a16:creationId xmlns:a16="http://schemas.microsoft.com/office/drawing/2014/main" id="{C984D9A1-3640-2105-C0D2-32B7E7A72E2F}"/>
              </a:ext>
            </a:extLst>
          </p:cNvPr>
          <p:cNvSpPr/>
          <p:nvPr/>
        </p:nvSpPr>
        <p:spPr>
          <a:xfrm>
            <a:off x="653144" y="4232375"/>
            <a:ext cx="109728" cy="1234440"/>
          </a:xfrm>
          <a:prstGeom prst="rect">
            <a:avLst/>
          </a:prstGeom>
          <a:solidFill>
            <a:srgbClr val="B388FF"/>
          </a:solidFill>
          <a:ln w="12700">
            <a:solidFill>
              <a:srgbClr val="B388FF"/>
            </a:solidFill>
            <a:prstDash val="solid"/>
          </a:ln>
        </p:spPr>
        <p:txBody>
          <a:bodyPr/>
          <a:lstStyle/>
          <a:p>
            <a:endParaRPr lang="en-US"/>
          </a:p>
        </p:txBody>
      </p:sp>
      <p:sp>
        <p:nvSpPr>
          <p:cNvPr id="19" name="Text 17">
            <a:extLst>
              <a:ext uri="{FF2B5EF4-FFF2-40B4-BE49-F238E27FC236}">
                <a16:creationId xmlns:a16="http://schemas.microsoft.com/office/drawing/2014/main" id="{8C4FD07C-B27D-5C8D-AD3B-824B09EC1140}"/>
              </a:ext>
            </a:extLst>
          </p:cNvPr>
          <p:cNvSpPr/>
          <p:nvPr/>
        </p:nvSpPr>
        <p:spPr>
          <a:xfrm>
            <a:off x="973184" y="4415255"/>
            <a:ext cx="1188720" cy="914400"/>
          </a:xfrm>
          <a:prstGeom prst="rect">
            <a:avLst/>
          </a:prstGeom>
          <a:noFill/>
          <a:ln/>
        </p:spPr>
        <p:txBody>
          <a:bodyPr wrap="square" lIns="0" tIns="0" rIns="0" bIns="0" rtlCol="0" anchor="ctr"/>
          <a:lstStyle/>
          <a:p>
            <a:pPr marL="0" indent="0">
              <a:buNone/>
            </a:pPr>
            <a:r>
              <a:rPr lang="en-US" sz="4400" b="1" dirty="0">
                <a:solidFill>
                  <a:srgbClr val="B388FF"/>
                </a:solidFill>
                <a:latin typeface="Arial Black" pitchFamily="34" charset="0"/>
                <a:ea typeface="Arial Black" pitchFamily="34" charset="-122"/>
                <a:cs typeface="Arial Black" pitchFamily="34" charset="-120"/>
              </a:rPr>
              <a:t>03</a:t>
            </a:r>
            <a:endParaRPr lang="en-US" sz="4400" dirty="0"/>
          </a:p>
        </p:txBody>
      </p:sp>
      <p:sp>
        <p:nvSpPr>
          <p:cNvPr id="20" name="Text 18">
            <a:extLst>
              <a:ext uri="{FF2B5EF4-FFF2-40B4-BE49-F238E27FC236}">
                <a16:creationId xmlns:a16="http://schemas.microsoft.com/office/drawing/2014/main" id="{49E48286-A6D5-8580-C294-1CDC5455AE77}"/>
              </a:ext>
            </a:extLst>
          </p:cNvPr>
          <p:cNvSpPr/>
          <p:nvPr/>
        </p:nvSpPr>
        <p:spPr>
          <a:xfrm>
            <a:off x="2299063" y="4369535"/>
            <a:ext cx="3473715"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Brand &amp; Entity	</a:t>
            </a:r>
            <a:endParaRPr lang="en-US" sz="2200" dirty="0"/>
          </a:p>
        </p:txBody>
      </p:sp>
      <p:sp>
        <p:nvSpPr>
          <p:cNvPr id="21" name="Text 19">
            <a:extLst>
              <a:ext uri="{FF2B5EF4-FFF2-40B4-BE49-F238E27FC236}">
                <a16:creationId xmlns:a16="http://schemas.microsoft.com/office/drawing/2014/main" id="{CABEF4C9-B6CC-CD99-5EC1-8E2992D34E04}"/>
              </a:ext>
            </a:extLst>
          </p:cNvPr>
          <p:cNvSpPr/>
          <p:nvPr/>
        </p:nvSpPr>
        <p:spPr>
          <a:xfrm>
            <a:off x="2299064" y="4872455"/>
            <a:ext cx="3373232"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Branded mentions, Knowledge Panel, Consistent cross-platform footprint</a:t>
            </a:r>
            <a:endParaRPr lang="en-US" sz="1600" dirty="0"/>
          </a:p>
        </p:txBody>
      </p:sp>
      <p:sp>
        <p:nvSpPr>
          <p:cNvPr id="23" name="Text 21">
            <a:extLst>
              <a:ext uri="{FF2B5EF4-FFF2-40B4-BE49-F238E27FC236}">
                <a16:creationId xmlns:a16="http://schemas.microsoft.com/office/drawing/2014/main" id="{289011D1-3CDE-B8BF-6B36-1DA7D51DDC60}"/>
              </a:ext>
            </a:extLst>
          </p:cNvPr>
          <p:cNvSpPr/>
          <p:nvPr/>
        </p:nvSpPr>
        <p:spPr>
          <a:xfrm>
            <a:off x="653144" y="6479177"/>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4" name="Text 22">
            <a:extLst>
              <a:ext uri="{FF2B5EF4-FFF2-40B4-BE49-F238E27FC236}">
                <a16:creationId xmlns:a16="http://schemas.microsoft.com/office/drawing/2014/main" id="{0524F533-CC54-F735-9134-06C989039581}"/>
              </a:ext>
            </a:extLst>
          </p:cNvPr>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11 / 30</a:t>
            </a:r>
            <a:endParaRPr lang="en-US" sz="900" dirty="0"/>
          </a:p>
        </p:txBody>
      </p:sp>
      <p:sp>
        <p:nvSpPr>
          <p:cNvPr id="25" name="Shape 9">
            <a:extLst>
              <a:ext uri="{FF2B5EF4-FFF2-40B4-BE49-F238E27FC236}">
                <a16:creationId xmlns:a16="http://schemas.microsoft.com/office/drawing/2014/main" id="{2357569B-5EAD-CBD9-9274-FAEB3FF8A5D1}"/>
              </a:ext>
            </a:extLst>
          </p:cNvPr>
          <p:cNvSpPr/>
          <p:nvPr/>
        </p:nvSpPr>
        <p:spPr>
          <a:xfrm>
            <a:off x="653144" y="5579359"/>
            <a:ext cx="5119635" cy="1234440"/>
          </a:xfrm>
          <a:prstGeom prst="rect">
            <a:avLst/>
          </a:prstGeom>
          <a:solidFill>
            <a:srgbClr val="141B2D"/>
          </a:solidFill>
          <a:ln w="12700">
            <a:solidFill>
              <a:srgbClr val="1F2940"/>
            </a:solidFill>
            <a:prstDash val="solid"/>
          </a:ln>
        </p:spPr>
        <p:txBody>
          <a:bodyPr/>
          <a:lstStyle/>
          <a:p>
            <a:endParaRPr lang="en-US"/>
          </a:p>
        </p:txBody>
      </p:sp>
      <p:sp>
        <p:nvSpPr>
          <p:cNvPr id="28" name="Text 12">
            <a:extLst>
              <a:ext uri="{FF2B5EF4-FFF2-40B4-BE49-F238E27FC236}">
                <a16:creationId xmlns:a16="http://schemas.microsoft.com/office/drawing/2014/main" id="{2B3CE1A7-F4EB-4EE9-8744-D07EC4E84605}"/>
              </a:ext>
            </a:extLst>
          </p:cNvPr>
          <p:cNvSpPr/>
          <p:nvPr/>
        </p:nvSpPr>
        <p:spPr>
          <a:xfrm>
            <a:off x="2299064" y="5716519"/>
            <a:ext cx="3373232"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Digital PR &amp; Off-Site Authority</a:t>
            </a:r>
            <a:endParaRPr lang="en-US" sz="2200" dirty="0"/>
          </a:p>
        </p:txBody>
      </p:sp>
      <p:sp>
        <p:nvSpPr>
          <p:cNvPr id="29" name="Text 13">
            <a:extLst>
              <a:ext uri="{FF2B5EF4-FFF2-40B4-BE49-F238E27FC236}">
                <a16:creationId xmlns:a16="http://schemas.microsoft.com/office/drawing/2014/main" id="{CF89C1B7-9199-D436-39F4-AE0DB12B47D3}"/>
              </a:ext>
            </a:extLst>
          </p:cNvPr>
          <p:cNvSpPr/>
          <p:nvPr/>
        </p:nvSpPr>
        <p:spPr>
          <a:xfrm>
            <a:off x="2299063" y="6219439"/>
            <a:ext cx="3445782"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Citation-worthy content, Link &amp; mention building, Third-party mentions</a:t>
            </a:r>
            <a:endParaRPr lang="en-US" sz="1600" dirty="0"/>
          </a:p>
        </p:txBody>
      </p:sp>
      <p:sp>
        <p:nvSpPr>
          <p:cNvPr id="31" name="Shape 4">
            <a:extLst>
              <a:ext uri="{FF2B5EF4-FFF2-40B4-BE49-F238E27FC236}">
                <a16:creationId xmlns:a16="http://schemas.microsoft.com/office/drawing/2014/main" id="{C8809FFE-A8F0-FFA0-06F1-A3F36F3E9214}"/>
              </a:ext>
            </a:extLst>
          </p:cNvPr>
          <p:cNvSpPr/>
          <p:nvPr/>
        </p:nvSpPr>
        <p:spPr>
          <a:xfrm>
            <a:off x="647429" y="5577329"/>
            <a:ext cx="121158" cy="1234440"/>
          </a:xfrm>
          <a:prstGeom prst="rect">
            <a:avLst/>
          </a:prstGeom>
          <a:solidFill>
            <a:srgbClr val="FFB547"/>
          </a:solidFill>
          <a:ln w="12700">
            <a:solidFill>
              <a:srgbClr val="FFB547"/>
            </a:solidFill>
            <a:prstDash val="solid"/>
          </a:ln>
        </p:spPr>
        <p:txBody>
          <a:bodyPr/>
          <a:lstStyle/>
          <a:p>
            <a:endParaRPr lang="en-US" dirty="0"/>
          </a:p>
        </p:txBody>
      </p:sp>
      <p:sp>
        <p:nvSpPr>
          <p:cNvPr id="32" name="Text 5">
            <a:extLst>
              <a:ext uri="{FF2B5EF4-FFF2-40B4-BE49-F238E27FC236}">
                <a16:creationId xmlns:a16="http://schemas.microsoft.com/office/drawing/2014/main" id="{CE4AF575-BA5A-2522-4EE3-2BDEDCEBF982}"/>
              </a:ext>
            </a:extLst>
          </p:cNvPr>
          <p:cNvSpPr/>
          <p:nvPr/>
        </p:nvSpPr>
        <p:spPr>
          <a:xfrm>
            <a:off x="1003065" y="5788109"/>
            <a:ext cx="954367" cy="862660"/>
          </a:xfrm>
          <a:prstGeom prst="rect">
            <a:avLst/>
          </a:prstGeom>
          <a:noFill/>
          <a:ln/>
        </p:spPr>
        <p:txBody>
          <a:bodyPr wrap="square" lIns="0" tIns="0" rIns="0" bIns="0" rtlCol="0" anchor="ctr"/>
          <a:lstStyle/>
          <a:p>
            <a:pPr marL="0" indent="0">
              <a:buNone/>
            </a:pPr>
            <a:r>
              <a:rPr lang="en-US" sz="4400" b="1" dirty="0">
                <a:solidFill>
                  <a:srgbClr val="FFB547"/>
                </a:solidFill>
                <a:latin typeface="Arial Black" pitchFamily="34" charset="0"/>
                <a:ea typeface="Arial Black" pitchFamily="34" charset="-122"/>
                <a:cs typeface="Arial Black" pitchFamily="34" charset="-120"/>
              </a:rPr>
              <a:t>04</a:t>
            </a:r>
            <a:endParaRPr lang="en-US" sz="4400" dirty="0"/>
          </a:p>
        </p:txBody>
      </p:sp>
      <p:sp>
        <p:nvSpPr>
          <p:cNvPr id="33" name="Shape 3">
            <a:extLst>
              <a:ext uri="{FF2B5EF4-FFF2-40B4-BE49-F238E27FC236}">
                <a16:creationId xmlns:a16="http://schemas.microsoft.com/office/drawing/2014/main" id="{5023B15A-ED30-DED4-57A0-7D5666B07420}"/>
              </a:ext>
            </a:extLst>
          </p:cNvPr>
          <p:cNvSpPr/>
          <p:nvPr/>
        </p:nvSpPr>
        <p:spPr>
          <a:xfrm>
            <a:off x="6427731" y="1503469"/>
            <a:ext cx="5119635" cy="1234440"/>
          </a:xfrm>
          <a:prstGeom prst="rect">
            <a:avLst/>
          </a:prstGeom>
          <a:solidFill>
            <a:srgbClr val="141B2D"/>
          </a:solidFill>
          <a:ln w="12700">
            <a:solidFill>
              <a:srgbClr val="1F2940"/>
            </a:solidFill>
            <a:prstDash val="solid"/>
          </a:ln>
        </p:spPr>
        <p:txBody>
          <a:bodyPr/>
          <a:lstStyle/>
          <a:p>
            <a:endParaRPr lang="en-US"/>
          </a:p>
        </p:txBody>
      </p:sp>
      <p:sp>
        <p:nvSpPr>
          <p:cNvPr id="34" name="Shape 4">
            <a:extLst>
              <a:ext uri="{FF2B5EF4-FFF2-40B4-BE49-F238E27FC236}">
                <a16:creationId xmlns:a16="http://schemas.microsoft.com/office/drawing/2014/main" id="{E1D816F2-EBAD-1532-3B5E-7D138E1FEE07}"/>
              </a:ext>
            </a:extLst>
          </p:cNvPr>
          <p:cNvSpPr/>
          <p:nvPr/>
        </p:nvSpPr>
        <p:spPr>
          <a:xfrm>
            <a:off x="6427731" y="1503469"/>
            <a:ext cx="109728" cy="1234440"/>
          </a:xfrm>
          <a:prstGeom prst="rect">
            <a:avLst/>
          </a:prstGeom>
          <a:solidFill>
            <a:srgbClr val="00D4FF"/>
          </a:solidFill>
          <a:ln w="12700">
            <a:solidFill>
              <a:srgbClr val="00D4FF"/>
            </a:solidFill>
            <a:prstDash val="solid"/>
          </a:ln>
        </p:spPr>
        <p:txBody>
          <a:bodyPr/>
          <a:lstStyle/>
          <a:p>
            <a:endParaRPr lang="en-US"/>
          </a:p>
        </p:txBody>
      </p:sp>
      <p:sp>
        <p:nvSpPr>
          <p:cNvPr id="35" name="Text 5">
            <a:extLst>
              <a:ext uri="{FF2B5EF4-FFF2-40B4-BE49-F238E27FC236}">
                <a16:creationId xmlns:a16="http://schemas.microsoft.com/office/drawing/2014/main" id="{C45FE4C0-D46E-BB61-2F65-68D9101F1E91}"/>
              </a:ext>
            </a:extLst>
          </p:cNvPr>
          <p:cNvSpPr/>
          <p:nvPr/>
        </p:nvSpPr>
        <p:spPr>
          <a:xfrm>
            <a:off x="6747771" y="1686349"/>
            <a:ext cx="1188720" cy="914400"/>
          </a:xfrm>
          <a:prstGeom prst="rect">
            <a:avLst/>
          </a:prstGeom>
          <a:noFill/>
          <a:ln/>
        </p:spPr>
        <p:txBody>
          <a:bodyPr wrap="square" lIns="0" tIns="0" rIns="0" bIns="0" rtlCol="0" anchor="ctr"/>
          <a:lstStyle/>
          <a:p>
            <a:pPr marL="0" indent="0">
              <a:buNone/>
            </a:pPr>
            <a:r>
              <a:rPr lang="en-US" sz="4400" b="1" dirty="0">
                <a:solidFill>
                  <a:srgbClr val="00D4FF"/>
                </a:solidFill>
                <a:latin typeface="Arial Black" pitchFamily="34" charset="0"/>
                <a:ea typeface="Arial Black" pitchFamily="34" charset="-122"/>
                <a:cs typeface="Arial Black" pitchFamily="34" charset="-120"/>
              </a:rPr>
              <a:t>05</a:t>
            </a:r>
            <a:endParaRPr lang="en-US" sz="4400" dirty="0"/>
          </a:p>
        </p:txBody>
      </p:sp>
      <p:sp>
        <p:nvSpPr>
          <p:cNvPr id="36" name="Text 6">
            <a:extLst>
              <a:ext uri="{FF2B5EF4-FFF2-40B4-BE49-F238E27FC236}">
                <a16:creationId xmlns:a16="http://schemas.microsoft.com/office/drawing/2014/main" id="{944E35EF-A367-CCBF-7DF9-B9D2185266D3}"/>
              </a:ext>
            </a:extLst>
          </p:cNvPr>
          <p:cNvSpPr/>
          <p:nvPr/>
        </p:nvSpPr>
        <p:spPr>
          <a:xfrm>
            <a:off x="8073651" y="1640629"/>
            <a:ext cx="3373232" cy="502920"/>
          </a:xfrm>
          <a:prstGeom prst="rect">
            <a:avLst/>
          </a:prstGeom>
          <a:noFill/>
          <a:ln/>
        </p:spPr>
        <p:txBody>
          <a:bodyPr wrap="square" lIns="0" tIns="0" rIns="0" bIns="0" rtlCol="0" anchor="ctr"/>
          <a:lstStyle/>
          <a:p>
            <a:r>
              <a:rPr lang="en-US" sz="2200" b="1" dirty="0">
                <a:solidFill>
                  <a:srgbClr val="FFFFFF"/>
                </a:solidFill>
                <a:latin typeface="Arial Black" pitchFamily="34" charset="0"/>
                <a:ea typeface="Arial Black" pitchFamily="34" charset="-122"/>
                <a:cs typeface="Arial Black" pitchFamily="34" charset="-120"/>
              </a:rPr>
              <a:t>Reviews &amp; Trust</a:t>
            </a:r>
            <a:endParaRPr lang="en-US" sz="2200" dirty="0"/>
          </a:p>
        </p:txBody>
      </p:sp>
      <p:sp>
        <p:nvSpPr>
          <p:cNvPr id="37" name="Text 7">
            <a:extLst>
              <a:ext uri="{FF2B5EF4-FFF2-40B4-BE49-F238E27FC236}">
                <a16:creationId xmlns:a16="http://schemas.microsoft.com/office/drawing/2014/main" id="{04DB52CA-D1B4-190E-BAD1-21E3733E76A7}"/>
              </a:ext>
            </a:extLst>
          </p:cNvPr>
          <p:cNvSpPr/>
          <p:nvPr/>
        </p:nvSpPr>
        <p:spPr>
          <a:xfrm>
            <a:off x="8073650" y="2143549"/>
            <a:ext cx="3465205"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Reputation signals across all platforms AI reads, E-E-A-T signal amplification</a:t>
            </a:r>
            <a:endParaRPr lang="en-US" sz="1600" dirty="0"/>
          </a:p>
        </p:txBody>
      </p:sp>
      <p:sp>
        <p:nvSpPr>
          <p:cNvPr id="38" name="Shape 9">
            <a:extLst>
              <a:ext uri="{FF2B5EF4-FFF2-40B4-BE49-F238E27FC236}">
                <a16:creationId xmlns:a16="http://schemas.microsoft.com/office/drawing/2014/main" id="{C2526184-488B-EAE8-5BEA-F6769E5F558B}"/>
              </a:ext>
            </a:extLst>
          </p:cNvPr>
          <p:cNvSpPr/>
          <p:nvPr/>
        </p:nvSpPr>
        <p:spPr>
          <a:xfrm>
            <a:off x="6427731" y="2860501"/>
            <a:ext cx="5119635" cy="1234440"/>
          </a:xfrm>
          <a:prstGeom prst="rect">
            <a:avLst/>
          </a:prstGeom>
          <a:solidFill>
            <a:srgbClr val="141B2D"/>
          </a:solidFill>
          <a:ln w="12700">
            <a:solidFill>
              <a:srgbClr val="1F2940"/>
            </a:solidFill>
            <a:prstDash val="solid"/>
          </a:ln>
        </p:spPr>
        <p:txBody>
          <a:bodyPr/>
          <a:lstStyle/>
          <a:p>
            <a:endParaRPr lang="en-US"/>
          </a:p>
        </p:txBody>
      </p:sp>
      <p:sp>
        <p:nvSpPr>
          <p:cNvPr id="39" name="Shape 10">
            <a:extLst>
              <a:ext uri="{FF2B5EF4-FFF2-40B4-BE49-F238E27FC236}">
                <a16:creationId xmlns:a16="http://schemas.microsoft.com/office/drawing/2014/main" id="{1237A585-895A-99FB-9EAE-3A23C2C07BAB}"/>
              </a:ext>
            </a:extLst>
          </p:cNvPr>
          <p:cNvSpPr/>
          <p:nvPr/>
        </p:nvSpPr>
        <p:spPr>
          <a:xfrm>
            <a:off x="6427731" y="2860501"/>
            <a:ext cx="109728" cy="1234440"/>
          </a:xfrm>
          <a:prstGeom prst="rect">
            <a:avLst/>
          </a:prstGeom>
          <a:solidFill>
            <a:srgbClr val="FF4D8F"/>
          </a:solidFill>
          <a:ln w="12700">
            <a:solidFill>
              <a:srgbClr val="FF4D8F"/>
            </a:solidFill>
            <a:prstDash val="solid"/>
          </a:ln>
        </p:spPr>
        <p:txBody>
          <a:bodyPr/>
          <a:lstStyle/>
          <a:p>
            <a:endParaRPr lang="en-US"/>
          </a:p>
        </p:txBody>
      </p:sp>
      <p:sp>
        <p:nvSpPr>
          <p:cNvPr id="40" name="Text 11">
            <a:extLst>
              <a:ext uri="{FF2B5EF4-FFF2-40B4-BE49-F238E27FC236}">
                <a16:creationId xmlns:a16="http://schemas.microsoft.com/office/drawing/2014/main" id="{CC5B03F6-EF9E-1A6E-5072-A57F12978E5B}"/>
              </a:ext>
            </a:extLst>
          </p:cNvPr>
          <p:cNvSpPr/>
          <p:nvPr/>
        </p:nvSpPr>
        <p:spPr>
          <a:xfrm>
            <a:off x="6747771" y="3043381"/>
            <a:ext cx="1188720" cy="914400"/>
          </a:xfrm>
          <a:prstGeom prst="rect">
            <a:avLst/>
          </a:prstGeom>
          <a:noFill/>
          <a:ln/>
        </p:spPr>
        <p:txBody>
          <a:bodyPr wrap="square" lIns="0" tIns="0" rIns="0" bIns="0" rtlCol="0" anchor="ctr"/>
          <a:lstStyle/>
          <a:p>
            <a:pPr marL="0" indent="0">
              <a:buNone/>
            </a:pPr>
            <a:r>
              <a:rPr lang="en-US" sz="4400" b="1" dirty="0">
                <a:solidFill>
                  <a:srgbClr val="FF4D8F"/>
                </a:solidFill>
                <a:latin typeface="Arial Black" pitchFamily="34" charset="0"/>
                <a:ea typeface="Arial Black" pitchFamily="34" charset="-122"/>
                <a:cs typeface="Arial Black" pitchFamily="34" charset="-120"/>
              </a:rPr>
              <a:t>06</a:t>
            </a:r>
            <a:endParaRPr lang="en-US" sz="4400" dirty="0"/>
          </a:p>
        </p:txBody>
      </p:sp>
      <p:sp>
        <p:nvSpPr>
          <p:cNvPr id="41" name="Text 12">
            <a:extLst>
              <a:ext uri="{FF2B5EF4-FFF2-40B4-BE49-F238E27FC236}">
                <a16:creationId xmlns:a16="http://schemas.microsoft.com/office/drawing/2014/main" id="{730FC2DC-699C-3A8A-6F21-D50C09A8F68E}"/>
              </a:ext>
            </a:extLst>
          </p:cNvPr>
          <p:cNvSpPr/>
          <p:nvPr/>
        </p:nvSpPr>
        <p:spPr>
          <a:xfrm>
            <a:off x="8073651" y="2997661"/>
            <a:ext cx="2925276"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LLM-Specifics</a:t>
            </a:r>
            <a:endParaRPr lang="en-US" sz="2200" dirty="0"/>
          </a:p>
        </p:txBody>
      </p:sp>
      <p:sp>
        <p:nvSpPr>
          <p:cNvPr id="42" name="Text 13">
            <a:extLst>
              <a:ext uri="{FF2B5EF4-FFF2-40B4-BE49-F238E27FC236}">
                <a16:creationId xmlns:a16="http://schemas.microsoft.com/office/drawing/2014/main" id="{105A438D-9D7B-ABC3-4AD7-00E0FD746CA4}"/>
              </a:ext>
            </a:extLst>
          </p:cNvPr>
          <p:cNvSpPr/>
          <p:nvPr/>
        </p:nvSpPr>
        <p:spPr>
          <a:xfrm>
            <a:off x="8073650" y="3500581"/>
            <a:ext cx="3373233"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What works differently across ChatGPT, Gemini, Claude, Perplexity</a:t>
            </a:r>
            <a:endParaRPr lang="en-US" sz="1600" dirty="0"/>
          </a:p>
        </p:txBody>
      </p:sp>
      <p:sp>
        <p:nvSpPr>
          <p:cNvPr id="43" name="Shape 15">
            <a:extLst>
              <a:ext uri="{FF2B5EF4-FFF2-40B4-BE49-F238E27FC236}">
                <a16:creationId xmlns:a16="http://schemas.microsoft.com/office/drawing/2014/main" id="{8B5112F2-5692-A163-015A-30A09CD5A545}"/>
              </a:ext>
            </a:extLst>
          </p:cNvPr>
          <p:cNvSpPr/>
          <p:nvPr/>
        </p:nvSpPr>
        <p:spPr>
          <a:xfrm>
            <a:off x="6427731" y="4207485"/>
            <a:ext cx="5119635" cy="1234440"/>
          </a:xfrm>
          <a:prstGeom prst="rect">
            <a:avLst/>
          </a:prstGeom>
          <a:solidFill>
            <a:srgbClr val="141B2D"/>
          </a:solidFill>
          <a:ln w="12700">
            <a:solidFill>
              <a:srgbClr val="1F2940"/>
            </a:solidFill>
            <a:prstDash val="solid"/>
          </a:ln>
        </p:spPr>
        <p:txBody>
          <a:bodyPr/>
          <a:lstStyle/>
          <a:p>
            <a:endParaRPr lang="en-US"/>
          </a:p>
        </p:txBody>
      </p:sp>
      <p:sp>
        <p:nvSpPr>
          <p:cNvPr id="44" name="Shape 16">
            <a:extLst>
              <a:ext uri="{FF2B5EF4-FFF2-40B4-BE49-F238E27FC236}">
                <a16:creationId xmlns:a16="http://schemas.microsoft.com/office/drawing/2014/main" id="{7682FA31-5CDC-03B6-092C-800C966EBE4B}"/>
              </a:ext>
            </a:extLst>
          </p:cNvPr>
          <p:cNvSpPr/>
          <p:nvPr/>
        </p:nvSpPr>
        <p:spPr>
          <a:xfrm>
            <a:off x="6427731" y="4207485"/>
            <a:ext cx="109728" cy="1234440"/>
          </a:xfrm>
          <a:prstGeom prst="rect">
            <a:avLst/>
          </a:prstGeom>
          <a:solidFill>
            <a:srgbClr val="B388FF"/>
          </a:solidFill>
          <a:ln w="12700">
            <a:solidFill>
              <a:srgbClr val="B388FF"/>
            </a:solidFill>
            <a:prstDash val="solid"/>
          </a:ln>
        </p:spPr>
        <p:txBody>
          <a:bodyPr/>
          <a:lstStyle/>
          <a:p>
            <a:endParaRPr lang="en-US"/>
          </a:p>
        </p:txBody>
      </p:sp>
      <p:sp>
        <p:nvSpPr>
          <p:cNvPr id="45" name="Text 17">
            <a:extLst>
              <a:ext uri="{FF2B5EF4-FFF2-40B4-BE49-F238E27FC236}">
                <a16:creationId xmlns:a16="http://schemas.microsoft.com/office/drawing/2014/main" id="{878FF1E8-159B-B938-8CFC-C0E7F2349112}"/>
              </a:ext>
            </a:extLst>
          </p:cNvPr>
          <p:cNvSpPr/>
          <p:nvPr/>
        </p:nvSpPr>
        <p:spPr>
          <a:xfrm>
            <a:off x="6747771" y="4390365"/>
            <a:ext cx="1188720" cy="914400"/>
          </a:xfrm>
          <a:prstGeom prst="rect">
            <a:avLst/>
          </a:prstGeom>
          <a:noFill/>
          <a:ln/>
        </p:spPr>
        <p:txBody>
          <a:bodyPr wrap="square" lIns="0" tIns="0" rIns="0" bIns="0" rtlCol="0" anchor="ctr"/>
          <a:lstStyle/>
          <a:p>
            <a:pPr marL="0" indent="0">
              <a:buNone/>
            </a:pPr>
            <a:r>
              <a:rPr lang="en-US" sz="4400" b="1" dirty="0">
                <a:solidFill>
                  <a:srgbClr val="B388FF"/>
                </a:solidFill>
                <a:latin typeface="Arial Black" pitchFamily="34" charset="0"/>
                <a:ea typeface="Arial Black" pitchFamily="34" charset="-122"/>
                <a:cs typeface="Arial Black" pitchFamily="34" charset="-120"/>
              </a:rPr>
              <a:t>07</a:t>
            </a:r>
            <a:endParaRPr lang="en-US" sz="4400" dirty="0"/>
          </a:p>
        </p:txBody>
      </p:sp>
      <p:sp>
        <p:nvSpPr>
          <p:cNvPr id="46" name="Text 18">
            <a:extLst>
              <a:ext uri="{FF2B5EF4-FFF2-40B4-BE49-F238E27FC236}">
                <a16:creationId xmlns:a16="http://schemas.microsoft.com/office/drawing/2014/main" id="{DA070393-9128-BA0C-15FA-E0A6FE420598}"/>
              </a:ext>
            </a:extLst>
          </p:cNvPr>
          <p:cNvSpPr/>
          <p:nvPr/>
        </p:nvSpPr>
        <p:spPr>
          <a:xfrm>
            <a:off x="8073651" y="4344645"/>
            <a:ext cx="3465204"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Social &amp; Off-Platform Presence</a:t>
            </a:r>
            <a:endParaRPr lang="en-US" sz="2200" dirty="0"/>
          </a:p>
        </p:txBody>
      </p:sp>
      <p:sp>
        <p:nvSpPr>
          <p:cNvPr id="47" name="Text 19">
            <a:extLst>
              <a:ext uri="{FF2B5EF4-FFF2-40B4-BE49-F238E27FC236}">
                <a16:creationId xmlns:a16="http://schemas.microsoft.com/office/drawing/2014/main" id="{D1EF3E9D-BB8B-B8E8-1906-D4C634A961DF}"/>
              </a:ext>
            </a:extLst>
          </p:cNvPr>
          <p:cNvSpPr/>
          <p:nvPr/>
        </p:nvSpPr>
        <p:spPr>
          <a:xfrm>
            <a:off x="8073651" y="4847565"/>
            <a:ext cx="3473715"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Platforms that feed LLMs with data beyond your website.</a:t>
            </a:r>
            <a:endParaRPr lang="en-US" sz="1600" dirty="0"/>
          </a:p>
        </p:txBody>
      </p:sp>
      <p:sp>
        <p:nvSpPr>
          <p:cNvPr id="48" name="Text 21">
            <a:extLst>
              <a:ext uri="{FF2B5EF4-FFF2-40B4-BE49-F238E27FC236}">
                <a16:creationId xmlns:a16="http://schemas.microsoft.com/office/drawing/2014/main" id="{F9FCC8B7-0AD3-DE1D-4002-DFDB023B293E}"/>
              </a:ext>
            </a:extLst>
          </p:cNvPr>
          <p:cNvSpPr/>
          <p:nvPr/>
        </p:nvSpPr>
        <p:spPr>
          <a:xfrm>
            <a:off x="6427731" y="6454287"/>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49" name="Shape 9">
            <a:extLst>
              <a:ext uri="{FF2B5EF4-FFF2-40B4-BE49-F238E27FC236}">
                <a16:creationId xmlns:a16="http://schemas.microsoft.com/office/drawing/2014/main" id="{21151DBC-9AD3-EE61-DC8F-0D52D652C995}"/>
              </a:ext>
            </a:extLst>
          </p:cNvPr>
          <p:cNvSpPr/>
          <p:nvPr/>
        </p:nvSpPr>
        <p:spPr>
          <a:xfrm>
            <a:off x="6427731" y="5554469"/>
            <a:ext cx="5119635" cy="1234440"/>
          </a:xfrm>
          <a:prstGeom prst="rect">
            <a:avLst/>
          </a:prstGeom>
          <a:solidFill>
            <a:srgbClr val="141B2D"/>
          </a:solidFill>
          <a:ln w="12700">
            <a:solidFill>
              <a:srgbClr val="1F2940"/>
            </a:solidFill>
            <a:prstDash val="solid"/>
          </a:ln>
        </p:spPr>
        <p:txBody>
          <a:bodyPr/>
          <a:lstStyle/>
          <a:p>
            <a:endParaRPr lang="en-US"/>
          </a:p>
        </p:txBody>
      </p:sp>
      <p:sp>
        <p:nvSpPr>
          <p:cNvPr id="50" name="Text 12">
            <a:extLst>
              <a:ext uri="{FF2B5EF4-FFF2-40B4-BE49-F238E27FC236}">
                <a16:creationId xmlns:a16="http://schemas.microsoft.com/office/drawing/2014/main" id="{A7C17245-66DC-77C9-860A-DE76F415E4DD}"/>
              </a:ext>
            </a:extLst>
          </p:cNvPr>
          <p:cNvSpPr/>
          <p:nvPr/>
        </p:nvSpPr>
        <p:spPr>
          <a:xfrm>
            <a:off x="8073651" y="5691629"/>
            <a:ext cx="3373232"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Measurement &amp; Iteration</a:t>
            </a:r>
            <a:endParaRPr lang="en-US" sz="2200" dirty="0"/>
          </a:p>
        </p:txBody>
      </p:sp>
      <p:sp>
        <p:nvSpPr>
          <p:cNvPr id="51" name="Text 13">
            <a:extLst>
              <a:ext uri="{FF2B5EF4-FFF2-40B4-BE49-F238E27FC236}">
                <a16:creationId xmlns:a16="http://schemas.microsoft.com/office/drawing/2014/main" id="{DA95CA52-57EC-936F-94B4-1EFDF91A6DD3}"/>
              </a:ext>
            </a:extLst>
          </p:cNvPr>
          <p:cNvSpPr/>
          <p:nvPr/>
        </p:nvSpPr>
        <p:spPr>
          <a:xfrm>
            <a:off x="8073650" y="6194549"/>
            <a:ext cx="3192361"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Tracking AI visibility, citations, and competitive position / gap analysis</a:t>
            </a:r>
            <a:endParaRPr lang="en-US" sz="1600" dirty="0"/>
          </a:p>
        </p:txBody>
      </p:sp>
      <p:sp>
        <p:nvSpPr>
          <p:cNvPr id="52" name="Shape 4">
            <a:extLst>
              <a:ext uri="{FF2B5EF4-FFF2-40B4-BE49-F238E27FC236}">
                <a16:creationId xmlns:a16="http://schemas.microsoft.com/office/drawing/2014/main" id="{53F90149-399E-3F73-1FA5-FF32169EF4A8}"/>
              </a:ext>
            </a:extLst>
          </p:cNvPr>
          <p:cNvSpPr/>
          <p:nvPr/>
        </p:nvSpPr>
        <p:spPr>
          <a:xfrm>
            <a:off x="6427730" y="5553955"/>
            <a:ext cx="109728" cy="1234440"/>
          </a:xfrm>
          <a:prstGeom prst="rect">
            <a:avLst/>
          </a:prstGeom>
          <a:solidFill>
            <a:srgbClr val="FFB547"/>
          </a:solidFill>
          <a:ln w="12700">
            <a:solidFill>
              <a:srgbClr val="FFB547"/>
            </a:solidFill>
            <a:prstDash val="solid"/>
          </a:ln>
        </p:spPr>
        <p:txBody>
          <a:bodyPr/>
          <a:lstStyle/>
          <a:p>
            <a:endParaRPr lang="en-US" dirty="0"/>
          </a:p>
        </p:txBody>
      </p:sp>
      <p:sp>
        <p:nvSpPr>
          <p:cNvPr id="53" name="Text 5">
            <a:extLst>
              <a:ext uri="{FF2B5EF4-FFF2-40B4-BE49-F238E27FC236}">
                <a16:creationId xmlns:a16="http://schemas.microsoft.com/office/drawing/2014/main" id="{F7D7370B-B6CE-E1E7-0CE0-9B32AC583CE6}"/>
              </a:ext>
            </a:extLst>
          </p:cNvPr>
          <p:cNvSpPr/>
          <p:nvPr/>
        </p:nvSpPr>
        <p:spPr>
          <a:xfrm>
            <a:off x="6777652" y="5763219"/>
            <a:ext cx="954367" cy="862660"/>
          </a:xfrm>
          <a:prstGeom prst="rect">
            <a:avLst/>
          </a:prstGeom>
          <a:noFill/>
          <a:ln/>
        </p:spPr>
        <p:txBody>
          <a:bodyPr wrap="square" lIns="0" tIns="0" rIns="0" bIns="0" rtlCol="0" anchor="ctr"/>
          <a:lstStyle/>
          <a:p>
            <a:pPr marL="0" indent="0">
              <a:buNone/>
            </a:pPr>
            <a:r>
              <a:rPr lang="en-US" sz="4400" b="1" dirty="0">
                <a:solidFill>
                  <a:srgbClr val="FFB547"/>
                </a:solidFill>
                <a:latin typeface="Arial Black" pitchFamily="34" charset="0"/>
                <a:ea typeface="Arial Black" pitchFamily="34" charset="-122"/>
                <a:cs typeface="Arial Black" pitchFamily="34" charset="-120"/>
              </a:rPr>
              <a:t>08</a:t>
            </a:r>
            <a:endParaRPr lang="en-US" sz="4400" dirty="0"/>
          </a:p>
        </p:txBody>
      </p:sp>
    </p:spTree>
    <p:extLst>
      <p:ext uri="{BB962C8B-B14F-4D97-AF65-F5344CB8AC3E}">
        <p14:creationId xmlns:p14="http://schemas.microsoft.com/office/powerpoint/2010/main" val="243729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1">
    <p:bg>
      <p:bgPr>
        <a:solidFill>
          <a:srgbClr val="0A0E1A"/>
        </a:solidFill>
        <a:effectLst/>
      </p:bgPr>
    </p:bg>
    <p:spTree>
      <p:nvGrpSpPr>
        <p:cNvPr id="1" name=""/>
        <p:cNvGrpSpPr/>
        <p:nvPr/>
      </p:nvGrpSpPr>
      <p:grpSpPr>
        <a:xfrm>
          <a:off x="0" y="0"/>
          <a:ext cx="0" cy="0"/>
          <a:chOff x="0" y="0"/>
          <a:chExt cx="0" cy="0"/>
        </a:xfrm>
      </p:grpSpPr>
      <p:sp>
        <p:nvSpPr>
          <p:cNvPr id="3" name="Text 1"/>
          <p:cNvSpPr/>
          <p:nvPr/>
        </p:nvSpPr>
        <p:spPr>
          <a:xfrm>
            <a:off x="457200" y="731520"/>
            <a:ext cx="11734800" cy="822960"/>
          </a:xfrm>
          <a:prstGeom prst="rect">
            <a:avLst/>
          </a:prstGeom>
          <a:noFill/>
          <a:ln/>
        </p:spPr>
        <p:txBody>
          <a:bodyPr wrap="square" lIns="0" tIns="0" rIns="0" bIns="0" rtlCol="0" anchor="ctr"/>
          <a:lstStyle/>
          <a:p>
            <a:r>
              <a:rPr lang="en-US" sz="3600" b="1" dirty="0">
                <a:solidFill>
                  <a:srgbClr val="FFFFFF"/>
                </a:solidFill>
                <a:latin typeface="Arial Black" pitchFamily="34" charset="0"/>
                <a:ea typeface="Arial Black" pitchFamily="34" charset="-122"/>
                <a:cs typeface="Arial Black" pitchFamily="34" charset="-120"/>
              </a:rPr>
              <a:t>Technical Foundation</a:t>
            </a:r>
            <a:endParaRPr lang="en-US" sz="3600" dirty="0"/>
          </a:p>
        </p:txBody>
      </p:sp>
      <p:sp>
        <p:nvSpPr>
          <p:cNvPr id="4" name="Text 2"/>
          <p:cNvSpPr/>
          <p:nvPr/>
        </p:nvSpPr>
        <p:spPr>
          <a:xfrm>
            <a:off x="457200" y="1668780"/>
            <a:ext cx="5518298" cy="36576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Crawlability, indexation, site health for AI.</a:t>
            </a:r>
            <a:endParaRPr lang="en-US" sz="1600" dirty="0"/>
          </a:p>
        </p:txBody>
      </p:sp>
      <p:sp>
        <p:nvSpPr>
          <p:cNvPr id="5" name="Shape 3"/>
          <p:cNvSpPr/>
          <p:nvPr/>
        </p:nvSpPr>
        <p:spPr>
          <a:xfrm>
            <a:off x="457200" y="2194560"/>
            <a:ext cx="11247120" cy="1234440"/>
          </a:xfrm>
          <a:prstGeom prst="rect">
            <a:avLst/>
          </a:prstGeom>
          <a:solidFill>
            <a:srgbClr val="141B2D"/>
          </a:solidFill>
          <a:ln w="12700">
            <a:solidFill>
              <a:srgbClr val="1F2940"/>
            </a:solidFill>
            <a:prstDash val="solid"/>
          </a:ln>
        </p:spPr>
        <p:txBody>
          <a:bodyPr/>
          <a:lstStyle/>
          <a:p>
            <a:endParaRPr lang="en-US"/>
          </a:p>
        </p:txBody>
      </p:sp>
      <p:sp>
        <p:nvSpPr>
          <p:cNvPr id="6" name="Shape 4"/>
          <p:cNvSpPr/>
          <p:nvPr/>
        </p:nvSpPr>
        <p:spPr>
          <a:xfrm>
            <a:off x="457200" y="2194560"/>
            <a:ext cx="109728" cy="1234440"/>
          </a:xfrm>
          <a:prstGeom prst="rect">
            <a:avLst/>
          </a:prstGeom>
          <a:solidFill>
            <a:srgbClr val="00D4FF"/>
          </a:solidFill>
          <a:ln w="12700">
            <a:solidFill>
              <a:srgbClr val="00D4FF"/>
            </a:solidFill>
            <a:prstDash val="solid"/>
          </a:ln>
        </p:spPr>
        <p:txBody>
          <a:bodyPr/>
          <a:lstStyle/>
          <a:p>
            <a:endParaRPr lang="en-US"/>
          </a:p>
        </p:txBody>
      </p:sp>
      <p:sp>
        <p:nvSpPr>
          <p:cNvPr id="7" name="Text 5"/>
          <p:cNvSpPr/>
          <p:nvPr/>
        </p:nvSpPr>
        <p:spPr>
          <a:xfrm>
            <a:off x="777240" y="2377440"/>
            <a:ext cx="1188720" cy="914400"/>
          </a:xfrm>
          <a:prstGeom prst="rect">
            <a:avLst/>
          </a:prstGeom>
          <a:noFill/>
          <a:ln/>
        </p:spPr>
        <p:txBody>
          <a:bodyPr wrap="square" lIns="0" tIns="0" rIns="0" bIns="0" rtlCol="0" anchor="ctr"/>
          <a:lstStyle/>
          <a:p>
            <a:pPr marL="0" indent="0">
              <a:buNone/>
            </a:pPr>
            <a:r>
              <a:rPr lang="en-US" sz="4400" b="1" dirty="0">
                <a:solidFill>
                  <a:srgbClr val="00D4FF"/>
                </a:solidFill>
                <a:latin typeface="Arial Black" pitchFamily="34" charset="0"/>
                <a:ea typeface="Arial Black" pitchFamily="34" charset="-122"/>
                <a:cs typeface="Arial Black" pitchFamily="34" charset="-120"/>
              </a:rPr>
              <a:t>01</a:t>
            </a:r>
            <a:endParaRPr lang="en-US" sz="4400" dirty="0"/>
          </a:p>
        </p:txBody>
      </p:sp>
      <p:sp>
        <p:nvSpPr>
          <p:cNvPr id="8" name="Text 6"/>
          <p:cNvSpPr/>
          <p:nvPr/>
        </p:nvSpPr>
        <p:spPr>
          <a:xfrm>
            <a:off x="2103120" y="2331720"/>
            <a:ext cx="5977624"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Open your doors to AI crawlers</a:t>
            </a:r>
            <a:endParaRPr lang="en-US" sz="2200" dirty="0"/>
          </a:p>
        </p:txBody>
      </p:sp>
      <p:sp>
        <p:nvSpPr>
          <p:cNvPr id="9" name="Text 7"/>
          <p:cNvSpPr/>
          <p:nvPr/>
        </p:nvSpPr>
        <p:spPr>
          <a:xfrm>
            <a:off x="2103120" y="2834640"/>
            <a:ext cx="6400800"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Ensure all major LLM bots can access your site. Block bad bots</a:t>
            </a:r>
            <a:endParaRPr lang="en-US" sz="1600" dirty="0"/>
          </a:p>
        </p:txBody>
      </p:sp>
      <p:sp>
        <p:nvSpPr>
          <p:cNvPr id="10" name="Text 8"/>
          <p:cNvSpPr/>
          <p:nvPr/>
        </p:nvSpPr>
        <p:spPr>
          <a:xfrm>
            <a:off x="8686800" y="2400300"/>
            <a:ext cx="2926080" cy="891540"/>
          </a:xfrm>
          <a:prstGeom prst="rect">
            <a:avLst/>
          </a:prstGeom>
          <a:noFill/>
          <a:ln/>
        </p:spPr>
        <p:txBody>
          <a:bodyPr wrap="square" lIns="0" tIns="0" rIns="0" bIns="0" rtlCol="0" anchor="ctr"/>
          <a:lstStyle/>
          <a:p>
            <a:r>
              <a:rPr lang="en-US" sz="1600" i="1" dirty="0">
                <a:solidFill>
                  <a:srgbClr val="00D4FF"/>
                </a:solidFill>
                <a:latin typeface="Calibri" pitchFamily="34" charset="0"/>
                <a:ea typeface="Calibri" pitchFamily="34" charset="-122"/>
                <a:cs typeface="Calibri" pitchFamily="34" charset="-120"/>
              </a:rPr>
              <a:t>Audit robots.txt, Block bots via CDN, but NOT all Bots. Add llms.txt . Bots don’t like JavaScript. See Appendix A: Bot List</a:t>
            </a:r>
            <a:endParaRPr lang="en-US" sz="1600" dirty="0"/>
          </a:p>
        </p:txBody>
      </p:sp>
      <p:sp>
        <p:nvSpPr>
          <p:cNvPr id="11" name="Shape 9"/>
          <p:cNvSpPr/>
          <p:nvPr/>
        </p:nvSpPr>
        <p:spPr>
          <a:xfrm>
            <a:off x="457200" y="3611880"/>
            <a:ext cx="11247120" cy="1234440"/>
          </a:xfrm>
          <a:prstGeom prst="rect">
            <a:avLst/>
          </a:prstGeom>
          <a:solidFill>
            <a:srgbClr val="141B2D"/>
          </a:solidFill>
          <a:ln w="12700">
            <a:solidFill>
              <a:srgbClr val="1F2940"/>
            </a:solidFill>
            <a:prstDash val="solid"/>
          </a:ln>
        </p:spPr>
        <p:txBody>
          <a:bodyPr/>
          <a:lstStyle/>
          <a:p>
            <a:endParaRPr lang="en-US"/>
          </a:p>
        </p:txBody>
      </p:sp>
      <p:sp>
        <p:nvSpPr>
          <p:cNvPr id="12" name="Shape 10"/>
          <p:cNvSpPr/>
          <p:nvPr/>
        </p:nvSpPr>
        <p:spPr>
          <a:xfrm>
            <a:off x="457200" y="3611880"/>
            <a:ext cx="109728" cy="1234440"/>
          </a:xfrm>
          <a:prstGeom prst="rect">
            <a:avLst/>
          </a:prstGeom>
          <a:solidFill>
            <a:srgbClr val="FF4D8F"/>
          </a:solidFill>
          <a:ln w="12700">
            <a:solidFill>
              <a:srgbClr val="FF4D8F"/>
            </a:solidFill>
            <a:prstDash val="solid"/>
          </a:ln>
        </p:spPr>
        <p:txBody>
          <a:bodyPr/>
          <a:lstStyle/>
          <a:p>
            <a:endParaRPr lang="en-US"/>
          </a:p>
        </p:txBody>
      </p:sp>
      <p:sp>
        <p:nvSpPr>
          <p:cNvPr id="13" name="Text 11"/>
          <p:cNvSpPr/>
          <p:nvPr/>
        </p:nvSpPr>
        <p:spPr>
          <a:xfrm>
            <a:off x="777240" y="3794760"/>
            <a:ext cx="1188720" cy="914400"/>
          </a:xfrm>
          <a:prstGeom prst="rect">
            <a:avLst/>
          </a:prstGeom>
          <a:noFill/>
          <a:ln/>
        </p:spPr>
        <p:txBody>
          <a:bodyPr wrap="square" lIns="0" tIns="0" rIns="0" bIns="0" rtlCol="0" anchor="ctr"/>
          <a:lstStyle/>
          <a:p>
            <a:pPr marL="0" indent="0">
              <a:buNone/>
            </a:pPr>
            <a:r>
              <a:rPr lang="en-US" sz="4400" b="1" dirty="0">
                <a:solidFill>
                  <a:srgbClr val="FF4D8F"/>
                </a:solidFill>
                <a:latin typeface="Arial Black" pitchFamily="34" charset="0"/>
                <a:ea typeface="Arial Black" pitchFamily="34" charset="-122"/>
                <a:cs typeface="Arial Black" pitchFamily="34" charset="-120"/>
              </a:rPr>
              <a:t>02</a:t>
            </a:r>
            <a:endParaRPr lang="en-US" sz="4400" dirty="0"/>
          </a:p>
        </p:txBody>
      </p:sp>
      <p:sp>
        <p:nvSpPr>
          <p:cNvPr id="14" name="Text 12"/>
          <p:cNvSpPr/>
          <p:nvPr/>
        </p:nvSpPr>
        <p:spPr>
          <a:xfrm>
            <a:off x="2103120" y="3749040"/>
            <a:ext cx="5903196"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Site structure &amp; page speed signals</a:t>
            </a:r>
            <a:endParaRPr lang="en-US" sz="2200" dirty="0"/>
          </a:p>
        </p:txBody>
      </p:sp>
      <p:sp>
        <p:nvSpPr>
          <p:cNvPr id="15" name="Text 13"/>
          <p:cNvSpPr/>
          <p:nvPr/>
        </p:nvSpPr>
        <p:spPr>
          <a:xfrm>
            <a:off x="2103120" y="4251960"/>
            <a:ext cx="6400800"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Technical performance directly correlates with AI citation rates</a:t>
            </a:r>
            <a:endParaRPr lang="en-US" sz="1600" dirty="0"/>
          </a:p>
        </p:txBody>
      </p:sp>
      <p:sp>
        <p:nvSpPr>
          <p:cNvPr id="16" name="Text 14"/>
          <p:cNvSpPr/>
          <p:nvPr/>
        </p:nvSpPr>
        <p:spPr>
          <a:xfrm>
            <a:off x="8686800" y="3794760"/>
            <a:ext cx="3017520" cy="1005840"/>
          </a:xfrm>
          <a:prstGeom prst="rect">
            <a:avLst/>
          </a:prstGeom>
          <a:noFill/>
          <a:ln/>
        </p:spPr>
        <p:txBody>
          <a:bodyPr wrap="square" lIns="0" tIns="0" rIns="0" bIns="0" rtlCol="0" anchor="ctr"/>
          <a:lstStyle/>
          <a:p>
            <a:r>
              <a:rPr lang="en-US" sz="1600" i="1" dirty="0">
                <a:solidFill>
                  <a:srgbClr val="FF4D8F"/>
                </a:solidFill>
                <a:latin typeface="Calibri" pitchFamily="34" charset="0"/>
                <a:ea typeface="Calibri" pitchFamily="34" charset="-122"/>
                <a:cs typeface="Calibri" pitchFamily="34" charset="-120"/>
              </a:rPr>
              <a:t>HTML source, sitemaps, strong core vitals, canonical tags and </a:t>
            </a:r>
            <a:r>
              <a:rPr lang="en-US" sz="1600" i="1" dirty="0" err="1">
                <a:solidFill>
                  <a:srgbClr val="FF4D8F"/>
                </a:solidFill>
                <a:latin typeface="Calibri" pitchFamily="34" charset="0"/>
                <a:ea typeface="Calibri" pitchFamily="34" charset="-122"/>
                <a:cs typeface="Calibri" pitchFamily="34" charset="-120"/>
              </a:rPr>
              <a:t>hreflang</a:t>
            </a:r>
            <a:r>
              <a:rPr lang="en-US" sz="1600" i="1" dirty="0">
                <a:solidFill>
                  <a:srgbClr val="FF4D8F"/>
                </a:solidFill>
                <a:latin typeface="Calibri" pitchFamily="34" charset="0"/>
                <a:ea typeface="Calibri" pitchFamily="34" charset="-122"/>
                <a:cs typeface="Calibri" pitchFamily="34" charset="-120"/>
              </a:rPr>
              <a:t>, no soft-404s. Flat site architecture.</a:t>
            </a:r>
            <a:endParaRPr lang="en-US" sz="1600" dirty="0"/>
          </a:p>
        </p:txBody>
      </p:sp>
      <p:sp>
        <p:nvSpPr>
          <p:cNvPr id="17" name="Shape 15"/>
          <p:cNvSpPr/>
          <p:nvPr/>
        </p:nvSpPr>
        <p:spPr>
          <a:xfrm>
            <a:off x="457200" y="5029200"/>
            <a:ext cx="11247120" cy="1234440"/>
          </a:xfrm>
          <a:prstGeom prst="rect">
            <a:avLst/>
          </a:prstGeom>
          <a:solidFill>
            <a:srgbClr val="141B2D"/>
          </a:solidFill>
          <a:ln w="12700">
            <a:solidFill>
              <a:srgbClr val="1F2940"/>
            </a:solidFill>
            <a:prstDash val="solid"/>
          </a:ln>
        </p:spPr>
        <p:txBody>
          <a:bodyPr/>
          <a:lstStyle/>
          <a:p>
            <a:endParaRPr lang="en-US" dirty="0"/>
          </a:p>
        </p:txBody>
      </p:sp>
      <p:sp>
        <p:nvSpPr>
          <p:cNvPr id="18" name="Shape 16"/>
          <p:cNvSpPr/>
          <p:nvPr/>
        </p:nvSpPr>
        <p:spPr>
          <a:xfrm>
            <a:off x="457200" y="5029200"/>
            <a:ext cx="109728" cy="1234440"/>
          </a:xfrm>
          <a:prstGeom prst="rect">
            <a:avLst/>
          </a:prstGeom>
          <a:solidFill>
            <a:srgbClr val="B388FF"/>
          </a:solidFill>
          <a:ln w="12700">
            <a:solidFill>
              <a:srgbClr val="B388FF"/>
            </a:solidFill>
            <a:prstDash val="solid"/>
          </a:ln>
        </p:spPr>
        <p:txBody>
          <a:bodyPr/>
          <a:lstStyle/>
          <a:p>
            <a:endParaRPr lang="en-US"/>
          </a:p>
        </p:txBody>
      </p:sp>
      <p:sp>
        <p:nvSpPr>
          <p:cNvPr id="19" name="Text 17"/>
          <p:cNvSpPr/>
          <p:nvPr/>
        </p:nvSpPr>
        <p:spPr>
          <a:xfrm>
            <a:off x="777240" y="5212080"/>
            <a:ext cx="1188720" cy="914400"/>
          </a:xfrm>
          <a:prstGeom prst="rect">
            <a:avLst/>
          </a:prstGeom>
          <a:noFill/>
          <a:ln/>
        </p:spPr>
        <p:txBody>
          <a:bodyPr wrap="square" lIns="0" tIns="0" rIns="0" bIns="0" rtlCol="0" anchor="ctr"/>
          <a:lstStyle/>
          <a:p>
            <a:pPr marL="0" indent="0">
              <a:buNone/>
            </a:pPr>
            <a:r>
              <a:rPr lang="en-US" sz="4400" b="1" dirty="0">
                <a:solidFill>
                  <a:srgbClr val="B388FF"/>
                </a:solidFill>
                <a:latin typeface="Arial Black" pitchFamily="34" charset="0"/>
                <a:ea typeface="Arial Black" pitchFamily="34" charset="-122"/>
                <a:cs typeface="Arial Black" pitchFamily="34" charset="-120"/>
              </a:rPr>
              <a:t>03</a:t>
            </a:r>
            <a:endParaRPr lang="en-US" sz="4400" dirty="0"/>
          </a:p>
        </p:txBody>
      </p:sp>
      <p:sp>
        <p:nvSpPr>
          <p:cNvPr id="20" name="Text 18"/>
          <p:cNvSpPr/>
          <p:nvPr/>
        </p:nvSpPr>
        <p:spPr>
          <a:xfrm>
            <a:off x="2103120" y="5166360"/>
            <a:ext cx="5562954"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Schema markup strategy</a:t>
            </a:r>
            <a:endParaRPr lang="en-US" sz="2200" dirty="0"/>
          </a:p>
        </p:txBody>
      </p:sp>
      <p:sp>
        <p:nvSpPr>
          <p:cNvPr id="21" name="Text 19"/>
          <p:cNvSpPr/>
          <p:nvPr/>
        </p:nvSpPr>
        <p:spPr>
          <a:xfrm>
            <a:off x="2103120" y="5669280"/>
            <a:ext cx="6400800"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Schema types that most frequently appear in cited AI Overview sources</a:t>
            </a:r>
            <a:endParaRPr lang="en-US" sz="1600" dirty="0"/>
          </a:p>
        </p:txBody>
      </p:sp>
      <p:sp>
        <p:nvSpPr>
          <p:cNvPr id="22" name="Text 20"/>
          <p:cNvSpPr/>
          <p:nvPr/>
        </p:nvSpPr>
        <p:spPr>
          <a:xfrm>
            <a:off x="8686800" y="5212080"/>
            <a:ext cx="2926080" cy="914400"/>
          </a:xfrm>
          <a:prstGeom prst="rect">
            <a:avLst/>
          </a:prstGeom>
          <a:noFill/>
          <a:ln/>
        </p:spPr>
        <p:txBody>
          <a:bodyPr wrap="square" lIns="0" tIns="0" rIns="0" bIns="0" rtlCol="0" anchor="ctr"/>
          <a:lstStyle/>
          <a:p>
            <a:pPr marL="0" indent="0">
              <a:buNone/>
            </a:pPr>
            <a:r>
              <a:rPr lang="en-US" sz="1600" i="1" dirty="0">
                <a:solidFill>
                  <a:srgbClr val="B388FF"/>
                </a:solidFill>
                <a:latin typeface="Calibri" pitchFamily="34" charset="0"/>
                <a:ea typeface="Calibri" pitchFamily="34" charset="-122"/>
                <a:cs typeface="Calibri" pitchFamily="34" charset="-120"/>
              </a:rPr>
              <a:t>Most LLMs don’t read schema, AI Overviews does. Authors and pub dates for freshness signals. FAQs.</a:t>
            </a:r>
            <a:endParaRPr lang="en-US" sz="1600" dirty="0"/>
          </a:p>
        </p:txBody>
      </p:sp>
      <p:sp>
        <p:nvSpPr>
          <p:cNvPr id="23" name="Text 21"/>
          <p:cNvSpPr/>
          <p:nvPr/>
        </p:nvSpPr>
        <p:spPr>
          <a:xfrm>
            <a:off x="457200" y="6492240"/>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4" name="Text 22"/>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11 / 30</a:t>
            </a:r>
            <a:endParaRPr lang="en-US" sz="900" dirty="0"/>
          </a:p>
        </p:txBody>
      </p:sp>
      <p:sp>
        <p:nvSpPr>
          <p:cNvPr id="26" name="Text 0">
            <a:extLst>
              <a:ext uri="{FF2B5EF4-FFF2-40B4-BE49-F238E27FC236}">
                <a16:creationId xmlns:a16="http://schemas.microsoft.com/office/drawing/2014/main" id="{B401E96A-4138-794C-CDB2-3C1CABEE8394}"/>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01 — TECHNICAL FOUNDATION</a:t>
            </a:r>
            <a:endParaRPr lang="en-US" sz="1100" dirty="0"/>
          </a:p>
        </p:txBody>
      </p:sp>
      <p:sp>
        <p:nvSpPr>
          <p:cNvPr id="27" name="Text 0">
            <a:extLst>
              <a:ext uri="{FF2B5EF4-FFF2-40B4-BE49-F238E27FC236}">
                <a16:creationId xmlns:a16="http://schemas.microsoft.com/office/drawing/2014/main" id="{D9FEDB9D-2876-BE4E-39BC-F61F45104B74}"/>
              </a:ext>
            </a:extLst>
          </p:cNvPr>
          <p:cNvSpPr/>
          <p:nvPr/>
        </p:nvSpPr>
        <p:spPr>
          <a:xfrm>
            <a:off x="704088" y="2184990"/>
            <a:ext cx="3494390"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AI CRAWLERS</a:t>
            </a:r>
            <a:endParaRPr lang="en-US" sz="1100" dirty="0"/>
          </a:p>
        </p:txBody>
      </p:sp>
      <p:sp>
        <p:nvSpPr>
          <p:cNvPr id="28" name="Text 0">
            <a:extLst>
              <a:ext uri="{FF2B5EF4-FFF2-40B4-BE49-F238E27FC236}">
                <a16:creationId xmlns:a16="http://schemas.microsoft.com/office/drawing/2014/main" id="{BA971F84-26C3-D65C-B904-293C96902D6B}"/>
              </a:ext>
            </a:extLst>
          </p:cNvPr>
          <p:cNvSpPr/>
          <p:nvPr/>
        </p:nvSpPr>
        <p:spPr>
          <a:xfrm>
            <a:off x="704087" y="3607626"/>
            <a:ext cx="5760507"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STRUCTURE AND SPEED</a:t>
            </a:r>
            <a:endParaRPr lang="en-US" sz="1100" dirty="0"/>
          </a:p>
        </p:txBody>
      </p:sp>
      <p:sp>
        <p:nvSpPr>
          <p:cNvPr id="29" name="Text 0">
            <a:extLst>
              <a:ext uri="{FF2B5EF4-FFF2-40B4-BE49-F238E27FC236}">
                <a16:creationId xmlns:a16="http://schemas.microsoft.com/office/drawing/2014/main" id="{D0A1A88A-2C17-5C6A-3210-C0DB5B1D7618}"/>
              </a:ext>
            </a:extLst>
          </p:cNvPr>
          <p:cNvSpPr/>
          <p:nvPr/>
        </p:nvSpPr>
        <p:spPr>
          <a:xfrm>
            <a:off x="704087" y="4998367"/>
            <a:ext cx="5760507"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03 — SCHEMA TYPES</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0E1A"/>
        </a:solidFill>
        <a:effectLst/>
      </p:bgPr>
    </p:bg>
    <p:spTree>
      <p:nvGrpSpPr>
        <p:cNvPr id="1" name="">
          <a:extLst>
            <a:ext uri="{FF2B5EF4-FFF2-40B4-BE49-F238E27FC236}">
              <a16:creationId xmlns:a16="http://schemas.microsoft.com/office/drawing/2014/main" id="{96181B69-9809-C312-A81C-15A51E874019}"/>
            </a:ext>
          </a:extLst>
        </p:cNvPr>
        <p:cNvGrpSpPr/>
        <p:nvPr/>
      </p:nvGrpSpPr>
      <p:grpSpPr>
        <a:xfrm>
          <a:off x="0" y="0"/>
          <a:ext cx="0" cy="0"/>
          <a:chOff x="0" y="0"/>
          <a:chExt cx="0" cy="0"/>
        </a:xfrm>
      </p:grpSpPr>
      <p:sp>
        <p:nvSpPr>
          <p:cNvPr id="3" name="Text 1">
            <a:extLst>
              <a:ext uri="{FF2B5EF4-FFF2-40B4-BE49-F238E27FC236}">
                <a16:creationId xmlns:a16="http://schemas.microsoft.com/office/drawing/2014/main" id="{5328724F-EF91-0B22-FC9C-DE82B412E733}"/>
              </a:ext>
            </a:extLst>
          </p:cNvPr>
          <p:cNvSpPr/>
          <p:nvPr/>
        </p:nvSpPr>
        <p:spPr>
          <a:xfrm>
            <a:off x="457200" y="731520"/>
            <a:ext cx="5638800" cy="822960"/>
          </a:xfrm>
          <a:prstGeom prst="rect">
            <a:avLst/>
          </a:prstGeom>
          <a:noFill/>
          <a:ln/>
        </p:spPr>
        <p:txBody>
          <a:bodyPr wrap="square" lIns="0" tIns="0" rIns="0" bIns="0" rtlCol="0" anchor="ctr"/>
          <a:lstStyle/>
          <a:p>
            <a:r>
              <a:rPr lang="en-US" sz="3600" b="1" dirty="0">
                <a:solidFill>
                  <a:srgbClr val="FFFFFF"/>
                </a:solidFill>
                <a:latin typeface="Arial Black" pitchFamily="34" charset="0"/>
                <a:ea typeface="Arial Black" pitchFamily="34" charset="-122"/>
                <a:cs typeface="Arial Black" pitchFamily="34" charset="-120"/>
              </a:rPr>
              <a:t>Content Architecture</a:t>
            </a:r>
            <a:endParaRPr lang="en-US" sz="3600" dirty="0"/>
          </a:p>
        </p:txBody>
      </p:sp>
      <p:sp>
        <p:nvSpPr>
          <p:cNvPr id="4" name="Text 2">
            <a:extLst>
              <a:ext uri="{FF2B5EF4-FFF2-40B4-BE49-F238E27FC236}">
                <a16:creationId xmlns:a16="http://schemas.microsoft.com/office/drawing/2014/main" id="{8DA74F0A-B0F8-C02D-A511-324A2287471B}"/>
              </a:ext>
            </a:extLst>
          </p:cNvPr>
          <p:cNvSpPr/>
          <p:nvPr/>
        </p:nvSpPr>
        <p:spPr>
          <a:xfrm>
            <a:off x="457200" y="1668780"/>
            <a:ext cx="11155680" cy="36576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Five structural patterns of a formatted page; title, Q-answer, question heading, structure/chunking and author</a:t>
            </a:r>
            <a:endParaRPr lang="en-US" sz="1600" dirty="0"/>
          </a:p>
        </p:txBody>
      </p:sp>
      <p:sp>
        <p:nvSpPr>
          <p:cNvPr id="5" name="Shape 3">
            <a:extLst>
              <a:ext uri="{FF2B5EF4-FFF2-40B4-BE49-F238E27FC236}">
                <a16:creationId xmlns:a16="http://schemas.microsoft.com/office/drawing/2014/main" id="{BBA5C9DB-1028-34D1-E1B1-F76E85B8109F}"/>
              </a:ext>
            </a:extLst>
          </p:cNvPr>
          <p:cNvSpPr/>
          <p:nvPr/>
        </p:nvSpPr>
        <p:spPr>
          <a:xfrm>
            <a:off x="457200" y="2194560"/>
            <a:ext cx="11247120" cy="1234440"/>
          </a:xfrm>
          <a:prstGeom prst="rect">
            <a:avLst/>
          </a:prstGeom>
          <a:solidFill>
            <a:srgbClr val="141B2D"/>
          </a:solidFill>
          <a:ln w="12700">
            <a:solidFill>
              <a:srgbClr val="1F2940"/>
            </a:solidFill>
            <a:prstDash val="solid"/>
          </a:ln>
        </p:spPr>
        <p:txBody>
          <a:bodyPr/>
          <a:lstStyle/>
          <a:p>
            <a:endParaRPr lang="en-US"/>
          </a:p>
        </p:txBody>
      </p:sp>
      <p:sp>
        <p:nvSpPr>
          <p:cNvPr id="6" name="Shape 4">
            <a:extLst>
              <a:ext uri="{FF2B5EF4-FFF2-40B4-BE49-F238E27FC236}">
                <a16:creationId xmlns:a16="http://schemas.microsoft.com/office/drawing/2014/main" id="{E1BD86F7-F6F8-157C-FC93-30F6AE998EA0}"/>
              </a:ext>
            </a:extLst>
          </p:cNvPr>
          <p:cNvSpPr/>
          <p:nvPr/>
        </p:nvSpPr>
        <p:spPr>
          <a:xfrm>
            <a:off x="457200" y="2194560"/>
            <a:ext cx="109728" cy="1234440"/>
          </a:xfrm>
          <a:prstGeom prst="rect">
            <a:avLst/>
          </a:prstGeom>
          <a:solidFill>
            <a:srgbClr val="00D4FF"/>
          </a:solidFill>
          <a:ln w="12700">
            <a:solidFill>
              <a:srgbClr val="00D4FF"/>
            </a:solidFill>
            <a:prstDash val="solid"/>
          </a:ln>
        </p:spPr>
        <p:txBody>
          <a:bodyPr/>
          <a:lstStyle/>
          <a:p>
            <a:endParaRPr lang="en-US"/>
          </a:p>
        </p:txBody>
      </p:sp>
      <p:sp>
        <p:nvSpPr>
          <p:cNvPr id="7" name="Text 5">
            <a:extLst>
              <a:ext uri="{FF2B5EF4-FFF2-40B4-BE49-F238E27FC236}">
                <a16:creationId xmlns:a16="http://schemas.microsoft.com/office/drawing/2014/main" id="{EB8BBF20-FED5-A97D-AD51-D05388A3353F}"/>
              </a:ext>
            </a:extLst>
          </p:cNvPr>
          <p:cNvSpPr/>
          <p:nvPr/>
        </p:nvSpPr>
        <p:spPr>
          <a:xfrm>
            <a:off x="777240" y="2377440"/>
            <a:ext cx="1188720" cy="914400"/>
          </a:xfrm>
          <a:prstGeom prst="rect">
            <a:avLst/>
          </a:prstGeom>
          <a:noFill/>
          <a:ln/>
        </p:spPr>
        <p:txBody>
          <a:bodyPr wrap="square" lIns="0" tIns="0" rIns="0" bIns="0" rtlCol="0" anchor="ctr"/>
          <a:lstStyle/>
          <a:p>
            <a:pPr marL="0" indent="0">
              <a:buNone/>
            </a:pPr>
            <a:r>
              <a:rPr lang="en-US" sz="4400" b="1" dirty="0">
                <a:solidFill>
                  <a:srgbClr val="00D4FF"/>
                </a:solidFill>
                <a:latin typeface="Arial Black" pitchFamily="34" charset="0"/>
                <a:ea typeface="Arial Black" pitchFamily="34" charset="-122"/>
                <a:cs typeface="Arial Black" pitchFamily="34" charset="-120"/>
              </a:rPr>
              <a:t>01</a:t>
            </a:r>
            <a:endParaRPr lang="en-US" sz="4400" dirty="0"/>
          </a:p>
        </p:txBody>
      </p:sp>
      <p:sp>
        <p:nvSpPr>
          <p:cNvPr id="8" name="Text 6">
            <a:extLst>
              <a:ext uri="{FF2B5EF4-FFF2-40B4-BE49-F238E27FC236}">
                <a16:creationId xmlns:a16="http://schemas.microsoft.com/office/drawing/2014/main" id="{1491FB84-EA1F-7988-0E13-05EEECBF02A6}"/>
              </a:ext>
            </a:extLst>
          </p:cNvPr>
          <p:cNvSpPr/>
          <p:nvPr/>
        </p:nvSpPr>
        <p:spPr>
          <a:xfrm>
            <a:off x="2103120" y="2331720"/>
            <a:ext cx="5977624" cy="502920"/>
          </a:xfrm>
          <a:prstGeom prst="rect">
            <a:avLst/>
          </a:prstGeom>
          <a:noFill/>
          <a:ln/>
        </p:spPr>
        <p:txBody>
          <a:bodyPr wrap="square" lIns="0" tIns="0" rIns="0" bIns="0" rtlCol="0" anchor="ctr"/>
          <a:lstStyle/>
          <a:p>
            <a:pPr marL="0" indent="0">
              <a:buNone/>
            </a:pPr>
            <a:r>
              <a:rPr lang="en-US" sz="2200" dirty="0">
                <a:solidFill>
                  <a:srgbClr val="FFFFFF"/>
                </a:solidFill>
                <a:latin typeface="Arial Black" pitchFamily="34" charset="0"/>
                <a:ea typeface="Arial Black" pitchFamily="34" charset="-122"/>
                <a:cs typeface="Arial Black" pitchFamily="34" charset="-120"/>
              </a:rPr>
              <a:t>Content chunking for RAG retrieval</a:t>
            </a:r>
            <a:endParaRPr lang="en-US" sz="2200" dirty="0"/>
          </a:p>
        </p:txBody>
      </p:sp>
      <p:sp>
        <p:nvSpPr>
          <p:cNvPr id="9" name="Text 7">
            <a:extLst>
              <a:ext uri="{FF2B5EF4-FFF2-40B4-BE49-F238E27FC236}">
                <a16:creationId xmlns:a16="http://schemas.microsoft.com/office/drawing/2014/main" id="{68082ED2-8D79-E320-249A-07E64B9B2F2C}"/>
              </a:ext>
            </a:extLst>
          </p:cNvPr>
          <p:cNvSpPr/>
          <p:nvPr/>
        </p:nvSpPr>
        <p:spPr>
          <a:xfrm>
            <a:off x="2103120" y="2834640"/>
            <a:ext cx="5391912"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How AI systems retrieve and surface your content</a:t>
            </a:r>
            <a:endParaRPr lang="en-US" sz="1600" dirty="0"/>
          </a:p>
        </p:txBody>
      </p:sp>
      <p:sp>
        <p:nvSpPr>
          <p:cNvPr id="10" name="Text 8">
            <a:extLst>
              <a:ext uri="{FF2B5EF4-FFF2-40B4-BE49-F238E27FC236}">
                <a16:creationId xmlns:a16="http://schemas.microsoft.com/office/drawing/2014/main" id="{4372F28E-05E7-8C9A-E1B9-BC9B5EE01694}"/>
              </a:ext>
            </a:extLst>
          </p:cNvPr>
          <p:cNvSpPr/>
          <p:nvPr/>
        </p:nvSpPr>
        <p:spPr>
          <a:xfrm>
            <a:off x="8686800" y="2400300"/>
            <a:ext cx="2926080" cy="891540"/>
          </a:xfrm>
          <a:prstGeom prst="rect">
            <a:avLst/>
          </a:prstGeom>
          <a:noFill/>
          <a:ln/>
        </p:spPr>
        <p:txBody>
          <a:bodyPr wrap="square" lIns="0" tIns="0" rIns="0" bIns="0" rtlCol="0" anchor="ctr"/>
          <a:lstStyle/>
          <a:p>
            <a:r>
              <a:rPr lang="en-US" sz="1600" i="1" dirty="0">
                <a:solidFill>
                  <a:srgbClr val="00D4FF"/>
                </a:solidFill>
                <a:latin typeface="Calibri" pitchFamily="34" charset="0"/>
                <a:ea typeface="Calibri" pitchFamily="34" charset="-122"/>
                <a:cs typeface="Calibri" pitchFamily="34" charset="-120"/>
              </a:rPr>
              <a:t>Specific AI centric page format, RAG content chunking. Shift from keywords to prompts</a:t>
            </a:r>
            <a:endParaRPr lang="en-US" sz="1600" dirty="0"/>
          </a:p>
        </p:txBody>
      </p:sp>
      <p:sp>
        <p:nvSpPr>
          <p:cNvPr id="11" name="Shape 9">
            <a:extLst>
              <a:ext uri="{FF2B5EF4-FFF2-40B4-BE49-F238E27FC236}">
                <a16:creationId xmlns:a16="http://schemas.microsoft.com/office/drawing/2014/main" id="{D3E74F30-8D79-2B63-62FE-8EB8DBA39924}"/>
              </a:ext>
            </a:extLst>
          </p:cNvPr>
          <p:cNvSpPr/>
          <p:nvPr/>
        </p:nvSpPr>
        <p:spPr>
          <a:xfrm>
            <a:off x="457200" y="3611880"/>
            <a:ext cx="11247120" cy="1234440"/>
          </a:xfrm>
          <a:prstGeom prst="rect">
            <a:avLst/>
          </a:prstGeom>
          <a:solidFill>
            <a:srgbClr val="141B2D"/>
          </a:solidFill>
          <a:ln w="12700">
            <a:solidFill>
              <a:srgbClr val="1F2940"/>
            </a:solidFill>
            <a:prstDash val="solid"/>
          </a:ln>
        </p:spPr>
        <p:txBody>
          <a:bodyPr/>
          <a:lstStyle/>
          <a:p>
            <a:endParaRPr lang="en-US"/>
          </a:p>
        </p:txBody>
      </p:sp>
      <p:sp>
        <p:nvSpPr>
          <p:cNvPr id="12" name="Shape 10">
            <a:extLst>
              <a:ext uri="{FF2B5EF4-FFF2-40B4-BE49-F238E27FC236}">
                <a16:creationId xmlns:a16="http://schemas.microsoft.com/office/drawing/2014/main" id="{38D78571-FE6B-F4AB-85E1-056118009A18}"/>
              </a:ext>
            </a:extLst>
          </p:cNvPr>
          <p:cNvSpPr/>
          <p:nvPr/>
        </p:nvSpPr>
        <p:spPr>
          <a:xfrm>
            <a:off x="457200" y="3611880"/>
            <a:ext cx="109728" cy="1234440"/>
          </a:xfrm>
          <a:prstGeom prst="rect">
            <a:avLst/>
          </a:prstGeom>
          <a:solidFill>
            <a:srgbClr val="FF4D8F"/>
          </a:solidFill>
          <a:ln w="12700">
            <a:solidFill>
              <a:srgbClr val="FF4D8F"/>
            </a:solidFill>
            <a:prstDash val="solid"/>
          </a:ln>
        </p:spPr>
        <p:txBody>
          <a:bodyPr/>
          <a:lstStyle/>
          <a:p>
            <a:endParaRPr lang="en-US"/>
          </a:p>
        </p:txBody>
      </p:sp>
      <p:sp>
        <p:nvSpPr>
          <p:cNvPr id="13" name="Text 11">
            <a:extLst>
              <a:ext uri="{FF2B5EF4-FFF2-40B4-BE49-F238E27FC236}">
                <a16:creationId xmlns:a16="http://schemas.microsoft.com/office/drawing/2014/main" id="{A59DC8D9-81EE-9837-26A8-9E2714ADFFE8}"/>
              </a:ext>
            </a:extLst>
          </p:cNvPr>
          <p:cNvSpPr/>
          <p:nvPr/>
        </p:nvSpPr>
        <p:spPr>
          <a:xfrm>
            <a:off x="777240" y="3794760"/>
            <a:ext cx="1188720" cy="914400"/>
          </a:xfrm>
          <a:prstGeom prst="rect">
            <a:avLst/>
          </a:prstGeom>
          <a:noFill/>
          <a:ln/>
        </p:spPr>
        <p:txBody>
          <a:bodyPr wrap="square" lIns="0" tIns="0" rIns="0" bIns="0" rtlCol="0" anchor="ctr"/>
          <a:lstStyle/>
          <a:p>
            <a:pPr marL="0" indent="0">
              <a:buNone/>
            </a:pPr>
            <a:r>
              <a:rPr lang="en-US" sz="4400" b="1" dirty="0">
                <a:solidFill>
                  <a:srgbClr val="FF4D8F"/>
                </a:solidFill>
                <a:latin typeface="Arial Black" pitchFamily="34" charset="0"/>
                <a:ea typeface="Arial Black" pitchFamily="34" charset="-122"/>
                <a:cs typeface="Arial Black" pitchFamily="34" charset="-120"/>
              </a:rPr>
              <a:t>02</a:t>
            </a:r>
            <a:endParaRPr lang="en-US" sz="4400" dirty="0"/>
          </a:p>
        </p:txBody>
      </p:sp>
      <p:sp>
        <p:nvSpPr>
          <p:cNvPr id="14" name="Text 12">
            <a:extLst>
              <a:ext uri="{FF2B5EF4-FFF2-40B4-BE49-F238E27FC236}">
                <a16:creationId xmlns:a16="http://schemas.microsoft.com/office/drawing/2014/main" id="{1BD48E97-5C14-236D-90B2-32737C3053AE}"/>
              </a:ext>
            </a:extLst>
          </p:cNvPr>
          <p:cNvSpPr/>
          <p:nvPr/>
        </p:nvSpPr>
        <p:spPr>
          <a:xfrm>
            <a:off x="2103120" y="3749040"/>
            <a:ext cx="6537960" cy="502920"/>
          </a:xfrm>
          <a:prstGeom prst="rect">
            <a:avLst/>
          </a:prstGeom>
          <a:noFill/>
          <a:ln/>
        </p:spPr>
        <p:txBody>
          <a:bodyPr wrap="square" lIns="0" tIns="0" rIns="0" bIns="0" rtlCol="0" anchor="ctr"/>
          <a:lstStyle/>
          <a:p>
            <a:r>
              <a:rPr lang="en-US" sz="2200" b="1" dirty="0">
                <a:solidFill>
                  <a:srgbClr val="FFFFFF"/>
                </a:solidFill>
                <a:latin typeface="Arial Black" pitchFamily="34" charset="0"/>
                <a:ea typeface="Arial Black" pitchFamily="34" charset="-122"/>
                <a:cs typeface="Arial Black" pitchFamily="34" charset="-120"/>
              </a:rPr>
              <a:t> Conversational &amp; intent-matched copy</a:t>
            </a:r>
            <a:endParaRPr lang="en-US" sz="2200" dirty="0"/>
          </a:p>
        </p:txBody>
      </p:sp>
      <p:sp>
        <p:nvSpPr>
          <p:cNvPr id="15" name="Text 13">
            <a:extLst>
              <a:ext uri="{FF2B5EF4-FFF2-40B4-BE49-F238E27FC236}">
                <a16:creationId xmlns:a16="http://schemas.microsoft.com/office/drawing/2014/main" id="{6C528E45-A013-9104-FC61-AC225A97A02B}"/>
              </a:ext>
            </a:extLst>
          </p:cNvPr>
          <p:cNvSpPr/>
          <p:nvPr/>
        </p:nvSpPr>
        <p:spPr>
          <a:xfrm>
            <a:off x="2103120" y="4251960"/>
            <a:ext cx="5977624"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Shift from keywords to conversation matching</a:t>
            </a:r>
            <a:endParaRPr lang="en-US" sz="1600" dirty="0"/>
          </a:p>
        </p:txBody>
      </p:sp>
      <p:sp>
        <p:nvSpPr>
          <p:cNvPr id="16" name="Text 14">
            <a:extLst>
              <a:ext uri="{FF2B5EF4-FFF2-40B4-BE49-F238E27FC236}">
                <a16:creationId xmlns:a16="http://schemas.microsoft.com/office/drawing/2014/main" id="{4272DDF4-7DA3-D043-FC82-B44DFF804337}"/>
              </a:ext>
            </a:extLst>
          </p:cNvPr>
          <p:cNvSpPr/>
          <p:nvPr/>
        </p:nvSpPr>
        <p:spPr>
          <a:xfrm>
            <a:off x="8686800" y="3794760"/>
            <a:ext cx="3017520" cy="1005840"/>
          </a:xfrm>
          <a:prstGeom prst="rect">
            <a:avLst/>
          </a:prstGeom>
          <a:noFill/>
          <a:ln/>
        </p:spPr>
        <p:txBody>
          <a:bodyPr wrap="square" lIns="0" tIns="0" rIns="0" bIns="0" rtlCol="0" anchor="ctr"/>
          <a:lstStyle/>
          <a:p>
            <a:r>
              <a:rPr lang="en-US" sz="1600" i="1" dirty="0">
                <a:solidFill>
                  <a:srgbClr val="FF4D8F"/>
                </a:solidFill>
                <a:latin typeface="Calibri" pitchFamily="34" charset="0"/>
                <a:ea typeface="Calibri" pitchFamily="34" charset="-122"/>
                <a:cs typeface="Calibri" pitchFamily="34" charset="-120"/>
              </a:rPr>
              <a:t>Map your content to the full query spectrum. GSC for longtail queries. FLUQs.</a:t>
            </a:r>
            <a:endParaRPr lang="en-US" sz="1600" dirty="0"/>
          </a:p>
        </p:txBody>
      </p:sp>
      <p:sp>
        <p:nvSpPr>
          <p:cNvPr id="17" name="Shape 15">
            <a:extLst>
              <a:ext uri="{FF2B5EF4-FFF2-40B4-BE49-F238E27FC236}">
                <a16:creationId xmlns:a16="http://schemas.microsoft.com/office/drawing/2014/main" id="{2535398C-C281-CCF4-F0C4-A23A63B9E481}"/>
              </a:ext>
            </a:extLst>
          </p:cNvPr>
          <p:cNvSpPr/>
          <p:nvPr/>
        </p:nvSpPr>
        <p:spPr>
          <a:xfrm>
            <a:off x="457200" y="5029200"/>
            <a:ext cx="11247120" cy="1234440"/>
          </a:xfrm>
          <a:prstGeom prst="rect">
            <a:avLst/>
          </a:prstGeom>
          <a:solidFill>
            <a:srgbClr val="141B2D"/>
          </a:solidFill>
          <a:ln w="12700">
            <a:solidFill>
              <a:srgbClr val="1F2940"/>
            </a:solidFill>
            <a:prstDash val="solid"/>
          </a:ln>
        </p:spPr>
        <p:txBody>
          <a:bodyPr/>
          <a:lstStyle/>
          <a:p>
            <a:endParaRPr lang="en-US" dirty="0"/>
          </a:p>
        </p:txBody>
      </p:sp>
      <p:sp>
        <p:nvSpPr>
          <p:cNvPr id="18" name="Shape 16">
            <a:extLst>
              <a:ext uri="{FF2B5EF4-FFF2-40B4-BE49-F238E27FC236}">
                <a16:creationId xmlns:a16="http://schemas.microsoft.com/office/drawing/2014/main" id="{24F866DC-B9D5-8C75-30FF-2BCC68540A22}"/>
              </a:ext>
            </a:extLst>
          </p:cNvPr>
          <p:cNvSpPr/>
          <p:nvPr/>
        </p:nvSpPr>
        <p:spPr>
          <a:xfrm>
            <a:off x="457200" y="5029200"/>
            <a:ext cx="109728" cy="1234440"/>
          </a:xfrm>
          <a:prstGeom prst="rect">
            <a:avLst/>
          </a:prstGeom>
          <a:solidFill>
            <a:srgbClr val="B388FF"/>
          </a:solidFill>
          <a:ln w="12700">
            <a:solidFill>
              <a:srgbClr val="B388FF"/>
            </a:solidFill>
            <a:prstDash val="solid"/>
          </a:ln>
        </p:spPr>
        <p:txBody>
          <a:bodyPr/>
          <a:lstStyle/>
          <a:p>
            <a:endParaRPr lang="en-US"/>
          </a:p>
        </p:txBody>
      </p:sp>
      <p:sp>
        <p:nvSpPr>
          <p:cNvPr id="19" name="Text 17">
            <a:extLst>
              <a:ext uri="{FF2B5EF4-FFF2-40B4-BE49-F238E27FC236}">
                <a16:creationId xmlns:a16="http://schemas.microsoft.com/office/drawing/2014/main" id="{C54A7ABF-0A81-AF26-028D-82113CD544B7}"/>
              </a:ext>
            </a:extLst>
          </p:cNvPr>
          <p:cNvSpPr/>
          <p:nvPr/>
        </p:nvSpPr>
        <p:spPr>
          <a:xfrm>
            <a:off x="777240" y="5212080"/>
            <a:ext cx="1188720" cy="914400"/>
          </a:xfrm>
          <a:prstGeom prst="rect">
            <a:avLst/>
          </a:prstGeom>
          <a:noFill/>
          <a:ln/>
        </p:spPr>
        <p:txBody>
          <a:bodyPr wrap="square" lIns="0" tIns="0" rIns="0" bIns="0" rtlCol="0" anchor="ctr"/>
          <a:lstStyle/>
          <a:p>
            <a:pPr marL="0" indent="0">
              <a:buNone/>
            </a:pPr>
            <a:r>
              <a:rPr lang="en-US" sz="4400" b="1" dirty="0">
                <a:solidFill>
                  <a:srgbClr val="B388FF"/>
                </a:solidFill>
                <a:latin typeface="Arial Black" pitchFamily="34" charset="0"/>
                <a:ea typeface="Arial Black" pitchFamily="34" charset="-122"/>
                <a:cs typeface="Arial Black" pitchFamily="34" charset="-120"/>
              </a:rPr>
              <a:t>03</a:t>
            </a:r>
            <a:endParaRPr lang="en-US" sz="4400" dirty="0"/>
          </a:p>
        </p:txBody>
      </p:sp>
      <p:sp>
        <p:nvSpPr>
          <p:cNvPr id="20" name="Text 18">
            <a:extLst>
              <a:ext uri="{FF2B5EF4-FFF2-40B4-BE49-F238E27FC236}">
                <a16:creationId xmlns:a16="http://schemas.microsoft.com/office/drawing/2014/main" id="{7EDE41EC-0F83-AB56-64E8-6595B64987D6}"/>
              </a:ext>
            </a:extLst>
          </p:cNvPr>
          <p:cNvSpPr/>
          <p:nvPr/>
        </p:nvSpPr>
        <p:spPr>
          <a:xfrm>
            <a:off x="2103120" y="5166360"/>
            <a:ext cx="5562954" cy="502920"/>
          </a:xfrm>
          <a:prstGeom prst="rect">
            <a:avLst/>
          </a:prstGeom>
          <a:noFill/>
          <a:ln/>
        </p:spPr>
        <p:txBody>
          <a:bodyPr wrap="square" lIns="0" tIns="0" rIns="0" bIns="0" rtlCol="0" anchor="ctr"/>
          <a:lstStyle/>
          <a:p>
            <a:pPr marL="0" indent="0">
              <a:buNone/>
            </a:pPr>
            <a:r>
              <a:rPr lang="en-US" sz="2200" b="1" dirty="0">
                <a:solidFill>
                  <a:srgbClr val="FFFFFF"/>
                </a:solidFill>
                <a:latin typeface="Arial Black" pitchFamily="34" charset="0"/>
                <a:ea typeface="Arial Black" pitchFamily="34" charset="-122"/>
                <a:cs typeface="Arial Black" pitchFamily="34" charset="-120"/>
              </a:rPr>
              <a:t>Topical authority &amp; content clusters</a:t>
            </a:r>
            <a:endParaRPr lang="en-US" sz="2200" dirty="0"/>
          </a:p>
        </p:txBody>
      </p:sp>
      <p:sp>
        <p:nvSpPr>
          <p:cNvPr id="21" name="Text 19">
            <a:extLst>
              <a:ext uri="{FF2B5EF4-FFF2-40B4-BE49-F238E27FC236}">
                <a16:creationId xmlns:a16="http://schemas.microsoft.com/office/drawing/2014/main" id="{62D72DD6-7D2E-519A-CA8F-CB2D730ED13E}"/>
              </a:ext>
            </a:extLst>
          </p:cNvPr>
          <p:cNvSpPr/>
          <p:nvPr/>
        </p:nvSpPr>
        <p:spPr>
          <a:xfrm>
            <a:off x="2103120" y="5669280"/>
            <a:ext cx="6400800" cy="502920"/>
          </a:xfrm>
          <a:prstGeom prst="rect">
            <a:avLst/>
          </a:prstGeom>
          <a:noFill/>
          <a:ln/>
        </p:spPr>
        <p:txBody>
          <a:bodyPr wrap="square" lIns="0" tIns="0" rIns="0" bIns="0" rtlCol="0" anchor="ctr"/>
          <a:lstStyle/>
          <a:p>
            <a:r>
              <a:rPr lang="en-US" sz="1600" dirty="0">
                <a:solidFill>
                  <a:srgbClr val="B8C2D6"/>
                </a:solidFill>
                <a:latin typeface="Calibri" pitchFamily="34" charset="0"/>
                <a:ea typeface="Calibri" pitchFamily="34" charset="-122"/>
                <a:cs typeface="Calibri" pitchFamily="34" charset="-120"/>
              </a:rPr>
              <a:t>Become the most comprehensive source in your niche</a:t>
            </a:r>
            <a:endParaRPr lang="en-US" sz="1600" dirty="0"/>
          </a:p>
        </p:txBody>
      </p:sp>
      <p:sp>
        <p:nvSpPr>
          <p:cNvPr id="22" name="Text 20">
            <a:extLst>
              <a:ext uri="{FF2B5EF4-FFF2-40B4-BE49-F238E27FC236}">
                <a16:creationId xmlns:a16="http://schemas.microsoft.com/office/drawing/2014/main" id="{AF37DD97-62C5-8E7D-F4DB-F54913FF5B4E}"/>
              </a:ext>
            </a:extLst>
          </p:cNvPr>
          <p:cNvSpPr/>
          <p:nvPr/>
        </p:nvSpPr>
        <p:spPr>
          <a:xfrm>
            <a:off x="8686800" y="5212080"/>
            <a:ext cx="2926080" cy="914400"/>
          </a:xfrm>
          <a:prstGeom prst="rect">
            <a:avLst/>
          </a:prstGeom>
          <a:noFill/>
          <a:ln/>
        </p:spPr>
        <p:txBody>
          <a:bodyPr wrap="square" lIns="0" tIns="0" rIns="0" bIns="0" rtlCol="0" anchor="ctr"/>
          <a:lstStyle/>
          <a:p>
            <a:r>
              <a:rPr lang="en-US" sz="1600" i="1" dirty="0">
                <a:solidFill>
                  <a:srgbClr val="B388FF"/>
                </a:solidFill>
                <a:latin typeface="Calibri" pitchFamily="34" charset="0"/>
                <a:ea typeface="Calibri" pitchFamily="34" charset="-122"/>
                <a:cs typeface="Calibri" pitchFamily="34" charset="-120"/>
              </a:rPr>
              <a:t>Pillar page (guides), Refresh and prune. Broad faceted topics. Internal linking. No Top 10’s.</a:t>
            </a:r>
            <a:endParaRPr lang="en-US" sz="1600" dirty="0"/>
          </a:p>
        </p:txBody>
      </p:sp>
      <p:sp>
        <p:nvSpPr>
          <p:cNvPr id="23" name="Text 21">
            <a:extLst>
              <a:ext uri="{FF2B5EF4-FFF2-40B4-BE49-F238E27FC236}">
                <a16:creationId xmlns:a16="http://schemas.microsoft.com/office/drawing/2014/main" id="{1CD3E0F2-8991-97C5-7A6F-5D9001022359}"/>
              </a:ext>
            </a:extLst>
          </p:cNvPr>
          <p:cNvSpPr/>
          <p:nvPr/>
        </p:nvSpPr>
        <p:spPr>
          <a:xfrm>
            <a:off x="457200" y="6492240"/>
            <a:ext cx="3657600" cy="274320"/>
          </a:xfrm>
          <a:prstGeom prst="rect">
            <a:avLst/>
          </a:prstGeom>
          <a:noFill/>
          <a:ln/>
        </p:spPr>
        <p:txBody>
          <a:bodyPr wrap="square" lIns="0" tIns="0" rIns="0" bIns="0" rtlCol="0" anchor="ctr"/>
          <a:lstStyle/>
          <a:p>
            <a:pPr marL="0" indent="0">
              <a:buNone/>
            </a:pPr>
            <a:r>
              <a:rPr lang="en-US" sz="900" b="1" kern="0" spc="400" dirty="0">
                <a:solidFill>
                  <a:srgbClr val="8B95A8"/>
                </a:solidFill>
                <a:latin typeface="Trebuchet MS" pitchFamily="34" charset="0"/>
                <a:ea typeface="Trebuchet MS" pitchFamily="34" charset="-122"/>
                <a:cs typeface="Trebuchet MS" pitchFamily="34" charset="-120"/>
              </a:rPr>
              <a:t>AI SEARCH PLAYBOOK</a:t>
            </a:r>
            <a:endParaRPr lang="en-US" sz="900" dirty="0"/>
          </a:p>
        </p:txBody>
      </p:sp>
      <p:sp>
        <p:nvSpPr>
          <p:cNvPr id="24" name="Text 22">
            <a:extLst>
              <a:ext uri="{FF2B5EF4-FFF2-40B4-BE49-F238E27FC236}">
                <a16:creationId xmlns:a16="http://schemas.microsoft.com/office/drawing/2014/main" id="{E86BF6A6-112D-A102-B79D-1D5A595CD425}"/>
              </a:ext>
            </a:extLst>
          </p:cNvPr>
          <p:cNvSpPr/>
          <p:nvPr/>
        </p:nvSpPr>
        <p:spPr>
          <a:xfrm>
            <a:off x="11338560" y="6492240"/>
            <a:ext cx="731520" cy="274320"/>
          </a:xfrm>
          <a:prstGeom prst="rect">
            <a:avLst/>
          </a:prstGeom>
          <a:noFill/>
          <a:ln/>
        </p:spPr>
        <p:txBody>
          <a:bodyPr wrap="square" lIns="0" tIns="0" rIns="0" bIns="0" rtlCol="0" anchor="ctr"/>
          <a:lstStyle/>
          <a:p>
            <a:pPr marL="0" indent="0" algn="r">
              <a:buNone/>
            </a:pPr>
            <a:r>
              <a:rPr lang="en-US" sz="900" dirty="0">
                <a:solidFill>
                  <a:srgbClr val="8B95A8"/>
                </a:solidFill>
                <a:latin typeface="Calibri" pitchFamily="34" charset="0"/>
                <a:ea typeface="Calibri" pitchFamily="34" charset="-122"/>
                <a:cs typeface="Calibri" pitchFamily="34" charset="-120"/>
              </a:rPr>
              <a:t>11 / 30</a:t>
            </a:r>
            <a:endParaRPr lang="en-US" sz="900" dirty="0"/>
          </a:p>
        </p:txBody>
      </p:sp>
      <p:sp>
        <p:nvSpPr>
          <p:cNvPr id="26" name="Text 0">
            <a:extLst>
              <a:ext uri="{FF2B5EF4-FFF2-40B4-BE49-F238E27FC236}">
                <a16:creationId xmlns:a16="http://schemas.microsoft.com/office/drawing/2014/main" id="{5C486D93-72F4-B62A-0717-F8BDED062233}"/>
              </a:ext>
            </a:extLst>
          </p:cNvPr>
          <p:cNvSpPr/>
          <p:nvPr/>
        </p:nvSpPr>
        <p:spPr>
          <a:xfrm>
            <a:off x="457200" y="320040"/>
            <a:ext cx="5007935"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PILLAR 02 — CONTENT ARCHITECTURE</a:t>
            </a:r>
            <a:endParaRPr lang="en-US" sz="1100" dirty="0"/>
          </a:p>
        </p:txBody>
      </p:sp>
      <p:sp>
        <p:nvSpPr>
          <p:cNvPr id="27" name="Text 0">
            <a:extLst>
              <a:ext uri="{FF2B5EF4-FFF2-40B4-BE49-F238E27FC236}">
                <a16:creationId xmlns:a16="http://schemas.microsoft.com/office/drawing/2014/main" id="{9F3F9BE4-F70D-C7E8-EF1B-F393729FCEC1}"/>
              </a:ext>
            </a:extLst>
          </p:cNvPr>
          <p:cNvSpPr/>
          <p:nvPr/>
        </p:nvSpPr>
        <p:spPr>
          <a:xfrm>
            <a:off x="704088" y="2184990"/>
            <a:ext cx="5391912"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01 — CONTENT FORMATTING</a:t>
            </a:r>
            <a:endParaRPr lang="en-US" sz="1100" dirty="0"/>
          </a:p>
        </p:txBody>
      </p:sp>
      <p:sp>
        <p:nvSpPr>
          <p:cNvPr id="28" name="Text 0">
            <a:extLst>
              <a:ext uri="{FF2B5EF4-FFF2-40B4-BE49-F238E27FC236}">
                <a16:creationId xmlns:a16="http://schemas.microsoft.com/office/drawing/2014/main" id="{32E322D0-674B-5D2E-2683-6B127DE97519}"/>
              </a:ext>
            </a:extLst>
          </p:cNvPr>
          <p:cNvSpPr/>
          <p:nvPr/>
        </p:nvSpPr>
        <p:spPr>
          <a:xfrm>
            <a:off x="704087" y="3607626"/>
            <a:ext cx="5760507"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02 — STRUCTURE AND SPEED</a:t>
            </a:r>
            <a:endParaRPr lang="en-US" sz="1100" dirty="0"/>
          </a:p>
        </p:txBody>
      </p:sp>
      <p:sp>
        <p:nvSpPr>
          <p:cNvPr id="29" name="Text 0">
            <a:extLst>
              <a:ext uri="{FF2B5EF4-FFF2-40B4-BE49-F238E27FC236}">
                <a16:creationId xmlns:a16="http://schemas.microsoft.com/office/drawing/2014/main" id="{9DBFDB19-B687-517E-9BB5-33FEF74270F3}"/>
              </a:ext>
            </a:extLst>
          </p:cNvPr>
          <p:cNvSpPr/>
          <p:nvPr/>
        </p:nvSpPr>
        <p:spPr>
          <a:xfrm>
            <a:off x="704087" y="4998367"/>
            <a:ext cx="5760507" cy="274320"/>
          </a:xfrm>
          <a:prstGeom prst="rect">
            <a:avLst/>
          </a:prstGeom>
          <a:noFill/>
          <a:ln/>
        </p:spPr>
        <p:txBody>
          <a:bodyPr wrap="square" lIns="0" tIns="0" rIns="0" bIns="0" rtlCol="0" anchor="ctr"/>
          <a:lstStyle/>
          <a:p>
            <a:pPr marL="0" indent="0">
              <a:buNone/>
            </a:pPr>
            <a:r>
              <a:rPr lang="en-US" sz="1100" b="1" kern="0" spc="500" dirty="0">
                <a:solidFill>
                  <a:srgbClr val="00D4FF"/>
                </a:solidFill>
                <a:latin typeface="Trebuchet MS" pitchFamily="34" charset="0"/>
                <a:ea typeface="Trebuchet MS" pitchFamily="34" charset="-122"/>
                <a:cs typeface="Trebuchet MS" pitchFamily="34" charset="-120"/>
              </a:rPr>
              <a:t>SECTION 03 — SCHEMA TYPES</a:t>
            </a:r>
            <a:endParaRPr lang="en-US" sz="1100" dirty="0"/>
          </a:p>
        </p:txBody>
      </p:sp>
    </p:spTree>
    <p:extLst>
      <p:ext uri="{BB962C8B-B14F-4D97-AF65-F5344CB8AC3E}">
        <p14:creationId xmlns:p14="http://schemas.microsoft.com/office/powerpoint/2010/main" val="3810949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558</TotalTime>
  <Words>16818</Words>
  <Application>Microsoft Macintosh PowerPoint</Application>
  <PresentationFormat>Widescreen</PresentationFormat>
  <Paragraphs>1145</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Black</vt:lpstr>
      <vt:lpstr>Calibri</vt:lpstr>
      <vt:lpstr>Consolas</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AI Search Playbook</dc:title>
  <dc:subject>PptxGenJS Presentation</dc:subject>
  <dc:creator>AI Search Playbook</dc:creator>
  <cp:lastModifiedBy>Marv Ahlstrom</cp:lastModifiedBy>
  <cp:revision>12</cp:revision>
  <dcterms:created xsi:type="dcterms:W3CDTF">2026-05-03T04:38:39Z</dcterms:created>
  <dcterms:modified xsi:type="dcterms:W3CDTF">2026-05-04T04:56:16Z</dcterms:modified>
</cp:coreProperties>
</file>