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1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silaunch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ideacanva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98080" y="365760"/>
            <a:ext cx="1280160" cy="1280160"/>
          </a:xfrm>
          <a:prstGeom prst="ellipse">
            <a:avLst/>
          </a:prstGeom>
          <a:solidFill>
            <a:srgbClr val="06B6D4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955280" y="822960"/>
            <a:ext cx="502920" cy="502920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48640" y="1371600"/>
            <a:ext cx="6858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kern="0" spc="4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INNOVATION &amp; AI GOVERNANCE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02920" y="178308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Innovation &amp;</a:t>
            </a:r>
            <a:endParaRPr lang="en-US" sz="5600" dirty="0"/>
          </a:p>
        </p:txBody>
      </p:sp>
      <p:sp>
        <p:nvSpPr>
          <p:cNvPr id="6" name="Text 4"/>
          <p:cNvSpPr/>
          <p:nvPr/>
        </p:nvSpPr>
        <p:spPr>
          <a:xfrm>
            <a:off x="502920" y="260604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Framework</a:t>
            </a:r>
            <a:endParaRPr lang="en-US" sz="5600" dirty="0"/>
          </a:p>
        </p:txBody>
      </p:sp>
      <p:sp>
        <p:nvSpPr>
          <p:cNvPr id="7" name="Shape 5"/>
          <p:cNvSpPr/>
          <p:nvPr/>
        </p:nvSpPr>
        <p:spPr>
          <a:xfrm>
            <a:off x="548640" y="3611880"/>
            <a:ext cx="1371600" cy="0"/>
          </a:xfrm>
          <a:prstGeom prst="line">
            <a:avLst/>
          </a:prstGeom>
          <a:noFill/>
          <a:ln w="317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37490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on Nail It Then Scale It — to enable and accelerate our AI innovation culture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48640" y="45720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Marv Ahlstrom · January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modality + Step 1 outcome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Virtual, AI-assisted, completed before any hackathon submission.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502920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55448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IT'S DELIVERED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777240" y="1920240"/>
            <a:ext cx="4572000" cy="2697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Virtual modules — self-paced, completed pre-hackathon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AI-assisted — built using the same agentic tools employees will use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around real marketing scenarios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Includes practical Big Idea Canvas exercises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Completion tracked — gates hackathon submission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Refreshed annually as AI capabilities evolve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5669280" y="1417320"/>
            <a:ext cx="3017520" cy="324612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852160" y="15544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5852160" y="1874520"/>
            <a:ext cx="26974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workforce that speaks a common innovation language.</a:t>
            </a:r>
            <a:endParaRPr lang="en-US" sz="1800" dirty="0"/>
          </a:p>
        </p:txBody>
      </p:sp>
      <p:sp>
        <p:nvSpPr>
          <p:cNvPr id="10" name="Shape 8"/>
          <p:cNvSpPr/>
          <p:nvPr/>
        </p:nvSpPr>
        <p:spPr>
          <a:xfrm>
            <a:off x="5852160" y="3154680"/>
            <a:ext cx="54864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852160" y="3291840"/>
            <a:ext cx="26974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Equipped to work smarter with AI — not just harder.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Training &amp; Outcome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554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5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1965960"/>
            <a:ext cx="8229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Alignment Checkpoint</a:t>
            </a:r>
            <a:endParaRPr lang="en-US" sz="3800" dirty="0"/>
          </a:p>
        </p:txBody>
      </p:sp>
      <p:sp>
        <p:nvSpPr>
          <p:cNvPr id="4" name="Shape 2"/>
          <p:cNvSpPr/>
          <p:nvPr/>
        </p:nvSpPr>
        <p:spPr>
          <a:xfrm>
            <a:off x="548640" y="3337560"/>
            <a:ext cx="1371600" cy="0"/>
          </a:xfrm>
          <a:prstGeom prst="line">
            <a:avLst/>
          </a:prstGeom>
          <a:noFill/>
          <a:ln w="317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34747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Mentor-led review against AI ethics and SLT priorities — before anything is built.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2320" y="32918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review questions — every idea, every time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Mentors and an AI agent walk each idea through these. Pass all three to advance.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960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40080" y="1664208"/>
            <a:ext cx="502920" cy="50292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66420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325880" y="1508760"/>
            <a:ext cx="7178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it align with our AI principles?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25880" y="1920240"/>
            <a:ext cx="7178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 use, simplification of operations, transparency. Anything that violates these stops here.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57200" y="2514600"/>
            <a:ext cx="8229600" cy="960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640080" y="2761488"/>
            <a:ext cx="502920" cy="50292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276148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1325880" y="2606040"/>
            <a:ext cx="7178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it apply AI meaningfully?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325880" y="3017520"/>
            <a:ext cx="7178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efficiency, scale insights, or personalize engagement. Not 'AI for AI's sake.'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57200" y="3611880"/>
            <a:ext cx="8229600" cy="960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640080" y="3858768"/>
            <a:ext cx="502920" cy="50292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40080" y="385876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325880" y="3703320"/>
            <a:ext cx="7178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it support an SLT priority?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325880" y="4114800"/>
            <a:ext cx="7178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Maps clearly to one or more strategic priorities. (Detailed on the next slide.)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· Review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6 SLT strategic priorities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AI idea must support at least one. Most great ideas support two or three.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508760"/>
            <a:ext cx="2606040" cy="13716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508760"/>
            <a:ext cx="260604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169164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94360" y="201168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 &amp; Integration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246120" y="1508760"/>
            <a:ext cx="2606040" cy="13716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246120" y="1508760"/>
            <a:ext cx="2606040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3383280" y="169164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2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383280" y="201168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Leadership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035040" y="1508760"/>
            <a:ext cx="2606040" cy="13716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035040" y="1508760"/>
            <a:ext cx="2606040" cy="9144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172200" y="169164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3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6172200" y="201168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Smarter with AI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57200" y="3017520"/>
            <a:ext cx="2606040" cy="13716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57200" y="3017520"/>
            <a:ext cx="2606040" cy="9144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4360" y="320040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4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94360" y="352044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Empowering People &amp; Customers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46120" y="3017520"/>
            <a:ext cx="2606040" cy="13716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246120" y="3017520"/>
            <a:ext cx="2606040" cy="9144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383280" y="320040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5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383280" y="352044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Engagement at Scale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035040" y="3017520"/>
            <a:ext cx="2606040" cy="13716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6035040" y="3017520"/>
            <a:ext cx="2606040" cy="91440"/>
          </a:xfrm>
          <a:prstGeom prst="rect">
            <a:avLst/>
          </a:prstGeom>
          <a:solidFill>
            <a:srgbClr val="0EA5E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172200" y="320040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EA5E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PRIORITY 6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6172200" y="352044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Strengthening Trust &amp; Relationships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· Priorities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marketing contributes to each priority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this map to position any marketing AI idea against the right strategic priority.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384048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417320"/>
            <a:ext cx="2743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SLT PRIORITY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474720" y="1417320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MARKETING AI CAN UNLOCK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1801368"/>
            <a:ext cx="82296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1801368"/>
            <a:ext cx="274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 &amp; Integration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474720" y="1801368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campaign cycles · cleaner cross-functional handoffs · automated brief-to-asset pipelines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57200" y="2276856"/>
            <a:ext cx="8229600" cy="475488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2276856"/>
            <a:ext cx="274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Leadership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474720" y="2276856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research synthesis at scale · sharper voice-of-customer insights feeding product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2752344"/>
            <a:ext cx="82296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2752344"/>
            <a:ext cx="274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Working Smarter with AI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474720" y="2752344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Agent-augmented teams · workflow automation · evaluation rubrics for AI outputs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3227832"/>
            <a:ext cx="8229600" cy="475488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0080" y="3227832"/>
            <a:ext cx="274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Empowering People &amp; Customers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474720" y="3227832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as teammate, not replacement · training that levels up the team's craft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57200" y="3703320"/>
            <a:ext cx="8229600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0080" y="3703320"/>
            <a:ext cx="274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Engagement at Scale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3474720" y="3703320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Personalization across segments · lifecycle messaging · ABM at scale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57200" y="4178808"/>
            <a:ext cx="8229600" cy="475488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40080" y="4178808"/>
            <a:ext cx="2743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Strengthening Trust &amp; Relationships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474720" y="4178808"/>
            <a:ext cx="50292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voice QA · responsible disclosure · grounded customer-facing content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· Marketing Map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mentor &amp; reviewer model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mentors + an AI review agent screen ideas before hackathon submission.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91440" cy="141732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Review Agent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0116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First-pass screen — runs the 3 alignment questions and the 5 P's. Flags risks. Routes to a human mentor.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617720" y="14173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617720" y="1417320"/>
            <a:ext cx="91440" cy="141732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846320" y="16002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Mentor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846320" y="20116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leader who validates the pain, the prescription, and the brand fit. One per submission.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30175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57200" y="3017520"/>
            <a:ext cx="91440" cy="141732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8580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Cross-functional Reviewer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85800" y="36118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Legal/IT/data partner who flags governance issues — privacy, claims, regulated data, IP.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617720" y="30175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617720" y="3017520"/>
            <a:ext cx="91440" cy="141732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4632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SLT Sponsor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846320" y="36118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Greenlights the idea for hackathon and connects to a strategic priority.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200" y="4626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Outcome: a portfolio of validated, high-potential ideas — already aligned to the business.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· Reviewers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554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5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1965960"/>
            <a:ext cx="8229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to Innovation Pipeline</a:t>
            </a:r>
            <a:endParaRPr lang="en-US" sz="3800" dirty="0"/>
          </a:p>
        </p:txBody>
      </p:sp>
      <p:sp>
        <p:nvSpPr>
          <p:cNvPr id="4" name="Shape 2"/>
          <p:cNvSpPr/>
          <p:nvPr/>
        </p:nvSpPr>
        <p:spPr>
          <a:xfrm>
            <a:off x="548640" y="3337560"/>
            <a:ext cx="1371600" cy="0"/>
          </a:xfrm>
          <a:prstGeom prst="line">
            <a:avLst/>
          </a:prstGeom>
          <a:noFill/>
          <a:ln w="317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34747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Build, test, pilot. Validated ideas become real prototypes </a:t>
            </a:r>
            <a:br>
              <a:rPr lang="en-US" sz="16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6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and product roadmap candidates.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2320" y="32918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Ideation structure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repeatable cadence — same shape every time, so teams know how to prepare.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94360" y="1517904"/>
            <a:ext cx="365760" cy="36576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94360" y="151790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97280" y="1417320"/>
            <a:ext cx="1828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Submission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417320"/>
            <a:ext cx="4297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Trained employees submit a Big Idea Canvas + alignment statement.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7406640" y="1417320"/>
            <a:ext cx="1097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1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57200" y="2066544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94360" y="2167128"/>
            <a:ext cx="365760" cy="36576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94360" y="216712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97280" y="2066544"/>
            <a:ext cx="1828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formation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017520" y="2066544"/>
            <a:ext cx="4297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Cross-functional teams form around greenlit ideas.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7406640" y="2066544"/>
            <a:ext cx="1097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2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2715768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594360" y="2816352"/>
            <a:ext cx="365760" cy="36576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594360" y="281635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97280" y="2715768"/>
            <a:ext cx="1828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sprint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017520" y="2715768"/>
            <a:ext cx="4297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Teams build a functional prototype or conceptual demo with mentor support.</a:t>
            </a:r>
            <a:endParaRPr lang="en-US" sz="1150" dirty="0"/>
          </a:p>
        </p:txBody>
      </p:sp>
      <p:sp>
        <p:nvSpPr>
          <p:cNvPr id="21" name="Text 19"/>
          <p:cNvSpPr/>
          <p:nvPr/>
        </p:nvSpPr>
        <p:spPr>
          <a:xfrm>
            <a:off x="7406640" y="2715768"/>
            <a:ext cx="1097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Weeks 3–4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57200" y="3364992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594360" y="3465576"/>
            <a:ext cx="365760" cy="36576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594360" y="346557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97280" y="3364992"/>
            <a:ext cx="1828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 day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017520" y="3364992"/>
            <a:ext cx="4297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10-min team pitches to executive sponsors and judges.</a:t>
            </a:r>
            <a:endParaRPr lang="en-US" sz="1150" dirty="0"/>
          </a:p>
        </p:txBody>
      </p:sp>
      <p:sp>
        <p:nvSpPr>
          <p:cNvPr id="27" name="Text 25"/>
          <p:cNvSpPr/>
          <p:nvPr/>
        </p:nvSpPr>
        <p:spPr>
          <a:xfrm>
            <a:off x="7406640" y="3364992"/>
            <a:ext cx="1097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5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57200" y="4014216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594360" y="4114800"/>
            <a:ext cx="365760" cy="36576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594360" y="411480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97280" y="4014216"/>
            <a:ext cx="1828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decision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3017520" y="4014216"/>
            <a:ext cx="4297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ideas advance to product planning or internal pilots.</a:t>
            </a:r>
            <a:endParaRPr lang="en-US" sz="1150" dirty="0"/>
          </a:p>
        </p:txBody>
      </p:sp>
      <p:sp>
        <p:nvSpPr>
          <p:cNvPr id="33" name="Text 31"/>
          <p:cNvSpPr/>
          <p:nvPr/>
        </p:nvSpPr>
        <p:spPr>
          <a:xfrm>
            <a:off x="7406640" y="4014216"/>
            <a:ext cx="10972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 6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Hackathon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Verification criteria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Scored across five dimensions. The Big Idea Canvas + the agentic execution + governance.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91440" cy="566928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5800" y="1417320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Pain Validation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3108960" y="1417320"/>
            <a:ext cx="4572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Evidence the customer pain is real, frequent, and quantifiable.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7772400" y="1417320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20%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457200" y="2066544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57200" y="2066544"/>
            <a:ext cx="91440" cy="566928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85800" y="2066544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 Quality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108960" y="2066544"/>
            <a:ext cx="4572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the AI prototype actually solve the pain — and demo well?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7772400" y="2066544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25%</a:t>
            </a:r>
            <a:endParaRPr lang="en-US" sz="1800" dirty="0"/>
          </a:p>
        </p:txBody>
      </p:sp>
      <p:sp>
        <p:nvSpPr>
          <p:cNvPr id="14" name="Shape 12"/>
          <p:cNvSpPr/>
          <p:nvPr/>
        </p:nvSpPr>
        <p:spPr>
          <a:xfrm>
            <a:off x="457200" y="2715768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57200" y="2715768"/>
            <a:ext cx="91440" cy="566928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685800" y="2715768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Alignment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3108960" y="2715768"/>
            <a:ext cx="4572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Clear linkage to one or more SLT priorities.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7772400" y="2715768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15%</a:t>
            </a:r>
            <a:endParaRPr lang="en-US" sz="1800" dirty="0"/>
          </a:p>
        </p:txBody>
      </p:sp>
      <p:sp>
        <p:nvSpPr>
          <p:cNvPr id="19" name="Shape 17"/>
          <p:cNvSpPr/>
          <p:nvPr/>
        </p:nvSpPr>
        <p:spPr>
          <a:xfrm>
            <a:off x="457200" y="3364992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457200" y="3364992"/>
            <a:ext cx="91440" cy="566928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85800" y="3364992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Maturity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108960" y="3364992"/>
            <a:ext cx="4572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fit, privacy, claims, audit trail — addressed up front.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7772400" y="3364992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20%</a:t>
            </a:r>
            <a:endParaRPr lang="en-US" sz="1800" dirty="0"/>
          </a:p>
        </p:txBody>
      </p:sp>
      <p:sp>
        <p:nvSpPr>
          <p:cNvPr id="24" name="Shape 22"/>
          <p:cNvSpPr/>
          <p:nvPr/>
        </p:nvSpPr>
        <p:spPr>
          <a:xfrm>
            <a:off x="457200" y="4014216"/>
            <a:ext cx="8229600" cy="566928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57200" y="4014216"/>
            <a:ext cx="91440" cy="566928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85800" y="4014216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 to Pilot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108960" y="4014216"/>
            <a:ext cx="4572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Realistic plan to scale: who, where, with what guardrails.</a:t>
            </a:r>
            <a:endParaRPr lang="en-US" sz="1150" dirty="0"/>
          </a:p>
        </p:txBody>
      </p:sp>
      <p:sp>
        <p:nvSpPr>
          <p:cNvPr id="28" name="Text 26"/>
          <p:cNvSpPr/>
          <p:nvPr/>
        </p:nvSpPr>
        <p:spPr>
          <a:xfrm>
            <a:off x="7772400" y="4014216"/>
            <a:ext cx="7315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20%</a:t>
            </a:r>
            <a:endParaRPr lang="en-US" sz="1800" dirty="0"/>
          </a:p>
        </p:txBody>
      </p:sp>
      <p:sp>
        <p:nvSpPr>
          <p:cNvPr id="29" name="Shape 27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Judging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happens after demo day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solutions enter product planning or internal pilot tracks — with continued mentorship.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2606040" cy="73152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60020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40080" y="1874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Roadmap Track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640080" y="265176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2788920"/>
            <a:ext cx="23317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Top scoring ideas tied to product opportunities are pitched to product leadership for inclusion in roadmap planning.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640080" y="425196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Owners assigned, scoping begins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24612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246120" y="1417320"/>
            <a:ext cx="2606040" cy="73152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429000" y="160020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2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3429000" y="1874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Pilot Track</a:t>
            </a:r>
            <a:endParaRPr lang="en-US" sz="1700" dirty="0"/>
          </a:p>
        </p:txBody>
      </p:sp>
      <p:sp>
        <p:nvSpPr>
          <p:cNvPr id="15" name="Shape 13"/>
          <p:cNvSpPr/>
          <p:nvPr/>
        </p:nvSpPr>
        <p:spPr>
          <a:xfrm>
            <a:off x="3429000" y="265176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3429000" y="2788920"/>
            <a:ext cx="23317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Internal-facing ideas (operations, content, research) move to a 30-90 day pilot with a real team and success metrics.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3429000" y="425196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Pilot lead + sponsor named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03504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035040" y="1417320"/>
            <a:ext cx="2606040" cy="73152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217920" y="160020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 3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6217920" y="1874520"/>
            <a:ext cx="2331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Backlog or Iterate</a:t>
            </a:r>
            <a:endParaRPr lang="en-US" sz="1700" dirty="0"/>
          </a:p>
        </p:txBody>
      </p:sp>
      <p:sp>
        <p:nvSpPr>
          <p:cNvPr id="22" name="Shape 20"/>
          <p:cNvSpPr/>
          <p:nvPr/>
        </p:nvSpPr>
        <p:spPr>
          <a:xfrm>
            <a:off x="6217920" y="265176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6217920" y="2788920"/>
            <a:ext cx="233172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Promising-but-unready ideas return to the Canvas with clear feedback. Teams can resubmit at the next hackathon.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6217920" y="425196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i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Mentor coaching continues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Post-Hackathon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problem we're solving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teams are inundated with ideas. We need to focus on those that deserve to ship.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4023360" cy="141732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91440" cy="141732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Solution-shaped ideas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5800" y="20116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"Let's use AI to do X" — without anchoring to a real customer pain or business outcome.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617720" y="1417320"/>
            <a:ext cx="4023360" cy="141732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617720" y="1417320"/>
            <a:ext cx="91440" cy="141732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846320" y="16002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&amp; data risk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846320" y="20116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Customer-facing AI shipped without governance creates compounding risk that's hard to walk back.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3017520"/>
            <a:ext cx="4023360" cy="141732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57200" y="3017520"/>
            <a:ext cx="91440" cy="141732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8580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Effort waste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85800" y="36118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Teams spend cycles on prototypes that aren't aligned to strategic priorities — and don't get adopted.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617720" y="3017520"/>
            <a:ext cx="4023360" cy="141732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617720" y="3017520"/>
            <a:ext cx="91440" cy="141732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4632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common language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846320" y="3611880"/>
            <a:ext cx="3657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Without a shared methodology, every team validates differently and leadership can't compare ideas.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hackathon idea seeds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categories, two seed ideas each — a starting point for teams who don't know where to begin.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11480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11480" y="1417320"/>
            <a:ext cx="1581912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02920" y="1645920"/>
            <a:ext cx="1417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1019556" y="2423160"/>
            <a:ext cx="36576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" y="2542032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IDEAS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502920" y="28346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AI search visibility workflow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02920" y="37490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Brand-voice editor agent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084832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084832" y="1417320"/>
            <a:ext cx="1581912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176272" y="1645920"/>
            <a:ext cx="1417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Collaboration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692908" y="2423160"/>
            <a:ext cx="365760" cy="0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176272" y="2542032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IDEAS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2176272" y="28346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Brief-to-asset pipeline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176272" y="37490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Meeting-to-action agent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3758184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3758184" y="1417320"/>
            <a:ext cx="1581912" cy="9144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3849624" y="1645920"/>
            <a:ext cx="1417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366260" y="2423160"/>
            <a:ext cx="365760" cy="0"/>
          </a:xfrm>
          <a:prstGeom prst="line">
            <a:avLst/>
          </a:prstGeom>
          <a:noFill/>
          <a:ln w="254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3849624" y="2542032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IDEAS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3849624" y="28346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Campaign QA &amp; compliance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849624" y="37490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Asset naming &amp; tagging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431536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431536" y="1417320"/>
            <a:ext cx="1581912" cy="9144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522976" y="1645920"/>
            <a:ext cx="1417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/ Research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039612" y="2423160"/>
            <a:ext cx="365760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5522976" y="2542032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IDEAS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5522976" y="28346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Customer review → POV post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5522976" y="37490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Competitor monitor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7104888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7104888" y="1417320"/>
            <a:ext cx="1581912" cy="9144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7196328" y="1645920"/>
            <a:ext cx="1417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Personalization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712964" y="2423160"/>
            <a:ext cx="365760" cy="0"/>
          </a:xfrm>
          <a:prstGeom prst="line">
            <a:avLst/>
          </a:prstGeom>
          <a:noFill/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7196328" y="2542032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IDEAS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7196328" y="28346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Persona-specific email variants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7196328" y="3749040"/>
            <a:ext cx="14173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Lifecycle nudge writer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457200" y="4626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Source: Liza Adams' 5 marketing categories. Teams pick a category, then a seed — or bring their own.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9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Idea Seeds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 AI red 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 things never ship without explicit, documented approval — even if the demo wins.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94360" y="141732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097280" y="141732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Customer-facing content auto-published without human review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617720" y="141732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754880" y="141732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257800" y="141732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Sensitive customer data (PII, financial) used in third-party tools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19456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94360" y="219456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097280" y="219456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Comparative claims about competitors without legal sign-off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617720" y="219456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754880" y="219456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5257800" y="219456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Synthetic voices, faces, or testimonials representing real people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297180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94360" y="297180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097280" y="297180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Personalization that uses inferred protected attributes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617720" y="297180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754880" y="297180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5257800" y="297180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 outbound to net-new contacts without consent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57200" y="374904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594360" y="374904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097280" y="374904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or SLA claims generated by AI without human verification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4617720" y="3749040"/>
            <a:ext cx="4023360" cy="640080"/>
          </a:xfrm>
          <a:prstGeom prst="rect">
            <a:avLst/>
          </a:prstGeom>
          <a:solidFill>
            <a:srgbClr val="FEF2F2"/>
          </a:solidFill>
          <a:ln w="9525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754880" y="374904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⊘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5257800" y="374904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Brand-sensitive output without brand QA in the loop</a:t>
            </a:r>
            <a:endParaRPr lang="en-US" sz="1150" dirty="0"/>
          </a:p>
        </p:txBody>
      </p:sp>
      <p:sp>
        <p:nvSpPr>
          <p:cNvPr id="28" name="Shape 26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Red Lines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this framework delivers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corporate goals — measurable, defensible, leadership-ready.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402336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6459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Innovation Risk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0080" y="21031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efforts grounded in validated need and tied to measurable ROI before they scale.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617720" y="14173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617720" y="1417320"/>
            <a:ext cx="4023360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800600" y="16459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Accelerate AI Adoption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800600" y="21031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employee trained to think and work with AI effectively — common language, common method.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30175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57200" y="3017520"/>
            <a:ext cx="4023360" cy="9144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32461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Increase Strategic Alignment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40080" y="37033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AI activity maps directly to top-level business priorities, not pet projects.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617720" y="3017520"/>
            <a:ext cx="4023360" cy="14173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617720" y="3017520"/>
            <a:ext cx="4023360" cy="9144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00600" y="324612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a Scalable Model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800600" y="37033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Repeatable, embeddable into culture and operations — runs hackathon after hackathon.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Goals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Suggested rollout — first 90 days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 deliberately. Get the framework right with marketing first, then scale across functions.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260604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64592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1–30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40080" y="1920240"/>
            <a:ext cx="2331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Foundations</a:t>
            </a:r>
            <a:endParaRPr lang="en-US" sz="2000" dirty="0"/>
          </a:p>
        </p:txBody>
      </p:sp>
      <p:sp>
        <p:nvSpPr>
          <p:cNvPr id="8" name="Shape 6"/>
          <p:cNvSpPr/>
          <p:nvPr/>
        </p:nvSpPr>
        <p:spPr>
          <a:xfrm>
            <a:off x="640080" y="246888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31520" y="2606040"/>
            <a:ext cx="22402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 up training modules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Recruit first cohort of mentors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AI principles &amp; red lines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SLT sponsors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324612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246120" y="1417320"/>
            <a:ext cx="260604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429000" y="164592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31–60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429000" y="1920240"/>
            <a:ext cx="2331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cohort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3429000" y="246888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520440" y="2606040"/>
            <a:ext cx="22402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50 marketers complete training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Pilot the alignment review process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Refine the Big Idea Canvas template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a small-scale ideation event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603504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035040" y="1417320"/>
            <a:ext cx="260604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217920" y="164592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61–90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6217920" y="1920240"/>
            <a:ext cx="2331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First hackathon</a:t>
            </a:r>
            <a:endParaRPr lang="en-US" sz="2000" dirty="0"/>
          </a:p>
        </p:txBody>
      </p:sp>
      <p:sp>
        <p:nvSpPr>
          <p:cNvPr id="20" name="Shape 18"/>
          <p:cNvSpPr/>
          <p:nvPr/>
        </p:nvSpPr>
        <p:spPr>
          <a:xfrm>
            <a:off x="6217920" y="246888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309360" y="2606040"/>
            <a:ext cx="224028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first marketing hackathon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5-week cycle, end-to-end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Greenlight 1–3 ideas to pilot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lessons; plan cohort 2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Rollout · 90 Days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outcome we're after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culture of validated, employee-driven AI innovation — democratized, strategic, transformative.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150876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5544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WIN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640080" y="1874520"/>
            <a:ext cx="78638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employee becomes a value multiplier — for customers, partners, and the business.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457200" y="3154680"/>
            <a:ext cx="2606040" cy="14630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3154680"/>
            <a:ext cx="2606040" cy="73152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29184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Democratized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0080" y="3703320"/>
            <a:ext cx="2331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capability lives in every team, not just a center of excellence.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3246120" y="3154680"/>
            <a:ext cx="2606040" cy="14630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246120" y="3154680"/>
            <a:ext cx="2606040" cy="73152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429000" y="329184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429000" y="3703320"/>
            <a:ext cx="2331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AI initiative is tied to a real customer pain and a business priority.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6035040" y="3154680"/>
            <a:ext cx="2606040" cy="14630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035040" y="3154680"/>
            <a:ext cx="2606040" cy="73152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217920" y="329184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Transformative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217920" y="3703320"/>
            <a:ext cx="2331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changes how we work — not just what we ship.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98080" y="365760"/>
            <a:ext cx="1280160" cy="1280160"/>
          </a:xfrm>
          <a:prstGeom prst="ellipse">
            <a:avLst/>
          </a:prstGeom>
          <a:solidFill>
            <a:srgbClr val="06B6D4">
              <a:alpha val="35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955280" y="822960"/>
            <a:ext cx="502920" cy="502920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48640" y="9144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5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WE'RE ASKING FOR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Endorse the Framework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548640" y="205740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 the first marketing hackathon.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548640" y="2697480"/>
            <a:ext cx="1371600" cy="0"/>
          </a:xfrm>
          <a:prstGeom prst="line">
            <a:avLst/>
          </a:prstGeom>
          <a:noFill/>
          <a:ln w="317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457200" y="2926080"/>
            <a:ext cx="2606040" cy="1691640"/>
          </a:xfrm>
          <a:prstGeom prst="rect">
            <a:avLst/>
          </a:prstGeom>
          <a:solidFill>
            <a:srgbClr val="1E293B"/>
          </a:solidFill>
          <a:ln w="9525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06324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Endorse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0080" y="3520440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3-step framework as our marketing AI standard.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246120" y="2926080"/>
            <a:ext cx="2606040" cy="1691640"/>
          </a:xfrm>
          <a:prstGeom prst="rect">
            <a:avLst/>
          </a:prstGeom>
          <a:solidFill>
            <a:srgbClr val="1E293B"/>
          </a:solidFill>
          <a:ln w="9525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429000" y="306324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3429000" y="3520440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first 90-day cohort + hackathon — name an SLT lead.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035040" y="2926080"/>
            <a:ext cx="2606040" cy="1691640"/>
          </a:xfrm>
          <a:prstGeom prst="rect">
            <a:avLst/>
          </a:prstGeom>
          <a:solidFill>
            <a:srgbClr val="1E293B"/>
          </a:solidFill>
          <a:ln w="9525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217920" y="306324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Show up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6217920" y="3520440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a judge on demo day. Visibility unlocks adoption.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objective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disciplined, repeatable approach that turns every employee into a value multiplier.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182880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91440" cy="182880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5800" y="155448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85800" y="1874520"/>
            <a:ext cx="786384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 marketing employees develop applications, platforms, and capabilities that simplify work, accelerate execution, and enable new ways of operating for all stakeholders — through disciplined, repeatable methods rooted in validated innovation.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57200" y="3520440"/>
            <a:ext cx="2606040" cy="109728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Aligned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0080" y="402336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AI idea ties to a strategic priority.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246120" y="3520440"/>
            <a:ext cx="2606040" cy="109728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3429000" y="361188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429000" y="402336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idea proves a real pain before scaling.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6035040" y="3520440"/>
            <a:ext cx="2606040" cy="109728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217920" y="3611880"/>
            <a:ext cx="2331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Governed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217920" y="4023360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shipped output respects brand, data, and trust.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three-step framework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Train. Align. Build. In that order — every time.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260604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1463040" y="1691640"/>
            <a:ext cx="594360" cy="59436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463040" y="16916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640080" y="242316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Foundational Training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640080" y="283464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NISI + Big Idea Canvas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1531620" y="315468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3291840"/>
            <a:ext cx="23317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Equip every employee with the language and lenses to evaluate AI ideas before pitching them.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4612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246120" y="1417320"/>
            <a:ext cx="2606040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251960" y="1691640"/>
            <a:ext cx="594360" cy="594360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251960" y="16916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3429000" y="242316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Alignment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3429000" y="283464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Mentor + AI Agent Review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320540" y="3154680"/>
            <a:ext cx="457200" cy="0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429000" y="3291840"/>
            <a:ext cx="23317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idea is reviewed against AI ethics and the SLT strategic priorities before it can move forward.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035040" y="1417320"/>
            <a:ext cx="260604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6035040" y="1417320"/>
            <a:ext cx="2606040" cy="9144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7040880" y="1691640"/>
            <a:ext cx="594360" cy="594360"/>
          </a:xfrm>
          <a:prstGeom prst="ellipse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7040880" y="1691640"/>
            <a:ext cx="594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600" dirty="0"/>
          </a:p>
        </p:txBody>
      </p:sp>
      <p:sp>
        <p:nvSpPr>
          <p:cNvPr id="24" name="Text 22"/>
          <p:cNvSpPr/>
          <p:nvPr/>
        </p:nvSpPr>
        <p:spPr>
          <a:xfrm>
            <a:off x="6217920" y="242316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Hackathon Pipeline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6217920" y="2834640"/>
            <a:ext cx="2331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Build, Test, Pilot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7109460" y="3154680"/>
            <a:ext cx="457200" cy="0"/>
          </a:xfrm>
          <a:prstGeom prst="line">
            <a:avLst/>
          </a:prstGeom>
          <a:noFill/>
          <a:ln w="254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217920" y="3291840"/>
            <a:ext cx="233172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Validated ideas enter a structured hackathon — winning concepts move to product planning or pilots.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Framework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1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5544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5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1965960"/>
            <a:ext cx="8229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Foundational Training</a:t>
            </a:r>
            <a:endParaRPr lang="en-US" sz="3800" dirty="0"/>
          </a:p>
        </p:txBody>
      </p:sp>
      <p:sp>
        <p:nvSpPr>
          <p:cNvPr id="4" name="Shape 2"/>
          <p:cNvSpPr/>
          <p:nvPr/>
        </p:nvSpPr>
        <p:spPr>
          <a:xfrm>
            <a:off x="548640" y="3337560"/>
            <a:ext cx="1371600" cy="0"/>
          </a:xfrm>
          <a:prstGeom prst="line">
            <a:avLst/>
          </a:prstGeom>
          <a:noFill/>
          <a:ln w="317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34747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Focus efforts on customer pain. Build a common innovation language.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2320" y="3291840"/>
            <a:ext cx="18288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methodologies, one mindset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NISI gives the validation rigor. The Big Idea Canvas gives the ideation structure.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402336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91440" cy="324612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85800" y="15544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METHODOLOGY 1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85800" y="182880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Nail It Then Scale It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685800" y="23317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(NISI)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85800" y="2697480"/>
            <a:ext cx="54864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85800" y="27889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Teaches employees to: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777240" y="3154680"/>
            <a:ext cx="3611880" cy="10275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Identify monetizable customer pain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Rapidly test hypotheses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lean prototypes before scaling</a:t>
            </a:r>
            <a:b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663440" y="1417320"/>
            <a:ext cx="4023360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4663440" y="1417320"/>
            <a:ext cx="91440" cy="324612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892040" y="155448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METHODOLOGY 2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892040" y="182880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Big Idea Canvas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4892040" y="23317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(BIC)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892040" y="2697480"/>
            <a:ext cx="548640" cy="0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92040" y="27889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lenses, every idea: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983480" y="3154680"/>
            <a:ext cx="3611880" cy="10275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Pain · Potential · Prescription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Positioning · Path to the Exit</a:t>
            </a:r>
            <a:br>
              <a:rPr lang="en-US" sz="1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(See next slide for the marketing lens)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Methodologies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NISI in 4 phases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Nail before you scale. Each phase has a question — and a pivot-or-proceed decision.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11480" y="1417320"/>
            <a:ext cx="1920240" cy="28346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11480" y="1417320"/>
            <a:ext cx="1920240" cy="91440"/>
          </a:xfrm>
          <a:prstGeom prst="rect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1627632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48640" y="19202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Nail the Pain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548640" y="2697480"/>
            <a:ext cx="457200" cy="0"/>
          </a:xfrm>
          <a:prstGeom prst="line">
            <a:avLst/>
          </a:prstGeom>
          <a:noFill/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48640" y="2834640"/>
            <a:ext cx="1691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the pain real, frequent, monetizable?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514600" y="1417320"/>
            <a:ext cx="1920240" cy="28346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2514600" y="1417320"/>
            <a:ext cx="1920240" cy="9144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2651760" y="1627632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2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2651760" y="19202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Nail the Solution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2651760" y="2697480"/>
            <a:ext cx="457200" cy="0"/>
          </a:xfrm>
          <a:prstGeom prst="line">
            <a:avLst/>
          </a:prstGeom>
          <a:noFill/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2651760" y="2834640"/>
            <a:ext cx="1691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our MVP actually solve it?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617720" y="1417320"/>
            <a:ext cx="1920240" cy="28346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617720" y="1417320"/>
            <a:ext cx="1920240" cy="91440"/>
          </a:xfrm>
          <a:prstGeom prst="rect">
            <a:avLst/>
          </a:prstGeom>
          <a:solidFill>
            <a:srgbClr val="8B5CF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754880" y="1627632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8B5C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3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4754880" y="19202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Nail the GTM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4754880" y="2697480"/>
            <a:ext cx="457200" cy="0"/>
          </a:xfrm>
          <a:prstGeom prst="line">
            <a:avLst/>
          </a:prstGeom>
          <a:noFill/>
          <a:ln w="254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754880" y="2834640"/>
            <a:ext cx="1691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Will customers adopt and trust it?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6720840" y="1417320"/>
            <a:ext cx="1920240" cy="283464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720840" y="1417320"/>
            <a:ext cx="1920240" cy="91440"/>
          </a:xfrm>
          <a:prstGeom prst="rect">
            <a:avLst/>
          </a:prstGeom>
          <a:solidFill>
            <a:srgbClr val="10B98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6858000" y="1627632"/>
            <a:ext cx="1691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10B9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4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6858000" y="1920240"/>
            <a:ext cx="1691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Nail the Model</a:t>
            </a:r>
            <a:endParaRPr lang="en-US" sz="1700" dirty="0"/>
          </a:p>
        </p:txBody>
      </p:sp>
      <p:sp>
        <p:nvSpPr>
          <p:cNvPr id="26" name="Shape 24"/>
          <p:cNvSpPr/>
          <p:nvPr/>
        </p:nvSpPr>
        <p:spPr>
          <a:xfrm>
            <a:off x="6858000" y="2697480"/>
            <a:ext cx="457200" cy="0"/>
          </a:xfrm>
          <a:prstGeom prst="line">
            <a:avLst/>
          </a:prstGeom>
          <a:noFill/>
          <a:ln w="254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6858000" y="2834640"/>
            <a:ext cx="1691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Does value clearly exceed cost &amp; risk?</a:t>
            </a:r>
            <a:endParaRPr lang="en-US" sz="1200" dirty="0"/>
          </a:p>
        </p:txBody>
      </p:sp>
      <p:sp>
        <p:nvSpPr>
          <p:cNvPr id="28" name="Shape 26"/>
          <p:cNvSpPr/>
          <p:nvPr/>
        </p:nvSpPr>
        <p:spPr>
          <a:xfrm>
            <a:off x="457200" y="4389120"/>
            <a:ext cx="8229600" cy="365760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457200" y="438912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THEN scale it. Don't scale what you haven't nailed.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457200" y="4892040"/>
            <a:ext cx="256331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32" name="Text 30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NISI</a:t>
            </a:r>
            <a:endParaRPr lang="en-US" sz="900" dirty="0"/>
          </a:p>
        </p:txBody>
      </p:sp>
      <p:pic>
        <p:nvPicPr>
          <p:cNvPr id="34" name="Picture 33">
            <a:hlinkClick r:id="rId3"/>
            <a:extLst>
              <a:ext uri="{FF2B5EF4-FFF2-40B4-BE49-F238E27FC236}">
                <a16:creationId xmlns:a16="http://schemas.microsoft.com/office/drawing/2014/main" id="{47C49D41-E9F2-775D-0DE0-661CAD99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083" y="74343"/>
            <a:ext cx="1344429" cy="1248886"/>
          </a:xfrm>
          <a:prstGeom prst="rect">
            <a:avLst/>
          </a:prstGeom>
        </p:spPr>
      </p:pic>
      <p:sp>
        <p:nvSpPr>
          <p:cNvPr id="33" name="Text 29">
            <a:extLst>
              <a:ext uri="{FF2B5EF4-FFF2-40B4-BE49-F238E27FC236}">
                <a16:creationId xmlns:a16="http://schemas.microsoft.com/office/drawing/2014/main" id="{05936A6B-2AB3-EC7C-2298-25FF07F0DFDF}"/>
              </a:ext>
            </a:extLst>
          </p:cNvPr>
          <p:cNvSpPr/>
          <p:nvPr/>
        </p:nvSpPr>
        <p:spPr>
          <a:xfrm>
            <a:off x="7903594" y="225949"/>
            <a:ext cx="64732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3"/>
              </a:rPr>
              <a:t>NISI Launch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696293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Big Idea Canvas — five P's, one worksheet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3567659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AI enabled idea pitched must answer all five.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11480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882396" y="1645920"/>
            <a:ext cx="640080" cy="64008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82396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02920" y="242316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Pain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502920" y="292608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Customer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1019556" y="3337560"/>
            <a:ext cx="365760" cy="0"/>
          </a:xfrm>
          <a:prstGeom prst="line">
            <a:avLst/>
          </a:prstGeom>
          <a:noFill/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502920" y="3474720"/>
            <a:ext cx="14173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Whose pain? How severe? How often?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084832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2555748" y="1645920"/>
            <a:ext cx="640080" cy="64008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555748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P2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176272" y="242316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Potential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2176272" y="292608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Market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2692908" y="3337560"/>
            <a:ext cx="365760" cy="0"/>
          </a:xfrm>
          <a:prstGeom prst="line">
            <a:avLst/>
          </a:prstGeom>
          <a:noFill/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176272" y="3474720"/>
            <a:ext cx="14173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big? Growing? Reachable?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3758184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4229100" y="1645920"/>
            <a:ext cx="640080" cy="64008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229100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P3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3849624" y="242316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Prescription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3849624" y="292608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Pain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366260" y="3337560"/>
            <a:ext cx="365760" cy="0"/>
          </a:xfrm>
          <a:prstGeom prst="line">
            <a:avLst/>
          </a:prstGeom>
          <a:noFill/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3849624" y="3474720"/>
            <a:ext cx="14173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does our AI idea solve it?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431536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902452" y="1645920"/>
            <a:ext cx="640080" cy="64008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5902452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P4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5522976" y="242316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Positioning</a:t>
            </a:r>
            <a:endParaRPr lang="en-US" sz="2000" dirty="0"/>
          </a:p>
        </p:txBody>
      </p:sp>
      <p:sp>
        <p:nvSpPr>
          <p:cNvPr id="29" name="Text 27"/>
          <p:cNvSpPr/>
          <p:nvPr/>
        </p:nvSpPr>
        <p:spPr>
          <a:xfrm>
            <a:off x="5522976" y="292608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Market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039612" y="3337560"/>
            <a:ext cx="365760" cy="0"/>
          </a:xfrm>
          <a:prstGeom prst="line">
            <a:avLst/>
          </a:prstGeom>
          <a:noFill/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5522976" y="3474720"/>
            <a:ext cx="14173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us, why now, vs. what else?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7104888" y="1417320"/>
            <a:ext cx="1581912" cy="3246120"/>
          </a:xfrm>
          <a:prstGeom prst="rect">
            <a:avLst/>
          </a:prstGeom>
          <a:solidFill>
            <a:srgbClr val="F8FAFC"/>
          </a:solidFill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7575804" y="1645920"/>
            <a:ext cx="640080" cy="640080"/>
          </a:xfrm>
          <a:prstGeom prst="ellipse">
            <a:avLst/>
          </a:prstGeom>
          <a:solidFill>
            <a:srgbClr val="06B6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7575804" y="164592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P5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7196328" y="2423160"/>
            <a:ext cx="14173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</a:t>
            </a:r>
            <a:endParaRPr lang="en-US" sz="2000" dirty="0"/>
          </a:p>
        </p:txBody>
      </p:sp>
      <p:sp>
        <p:nvSpPr>
          <p:cNvPr id="36" name="Text 34"/>
          <p:cNvSpPr/>
          <p:nvPr/>
        </p:nvSpPr>
        <p:spPr>
          <a:xfrm>
            <a:off x="7196328" y="2926080"/>
            <a:ext cx="1417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the Exit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7712964" y="3337560"/>
            <a:ext cx="365760" cy="0"/>
          </a:xfrm>
          <a:prstGeom prst="line">
            <a:avLst/>
          </a:prstGeom>
          <a:noFill/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7196328" y="3474720"/>
            <a:ext cx="141732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does this win — for the business?</a:t>
            </a:r>
            <a:endParaRPr lang="en-US" sz="1100" dirty="0"/>
          </a:p>
        </p:txBody>
      </p:sp>
      <p:sp>
        <p:nvSpPr>
          <p:cNvPr id="39" name="Shape 37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The 5 P's</a:t>
            </a:r>
            <a:endParaRPr lang="en-US" sz="900" dirty="0"/>
          </a:p>
        </p:txBody>
      </p:sp>
      <p:pic>
        <p:nvPicPr>
          <p:cNvPr id="42" name="Picture 41">
            <a:hlinkClick r:id="rId3"/>
            <a:extLst>
              <a:ext uri="{FF2B5EF4-FFF2-40B4-BE49-F238E27FC236}">
                <a16:creationId xmlns:a16="http://schemas.microsoft.com/office/drawing/2014/main" id="{64EB5C58-52E1-2F6D-60D7-2499F5606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810" y="184725"/>
            <a:ext cx="1462147" cy="10954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2004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5 P's through a marketing lens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"good answers" sound like when the AI idea is for a marketing campaign or workflow.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17320"/>
            <a:ext cx="8229600" cy="384048"/>
          </a:xfrm>
          <a:prstGeom prst="rect">
            <a:avLst/>
          </a:prstGeom>
          <a:solidFill>
            <a:srgbClr val="0F172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417320"/>
            <a:ext cx="1645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LENS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2377440" y="1417320"/>
            <a:ext cx="6217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MARKETING-SPECIFIC QUESTIONS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457200" y="1801368"/>
            <a:ext cx="822960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" y="1801368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377440" y="1801368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Whose marketing job hurts? Buyer, SDR, content lead, ops? What evidence: cycle time, revisions, drop-off, complaints, NPS?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368296"/>
            <a:ext cx="8229600" cy="566928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640080" y="2368296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Potential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2377440" y="2368296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many campaigns / accounts / segments would benefit? What's the volume × value of the workflow today?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" y="2935224"/>
            <a:ext cx="822960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40080" y="2935224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Prescription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377440" y="2935224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Which AI capability solves it — content, collaboration, automation, data/research, or personalization (Liza's 5 categories)?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02152"/>
            <a:ext cx="8229600" cy="566928"/>
          </a:xfrm>
          <a:prstGeom prst="rect">
            <a:avLst/>
          </a:prstGeom>
          <a:solidFill>
            <a:srgbClr val="F8FAFC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640080" y="3502152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Positioning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377440" y="3502152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is this better than the human-only path or existing tools? What does the agent uniquely change?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57200" y="4069080"/>
            <a:ext cx="8229600" cy="56692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0080" y="4069080"/>
            <a:ext cx="1645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2377440" y="4069080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does this affect pipeline, conversion, retention, brand, or speed-to-market? What's the business case?</a:t>
            </a:r>
            <a:endParaRPr lang="en-US" sz="1150" dirty="0"/>
          </a:p>
        </p:txBody>
      </p:sp>
      <p:sp>
        <p:nvSpPr>
          <p:cNvPr id="22" name="Shape 20"/>
          <p:cNvSpPr/>
          <p:nvPr/>
        </p:nvSpPr>
        <p:spPr>
          <a:xfrm>
            <a:off x="457200" y="4846320"/>
            <a:ext cx="8229600" cy="0"/>
          </a:xfrm>
          <a:prstGeom prst="line">
            <a:avLst/>
          </a:prstGeom>
          <a:noFill/>
          <a:ln w="9525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457200" y="4892040"/>
            <a:ext cx="5029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· Innovation &amp; Validation Framework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5486400" y="48920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Marketing Lens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2281</Words>
  <Application>Microsoft Macintosh PowerPoint</Application>
  <PresentationFormat>On-screen Show (16:9)</PresentationFormat>
  <Paragraphs>391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Governance for Marketing Campaigns — Innovation &amp; Validation Framework</dc:title>
  <dc:subject>PptxGenJS Presentation</dc:subject>
  <dc:creator>Marv Ahlstrom</dc:creator>
  <cp:lastModifiedBy>Marv Ahlstrom</cp:lastModifiedBy>
  <cp:revision>2</cp:revision>
  <dcterms:created xsi:type="dcterms:W3CDTF">2026-05-05T19:57:07Z</dcterms:created>
  <dcterms:modified xsi:type="dcterms:W3CDTF">2026-05-05T20:39:36Z</dcterms:modified>
</cp:coreProperties>
</file>