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81" d="100"/>
          <a:sy n="181" d="100"/>
        </p:scale>
        <p:origin x="18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0139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365760"/>
            <a:ext cx="1280160" cy="1280160"/>
          </a:xfrm>
          <a:prstGeom prst="ellipse">
            <a:avLst/>
          </a:prstGeom>
          <a:solidFill>
            <a:srgbClr val="06B6D4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955280" y="82296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1 OF 4 · AWARE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87452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2788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Foundations: Aware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548640" y="361188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3749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what &amp; why of agentic AI — for college interns.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4572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AI course by Marv Ahlstrom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agent is a system, not a single thing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components, working in a loop, pursuing a goal.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11480" y="1463040"/>
            <a:ext cx="1581912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60020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1965960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548640" y="2542032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2670048"/>
            <a:ext cx="13258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reasoning engine. The LLM that interprets and generates.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084832" y="1463040"/>
            <a:ext cx="1581912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221992" y="160020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221992" y="1965960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Instructions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2221992" y="2542032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221992" y="2670048"/>
            <a:ext cx="13258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prompt: role, scope, guardrails, voice.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758184" y="1463040"/>
            <a:ext cx="1581912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895344" y="160020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895344" y="1965960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3895344" y="2542032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895344" y="2670048"/>
            <a:ext cx="13258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agent reaches outside itself: search, code, APIs, browsers.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31536" y="1463040"/>
            <a:ext cx="1581912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568696" y="160020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568696" y="1965960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5568696" y="2542032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568696" y="2670048"/>
            <a:ext cx="13258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Files, brand docs, RAG — what the agent can look up.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104888" y="1463040"/>
            <a:ext cx="1581912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7242048" y="160020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7242048" y="1965960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7242048" y="2542032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7242048" y="2670048"/>
            <a:ext cx="13258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agent remembers within or across sessions.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57200" y="4626864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five run inside a Goal Loop: perceive → plan → act → observe → reflect → produce.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2 · Anatomy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goal loop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an agent operates step by step, sometimes for many turns.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2103120"/>
            <a:ext cx="1325880" cy="15544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91540" y="224028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91540" y="22402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02920" y="2788920"/>
            <a:ext cx="1234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Perceive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127248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goal &amp; context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1847088" y="2103120"/>
            <a:ext cx="1325880" cy="15544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281428" y="224028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281428" y="22402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892808" y="2788920"/>
            <a:ext cx="1234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892808" y="3127248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Decide the steps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36976" y="2103120"/>
            <a:ext cx="1325880" cy="15544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3671316" y="224028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671316" y="22402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282696" y="2788920"/>
            <a:ext cx="1234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282696" y="3127248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 tool / take action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626864" y="2103120"/>
            <a:ext cx="1325880" cy="15544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061204" y="224028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061204" y="22402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672584" y="2788920"/>
            <a:ext cx="1234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672584" y="3127248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result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016752" y="2103120"/>
            <a:ext cx="1325880" cy="15544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451092" y="224028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451092" y="22402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062472" y="2788920"/>
            <a:ext cx="1234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062472" y="3127248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this work?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406640" y="2103120"/>
            <a:ext cx="1325880" cy="15544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7840980" y="224028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7840980" y="22402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7452360" y="2788920"/>
            <a:ext cx="1234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Produce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7452360" y="3127248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loop again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57200" y="3886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↻ Loop until the goal is met (or the agent escalates to a human)</a:t>
            </a:r>
            <a:endParaRPr lang="en-US" sz="1400" dirty="0"/>
          </a:p>
        </p:txBody>
      </p:sp>
      <p:sp>
        <p:nvSpPr>
          <p:cNvPr id="35" name="Shape 33"/>
          <p:cNvSpPr/>
          <p:nvPr/>
        </p:nvSpPr>
        <p:spPr>
          <a:xfrm>
            <a:off x="457200" y="4297680"/>
            <a:ext cx="8229600" cy="502920"/>
          </a:xfrm>
          <a:prstGeom prst="rect">
            <a:avLst/>
          </a:prstGeom>
          <a:solidFill>
            <a:srgbClr val="FFFBEB"/>
          </a:solidFill>
          <a:ln w="9525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40080" y="4370832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humans fit: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2103120" y="4370832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the goal · provide context · approve actions · check quality · monitor risk.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2 · Goal Loop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Mental model: it's like hiring a contractor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agent component maps to a part of working with a real human contractor.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8229600" cy="41148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COMPONENT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931920" y="141732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CONTRACTOR EQUIVALENT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828800"/>
            <a:ext cx="82296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18288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931920" y="182880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Their general intelligence and skills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2286000"/>
            <a:ext cx="8229600" cy="45720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2860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Instructions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931920" y="228600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job description and project scope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27432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931920" y="274320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equipment they bring to the job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2004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931920" y="320040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reference materials and brand book you give them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7200" y="3657600"/>
            <a:ext cx="82296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0080" y="36576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931920" y="365760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they remember from prior projects with you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40080" y="41148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 Loop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3931920" y="411480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they actually plan, work, check, and deliver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2 · Mental Model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3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vs. chatbot vs. workflow vs. RPA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352044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Choosing the right tool — and avoiding agentic overkill.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kinds of automation, on a spectrum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Going right adds judgment, autonomy, and unpredictability.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19202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1920240" cy="91440"/>
          </a:xfrm>
          <a:prstGeom prst="rect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691640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RPA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594360" y="2240280"/>
            <a:ext cx="1691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Rule-based, brittle, no reasoning.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94360" y="352044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3749040"/>
            <a:ext cx="1691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Auto-paste data between fixed forms.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560320" y="1463040"/>
            <a:ext cx="19202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560320" y="1463040"/>
            <a:ext cx="1920240" cy="9144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697480" y="1691640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2697480" y="2240280"/>
            <a:ext cx="1691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Trigger-based, linear, predictable.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697480" y="352044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2697480" y="3749040"/>
            <a:ext cx="1691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form filled → send Slack + add to CRM.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663440" y="1463040"/>
            <a:ext cx="19202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663440" y="1463040"/>
            <a:ext cx="1920240" cy="914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00600" y="1691640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Chatbot / Assistant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4800600" y="2240280"/>
            <a:ext cx="1691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Conversational, reactive, mostly stateless.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00600" y="352044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00600" y="3749040"/>
            <a:ext cx="1691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Q&amp;A, brainstorming, summaries, drafts.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766560" y="1463040"/>
            <a:ext cx="19202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6766560" y="1463040"/>
            <a:ext cx="1920240" cy="914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903720" y="1691640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6903720" y="2240280"/>
            <a:ext cx="1691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Goal-oriented, dynamic, tool-using, self-correcting.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903720" y="352044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903720" y="3749040"/>
            <a:ext cx="1691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a competitor and produce a brief.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57200" y="46177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autonomy · low risk  ──────────────────────────────────────────────  high autonomy · higher risk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3 · The Spectrum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one should you reach for?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questions that point you to the right tool.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94360" y="15087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process exactly the same every time?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RPA or scripted automation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17720" y="141732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754880" y="15087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it have clear triggers and linear steps?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754880" y="19202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Workflow tool (Zapier, Make)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51460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94360" y="26060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it conversation, drafting, or Q&amp;A?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94360" y="301752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Chatbot / AI assistant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17720" y="251460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54880" y="26060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it require reasoning + tool use + adaptation?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754880" y="301752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AI Agent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61188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94360" y="370332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cost of a wrong action high?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94360" y="411480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Add a human-in-the-loop checkpoint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617720" y="361188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754880" y="370332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input wildly variable each time?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754880" y="411480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Lean toward agent or human, not RPA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3 · Decision Matrix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4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Prompting fundamentals: GRACE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48640" y="320040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3375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Bad instructions → bad output. Prompting is the skill that scales with you.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GRACE framework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prompts within every prompt — adapted from Liza Adams' workshop.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02920" y="1417320"/>
            <a:ext cx="548640" cy="5486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4173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188720" y="143560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88720" y="1709928"/>
            <a:ext cx="7040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outcome do you want? Specific, measurable, and clear.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2920" y="2048256"/>
            <a:ext cx="548640" cy="5486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2048256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1188720" y="206654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88720" y="2340864"/>
            <a:ext cx="7040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should the AI be? Expertise, perspective, voice.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02920" y="2679192"/>
            <a:ext cx="548640" cy="5486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02920" y="267919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188720" y="26974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Audience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88720" y="2971800"/>
            <a:ext cx="7040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steps? For whom? (Both shape the output.)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02920" y="3310128"/>
            <a:ext cx="548640" cy="5486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02920" y="33101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1188720" y="332841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188720" y="3602736"/>
            <a:ext cx="7040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 the AI doesn't know but needs — brand, product, source material.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02920" y="3941064"/>
            <a:ext cx="548640" cy="5486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02920" y="394106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1188720" y="395935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Expectations / Example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188720" y="4233672"/>
            <a:ext cx="7040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Format, length, tone, constraints — and a reference example if you have one.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4 · GRACE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GRACE in action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task — two prompts. Watch what changes.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324612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94360" y="15087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 PROMPT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94360" y="1783080"/>
            <a:ext cx="3749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"Write a LinkedIn post about our product launch."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2743200"/>
            <a:ext cx="361188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goal beyond 'write something'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role or perspective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audience — execs? engineers? buyers?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context about the product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format, length, or tone signal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663440" y="1417320"/>
            <a:ext cx="4023360" cy="3246120"/>
          </a:xfrm>
          <a:prstGeom prst="rect">
            <a:avLst/>
          </a:prstGeom>
          <a:solidFill>
            <a:srgbClr val="F0FDFA"/>
          </a:solidFill>
          <a:ln w="9525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00600" y="150876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PROMPT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800600" y="1801368"/>
            <a:ext cx="374904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05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Goal: </a:t>
            </a: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 sign-ups for our new launch from B2B founders.</a:t>
            </a:r>
            <a:endParaRPr lang="en-US" sz="10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05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Role: </a:t>
            </a: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B2B SaaS marketer, plain-spoken, evidence-led.</a:t>
            </a:r>
            <a:endParaRPr lang="en-US" sz="10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05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Audience: </a:t>
            </a: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Founders &amp; heads of marketing at 50–500-person SaaS.</a:t>
            </a:r>
            <a:endParaRPr lang="en-US" sz="10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05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Context: </a:t>
            </a: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cuts campaign QA time 40% — see attached one-pager.</a:t>
            </a:r>
            <a:endParaRPr lang="en-US" sz="10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05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Expectations: </a:t>
            </a: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 words, hook → proof → CTA, no emojis.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4 · Worked Example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5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agents 'think'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548640" y="320040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3375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Planning, tool use, reflection — and the failure modes that hide in plain sight.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Welcome — and what this course is for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You'll leave Level 1 fluent in agentic AI vocabulary, not building yet.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260604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this is for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2240280"/>
            <a:ext cx="22860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College interns, entry-career professionals, and anyone who wants to move from 'I use ChatGPT' to 'I understand and design with agents.'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46120" y="1463040"/>
            <a:ext cx="260604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46120" y="146304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429000" y="16916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you'll leave with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429000" y="2240280"/>
            <a:ext cx="22860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working mental model of an agent. The GRACE prompting framework. Judgment about responsible use. Vocabulary that travels.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035040" y="1463040"/>
            <a:ext cx="260604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035040" y="146304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217920" y="16916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NOT in Level 1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217920" y="2240280"/>
            <a:ext cx="22860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or deploying agents — that's Level 2. Marketing workflows — Level 3. Org-wide strategy — Level 4.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Welcome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don't think like humans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looks like reasoning is sophisticated next-token prediction with structure on top.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3657600" cy="329184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60020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GENERATE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40080" y="1920240"/>
            <a:ext cx="3291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likely</a:t>
            </a:r>
            <a:endParaRPr lang="en-US" sz="4400" dirty="0"/>
          </a:p>
          <a:p>
            <a:pPr marL="0" indent="0">
              <a:buNone/>
            </a:pPr>
            <a:r>
              <a:rPr lang="en-US" sz="4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responses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640080" y="33375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certified truths.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3840480"/>
            <a:ext cx="9144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397764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They need grounding, context, and evaluation.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434840" y="141732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 so — agents can: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434840" y="1920240"/>
            <a:ext cx="320040" cy="3200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434840" y="19202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846320" y="1883664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846320" y="216712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 a task into ordered steps.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434840" y="2606040"/>
            <a:ext cx="320040" cy="3200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434840" y="26060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846320" y="2569464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tools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846320" y="285292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Decide which tool to call &amp; when.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434840" y="3291840"/>
            <a:ext cx="320040" cy="3200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434840" y="32918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846320" y="3255264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846320" y="353872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Critique their own draft and revise.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434840" y="3977640"/>
            <a:ext cx="320040" cy="3200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434840" y="39776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846320" y="3941064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846320" y="422452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the plan when results surprise them.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5 · How They Think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failure modes you'll see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one is recoverable — if you spot it before the output ships.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2606040" cy="73152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6002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Hallucination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94360" y="201168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Confident, fluent, factually wrong.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4612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46120" y="1417320"/>
            <a:ext cx="2606040" cy="73152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383280" y="16002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 drift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383280" y="201168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Wanders from the original task as steps multiply.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03504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035040" y="1417320"/>
            <a:ext cx="2606040" cy="73152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172200" y="16002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misuse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172200" y="201168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Picks the wrong tool — or uses the right tool badly.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2926080"/>
            <a:ext cx="2606040" cy="73152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94360" y="31089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Infinite loops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594360" y="352044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Repeats steps without converging on an answer.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24612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246120" y="2926080"/>
            <a:ext cx="2606040" cy="73152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383280" y="31089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Fabricated citations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3383280" y="352044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Invents URLs, papers, or studies that look real.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603504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035040" y="2926080"/>
            <a:ext cx="2606040" cy="73152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172200" y="31089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Bias amplification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6172200" y="352044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Reinforces patterns from the training data.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5 · Failure Modes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6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mindset shift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548640" y="320040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3375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prompter → teammate → manager-of-agents.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role keeps evolving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era requires a different set of skills — and a different relationship with AI.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19202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94360" y="160020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ERA 1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94360" y="246888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94360" y="2606040"/>
            <a:ext cx="16916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give commands. AI returns outputs.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94360" y="41605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Prompt.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2560320" y="1463040"/>
            <a:ext cx="19202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697480" y="160020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ERA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697480" y="1920240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Collaborator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2697480" y="246888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697480" y="2606040"/>
            <a:ext cx="16916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brainstorm, draft, critique together.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697480" y="41605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Iterate.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4663440" y="1463040"/>
            <a:ext cx="19202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00600" y="160020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ERA 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800600" y="1920240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Delegator</a:t>
            </a:r>
            <a:endParaRPr lang="en-US" sz="2200" dirty="0"/>
          </a:p>
        </p:txBody>
      </p:sp>
      <p:sp>
        <p:nvSpPr>
          <p:cNvPr id="19" name="Shape 17"/>
          <p:cNvSpPr/>
          <p:nvPr/>
        </p:nvSpPr>
        <p:spPr>
          <a:xfrm>
            <a:off x="4800600" y="246888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00600" y="2606040"/>
            <a:ext cx="16916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set goals &amp; context. Agent does the work. You review.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00600" y="41605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6766560" y="1463040"/>
            <a:ext cx="1920240" cy="3246120"/>
          </a:xfrm>
          <a:prstGeom prst="rect">
            <a:avLst/>
          </a:prstGeom>
          <a:solidFill>
            <a:srgbClr val="06B6D4"/>
          </a:solidFill>
          <a:ln w="952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903720" y="160020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ERA 4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903720" y="1920240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Orchestrator</a:t>
            </a:r>
            <a:endParaRPr lang="en-US" sz="2200" dirty="0"/>
          </a:p>
        </p:txBody>
      </p:sp>
      <p:sp>
        <p:nvSpPr>
          <p:cNvPr id="25" name="Shape 23"/>
          <p:cNvSpPr/>
          <p:nvPr/>
        </p:nvSpPr>
        <p:spPr>
          <a:xfrm>
            <a:off x="6903720" y="2468880"/>
            <a:ext cx="457200" cy="0"/>
          </a:xfrm>
          <a:prstGeom prst="line">
            <a:avLst/>
          </a:prstGeom>
          <a:noFill/>
          <a:ln w="254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903720" y="2606040"/>
            <a:ext cx="16916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design teams of agents. Each handles a step.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903720" y="41605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Manage.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6 · Four Eras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skills that compound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transfers, what shifts, what's new — in the work itself.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2606040" cy="7315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0020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" y="201168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Worth more than ever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2423160"/>
            <a:ext cx="22402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Judgment &amp; taste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 expertise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thinking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Ethics &amp; empathy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4612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46120" y="1417320"/>
            <a:ext cx="2606040" cy="7315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429000" y="160020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Shifts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429000" y="201168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job changes shape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520440" y="2423160"/>
            <a:ext cx="22402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→ oversight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→ editing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Searching → directing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Doing → reviewing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→ team-of-agents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03504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035040" y="1417320"/>
            <a:ext cx="2606040" cy="73152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17920" y="160020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217920" y="201168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you didn't need before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309360" y="2423160"/>
            <a:ext cx="22402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decomposition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Instruction design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evaluation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mapping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governance literacy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6 · Skills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7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Responsible use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548640" y="320040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3375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Bias, hallucinations, privacy, transparency — a professional skill, not a checklist.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1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risk areas every AI user owns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human stays accountable — for the output and the impact.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645920"/>
            <a:ext cx="502920" cy="502920"/>
          </a:xfrm>
          <a:prstGeom prst="ellipse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459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25880" y="160020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Hallucination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25880" y="201168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Made-up facts, citations, quotes. Verify anything you'll publish or send.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617720" y="14173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800600" y="164592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00600" y="16459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486400" y="160020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Bias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486400" y="201168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data carries human bias. Notice who's missing from the output.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30175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40080" y="3246120"/>
            <a:ext cx="502920" cy="502920"/>
          </a:xfrm>
          <a:prstGeom prst="ellipse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40080" y="32461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325880" y="320040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privacy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325880" y="361188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paste PII, client data, or proprietary info into public tools.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617720" y="30175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800600" y="3246120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00600" y="32461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5486400" y="320040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Transparency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486400" y="361188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Disclose AI assistance where norms or policy require. When in doubt, say so.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7 · Risk Areas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Responsible AI checklist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this before you ship any AI-generated output.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472184"/>
            <a:ext cx="292608" cy="292608"/>
          </a:xfrm>
          <a:prstGeom prst="rect">
            <a:avLst/>
          </a:prstGeom>
          <a:solidFill>
            <a:srgbClr val="FFFFFF"/>
          </a:solidFill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47218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05840" y="141732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data I'm sharing safe to put into this tool?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1929384"/>
            <a:ext cx="292608" cy="292608"/>
          </a:xfrm>
          <a:prstGeom prst="rect">
            <a:avLst/>
          </a:prstGeom>
          <a:solidFill>
            <a:srgbClr val="FFFFFF"/>
          </a:solidFill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92938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005840" y="187452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I verified facts, names, numbers, and citations?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2386584"/>
            <a:ext cx="292608" cy="292608"/>
          </a:xfrm>
          <a:prstGeom prst="rect">
            <a:avLst/>
          </a:prstGeom>
          <a:solidFill>
            <a:srgbClr val="FFFFFF"/>
          </a:solidFill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48640" y="238658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005840" y="233172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Could the output harm someone — directly or by omission?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8640" y="2843784"/>
            <a:ext cx="292608" cy="292608"/>
          </a:xfrm>
          <a:prstGeom prst="rect">
            <a:avLst/>
          </a:prstGeom>
          <a:solidFill>
            <a:srgbClr val="FFFFFF"/>
          </a:solidFill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48640" y="284378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005840" y="278892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I checked for bias, stereotypes, or missing perspectives?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548640" y="3300984"/>
            <a:ext cx="292608" cy="292608"/>
          </a:xfrm>
          <a:prstGeom prst="rect">
            <a:avLst/>
          </a:prstGeom>
          <a:solidFill>
            <a:srgbClr val="FFFFFF"/>
          </a:solidFill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48640" y="330098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005840" y="324612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my org or audience expect a disclosure of AI use?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548640" y="3758184"/>
            <a:ext cx="292608" cy="292608"/>
          </a:xfrm>
          <a:prstGeom prst="rect">
            <a:avLst/>
          </a:prstGeom>
          <a:solidFill>
            <a:srgbClr val="FFFFFF"/>
          </a:solidFill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48640" y="375818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005840" y="370332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Would I stand behind this in a newsroom — the 'newspaper test'?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548640" y="4215384"/>
            <a:ext cx="292608" cy="292608"/>
          </a:xfrm>
          <a:prstGeom prst="rect">
            <a:avLst/>
          </a:prstGeom>
          <a:solidFill>
            <a:srgbClr val="FFFFFF"/>
          </a:solidFill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48640" y="421538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005840" y="416052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is the human reviewer, and have they signed off?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7 · Checklist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1 Lab — Structured conversation with GRACE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 you can wield the framework before we move to building.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5029200" cy="32918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TASKS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920240"/>
            <a:ext cx="4663440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one scenario: </a:t>
            </a: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campaign brief, competitor research, or content ideation.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 GRACE-structured prompt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it; iterate at least twice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to break the agent — trigger a failure mode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your session in the reflection template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669280" y="1417320"/>
            <a:ext cx="3017520" cy="329184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852160" y="15544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852160" y="1874520"/>
            <a:ext cx="2697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1-page Agent Conversation Log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989320" y="2606040"/>
            <a:ext cx="26060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Original prompt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Revised prompt(s)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samples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improved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failed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you'd do differently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next: Level 2 — Builder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You'll go from talking to agents to building one.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463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2 in one sentence: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7830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"Hands-on building of single agents. You leave with a working assistant."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2697480"/>
            <a:ext cx="2606040" cy="7772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94360" y="278892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94360" y="3026664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your platform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246120" y="2697480"/>
            <a:ext cx="2606040" cy="7772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383280" y="278892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2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383280" y="3026664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 system prompt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035040" y="2697480"/>
            <a:ext cx="2606040" cy="7772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172200" y="278892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3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172200" y="3026664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the agent knowledge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57200" y="3657600"/>
            <a:ext cx="2606040" cy="7772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94360" y="374904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4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94360" y="3986784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the agent tools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246120" y="3657600"/>
            <a:ext cx="2606040" cy="7772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383280" y="374904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5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383280" y="3986784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&amp; red-team it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035040" y="3657600"/>
            <a:ext cx="2606040" cy="7772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172200" y="374904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6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172200" y="3986784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 like a PM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57200" y="4626864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Lab: Build an "Intern Research Assistant" — brief, tested, shareable.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Looking ahead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full course map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levels, crawl → walk → run → fly. You are here.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463040"/>
            <a:ext cx="1965960" cy="3017520"/>
          </a:xfrm>
          <a:prstGeom prst="rect">
            <a:avLst/>
          </a:prstGeom>
          <a:solidFill>
            <a:srgbClr val="06B6D4"/>
          </a:solidFill>
          <a:ln w="952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5544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02920" y="192024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Aware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02920" y="2423160"/>
            <a:ext cx="457200" cy="0"/>
          </a:xfrm>
          <a:prstGeom prst="line">
            <a:avLst/>
          </a:prstGeom>
          <a:noFill/>
          <a:ln w="254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2542032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agentic AI?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" y="333756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02920" y="356616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GRACE conversation reflection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514600" y="1463040"/>
            <a:ext cx="1965960" cy="30175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651760" y="15544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651760" y="192024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Apprentice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2651760" y="242316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651760" y="2542032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I build one?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651760" y="333756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651760" y="356616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research-assistant agent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663440" y="1463040"/>
            <a:ext cx="1965960" cy="30175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00600" y="15544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800600" y="192024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4800600" y="242316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00600" y="2542032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I orchestrate them?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00600" y="333756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800600" y="356616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3-step marketing workflow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812280" y="1463040"/>
            <a:ext cx="1965960" cy="30175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949440" y="15544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L4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949440" y="192024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Multiplier</a:t>
            </a:r>
            <a:endParaRPr lang="en-US" sz="2200" dirty="0"/>
          </a:p>
        </p:txBody>
      </p:sp>
      <p:sp>
        <p:nvSpPr>
          <p:cNvPr id="28" name="Shape 26"/>
          <p:cNvSpPr/>
          <p:nvPr/>
        </p:nvSpPr>
        <p:spPr>
          <a:xfrm>
            <a:off x="6949440" y="242316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949440" y="2542032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orgs adopt this?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949440" y="333756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949440" y="356616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Capstone + leadership memo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365760" y="452628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 You are here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Course Map</a:t>
            </a:r>
            <a:endParaRPr lang="en-US" sz="9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365760"/>
            <a:ext cx="1280160" cy="1280160"/>
          </a:xfrm>
          <a:prstGeom prst="ellipse">
            <a:avLst/>
          </a:prstGeom>
          <a:solidFill>
            <a:srgbClr val="06B6D4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955280" y="82296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OF LEVEL 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96596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You're now AWARE.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548640" y="292608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30632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time, you'll start building.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4160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Questions, feedback, ideas?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44348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them to the lab. We'll work through them together.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you'll be able to do after Level 1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measurable outcomes — your checkpoint at the end.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640080" y="1417320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371600" y="137160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Distinguish AI tools, chatbots, workflows, RPA, and agents — and explain when each one wins.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40080" y="2194560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21945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371600" y="214884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anatomy of an agent in plain language to someone non-technical.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" y="2971800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971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371600" y="292608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the GRACE prompting framework in a structured, multi-turn conversation.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" y="3749040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3749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371600" y="370332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Articulate the responsible-use considerations that come with agentic systems.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Outcomes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AI tools to AI agents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548640" y="320040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3375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changed, why it matters now, and what to unlearn.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arc: from rules to agents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step added a capability the previous one lacked.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640080" y="2743200"/>
            <a:ext cx="7863840" cy="0"/>
          </a:xfrm>
          <a:prstGeom prst="line">
            <a:avLst/>
          </a:prstGeom>
          <a:noFill/>
          <a:ln w="254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39496" y="2642616"/>
            <a:ext cx="201168" cy="201168"/>
          </a:xfrm>
          <a:prstGeom prst="ellipse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-137160" y="1783080"/>
            <a:ext cx="1554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Rule-based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-137160" y="292608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if/then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112264" y="2642616"/>
            <a:ext cx="201168" cy="201168"/>
          </a:xfrm>
          <a:prstGeom prst="ellipse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435608" y="1783080"/>
            <a:ext cx="1554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recs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435608" y="292608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retrieve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85032" y="2642616"/>
            <a:ext cx="201168" cy="201168"/>
          </a:xfrm>
          <a:prstGeom prst="ellipse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008376" y="1783080"/>
            <a:ext cx="1554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Chatbots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008376" y="292608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257800" y="2642616"/>
            <a:ext cx="201168" cy="201168"/>
          </a:xfrm>
          <a:prstGeom prst="ellipse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81144" y="1783080"/>
            <a:ext cx="1554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Generative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81144" y="292608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784848" y="2596896"/>
            <a:ext cx="292608" cy="29260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153912" y="1783080"/>
            <a:ext cx="1554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153912" y="292608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decide &amp; act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8403336" y="2642616"/>
            <a:ext cx="201168" cy="201168"/>
          </a:xfrm>
          <a:prstGeom prst="ellipse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726680" y="1783080"/>
            <a:ext cx="1554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Multi-agent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726680" y="292608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collaborate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3703320"/>
            <a:ext cx="8229600" cy="9144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40080" y="379476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leap that defines 'agentic'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411480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answering questions → to completing tasks. Agents plan, use tools, observe results, and adapt — with some level of autonomy.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1 · Tools to Agents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actually changed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shifts — under the hood, and in how we use it.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32918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91440" cy="32918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5544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SHIFT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85800" y="18745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 the hood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777240" y="2331720"/>
            <a:ext cx="36118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Bigger, faster reasoning models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Longer context windows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tool use &amp; function calling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and retrieval (RAG)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Multimodal input/output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standards (MCPs/connectors)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663440" y="1417320"/>
            <a:ext cx="4023360" cy="32918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63440" y="1417320"/>
            <a:ext cx="91440" cy="32918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92040" y="15544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BEHAVIORAL SHIFT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92040" y="18745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 use it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4983480" y="2331720"/>
            <a:ext cx="36118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asking → to delegating tasks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content → to goal completion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isolated prompts → to workflows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AI as tool → AI as teammate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one-shot → ongoing iteration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user → to manager-of-agents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1 · What Changed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Myth vs. reality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Things to unlearn before we go further.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68580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94360" y="1490472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MYTH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94360" y="169164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'thinks' like a human.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63440" y="1417320"/>
            <a:ext cx="4023360" cy="685800"/>
          </a:xfrm>
          <a:prstGeom prst="rect">
            <a:avLst/>
          </a:prstGeom>
          <a:solidFill>
            <a:srgbClr val="F0FDFA"/>
          </a:solidFill>
          <a:ln w="9525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00600" y="1490472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REALITY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800600" y="169164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generates likely next tokens. It can simulate reasoning — but it doesn't know truth.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194560"/>
            <a:ext cx="4023360" cy="68580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94360" y="2267712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MYTH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94360" y="24688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are just better chatbots.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63440" y="2194560"/>
            <a:ext cx="4023360" cy="685800"/>
          </a:xfrm>
          <a:prstGeom prst="rect">
            <a:avLst/>
          </a:prstGeom>
          <a:solidFill>
            <a:srgbClr val="F0FDFA"/>
          </a:solidFill>
          <a:ln w="9525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00600" y="2267712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REALITY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800600" y="24688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have goals, use tools, take actions, and adapt. Chatbots respond.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971800"/>
            <a:ext cx="4023360" cy="68580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94360" y="3044952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MYTH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94360" y="324612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autonomy is always better.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663440" y="2971800"/>
            <a:ext cx="4023360" cy="685800"/>
          </a:xfrm>
          <a:prstGeom prst="rect">
            <a:avLst/>
          </a:prstGeom>
          <a:solidFill>
            <a:srgbClr val="F0FDFA"/>
          </a:solidFill>
          <a:ln w="9525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00600" y="3044952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REALITY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00600" y="324612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autonomy = more risk. The right agent stops to ask when stakes are high.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3749040"/>
            <a:ext cx="4023360" cy="68580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94360" y="3822192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MYTH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94360" y="402336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output sounds confident, it's correct.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663440" y="3749040"/>
            <a:ext cx="4023360" cy="685800"/>
          </a:xfrm>
          <a:prstGeom prst="rect">
            <a:avLst/>
          </a:prstGeom>
          <a:solidFill>
            <a:srgbClr val="F0FDFA"/>
          </a:solidFill>
          <a:ln w="9525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800600" y="3822192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REALITY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800600" y="402336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 ≠ accuracy. Hallucinations come dressed in great prose.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1: Aware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1 · Myth vs. Reality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Anatomy of an agent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548640" y="320040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3375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· instructions · tools · knowledge · memory · the goal loop.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2392</Words>
  <Application>Microsoft Macintosh PowerPoint</Application>
  <PresentationFormat>On-screen Show (16:9)</PresentationFormat>
  <Paragraphs>467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Agentic AI Foundations — Level 1: Aware</dc:title>
  <dc:subject>PptxGenJS Presentation</dc:subject>
  <dc:creator>GrowthPath Partners</dc:creator>
  <cp:lastModifiedBy>Marv Ahlstrom</cp:lastModifiedBy>
  <cp:revision>3</cp:revision>
  <dcterms:created xsi:type="dcterms:W3CDTF">2026-05-05T03:49:44Z</dcterms:created>
  <dcterms:modified xsi:type="dcterms:W3CDTF">2026-05-05T04:13:26Z</dcterms:modified>
</cp:coreProperties>
</file>