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70" d="100"/>
          <a:sy n="170" d="100"/>
        </p:scale>
        <p:origin x="5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64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98080" y="365760"/>
            <a:ext cx="1280160" cy="1280160"/>
          </a:xfrm>
          <a:prstGeom prst="ellipse">
            <a:avLst/>
          </a:prstGeom>
          <a:solidFill>
            <a:srgbClr val="06B6D4">
              <a:alpha val="3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955280" y="822960"/>
            <a:ext cx="502920" cy="502920"/>
          </a:xfrm>
          <a:prstGeom prst="ellipse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548640" y="1463040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4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2 OF 4 · APPRENTICE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02920" y="18745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</a:t>
            </a:r>
            <a:endParaRPr lang="en-US" sz="6400" dirty="0"/>
          </a:p>
        </p:txBody>
      </p:sp>
      <p:sp>
        <p:nvSpPr>
          <p:cNvPr id="6" name="Text 4"/>
          <p:cNvSpPr/>
          <p:nvPr/>
        </p:nvSpPr>
        <p:spPr>
          <a:xfrm>
            <a:off x="548640" y="27889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Builder: Apprentice</a:t>
            </a:r>
            <a:endParaRPr lang="en-US" sz="3200" dirty="0"/>
          </a:p>
        </p:txBody>
      </p:sp>
      <p:sp>
        <p:nvSpPr>
          <p:cNvPr id="7" name="Shape 5"/>
          <p:cNvSpPr/>
          <p:nvPr/>
        </p:nvSpPr>
        <p:spPr>
          <a:xfrm>
            <a:off x="548640" y="361188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48640" y="374904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single, useful agent — and learn to ship it like a product.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48640" y="45720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AI course by Marv Ahlstrom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Welcome to Level 2 — you start building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the end of this level you'll have a working agent and the muscle to keep making more.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63040"/>
            <a:ext cx="2606040" cy="31089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6304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80" y="1691640"/>
            <a:ext cx="2286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this is for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40080" y="2240280"/>
            <a:ext cx="22860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Anyone who finished Level 1 (or already knows what an agent is). You'll spend most of your time inside an agent-building tool.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246120" y="1463040"/>
            <a:ext cx="2606040" cy="31089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46120" y="146304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429000" y="1691640"/>
            <a:ext cx="2286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you'll leave with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429000" y="2240280"/>
            <a:ext cx="22860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Intern Research Assistant agent — your own, named, tested, shareable. Plus the workflow to build a second, third, and fifth one.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035040" y="1463040"/>
            <a:ext cx="2606040" cy="31089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6035040" y="146304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217920" y="1691640"/>
            <a:ext cx="2286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NOT in Level 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217920" y="2240280"/>
            <a:ext cx="22860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Multi-agent workflows (that's Level 3). Production-grade engineering. Code-heavy LangChain/CrewAI work — that's optional in the technical track.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Welcome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Level 2 fits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 → Apprentice → Operator → Multiplier. You are here.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1965960" cy="3017520"/>
          </a:xfrm>
          <a:prstGeom prst="rect">
            <a:avLst/>
          </a:prstGeom>
          <a:solidFill>
            <a:srgbClr val="E0F2F7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02920" y="155448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L1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2920" y="192024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502920" y="2423160"/>
            <a:ext cx="45720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02920" y="2542032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agentic AI?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02920" y="33375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02920" y="3566160"/>
            <a:ext cx="1691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GRACE conversation reflection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02920" y="416052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Done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2514600" y="1463040"/>
            <a:ext cx="1965960" cy="3017520"/>
          </a:xfrm>
          <a:prstGeom prst="rect">
            <a:avLst/>
          </a:prstGeom>
          <a:solidFill>
            <a:srgbClr val="06B6D4"/>
          </a:solidFill>
          <a:ln w="9525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2651760" y="155448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L2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651760" y="192024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Apprentice</a:t>
            </a:r>
            <a:endParaRPr lang="en-US" sz="2200" dirty="0"/>
          </a:p>
        </p:txBody>
      </p:sp>
      <p:sp>
        <p:nvSpPr>
          <p:cNvPr id="15" name="Shape 13"/>
          <p:cNvSpPr/>
          <p:nvPr/>
        </p:nvSpPr>
        <p:spPr>
          <a:xfrm>
            <a:off x="2651760" y="2423160"/>
            <a:ext cx="457200" cy="0"/>
          </a:xfrm>
          <a:prstGeom prst="line">
            <a:avLst/>
          </a:prstGeom>
          <a:noFill/>
          <a:ln w="25400">
            <a:solidFill>
              <a:srgbClr val="F8FAF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2651760" y="2542032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I build one?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2651760" y="33375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2651760" y="3566160"/>
            <a:ext cx="1691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 Research Assistant agent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663440" y="1463040"/>
            <a:ext cx="1965960" cy="30175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800600" y="155448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L3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4800600" y="192024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Operator</a:t>
            </a:r>
            <a:endParaRPr lang="en-US" sz="2200" dirty="0"/>
          </a:p>
        </p:txBody>
      </p:sp>
      <p:sp>
        <p:nvSpPr>
          <p:cNvPr id="22" name="Shape 20"/>
          <p:cNvSpPr/>
          <p:nvPr/>
        </p:nvSpPr>
        <p:spPr>
          <a:xfrm>
            <a:off x="4800600" y="2423160"/>
            <a:ext cx="45720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800600" y="2542032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I orchestrate them?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4800600" y="33375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4800600" y="3566160"/>
            <a:ext cx="1691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3-step marketing workflow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812280" y="1463040"/>
            <a:ext cx="1965960" cy="30175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949440" y="155448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L4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6949440" y="192024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Multiplier</a:t>
            </a:r>
            <a:endParaRPr lang="en-US" sz="2200" dirty="0"/>
          </a:p>
        </p:txBody>
      </p:sp>
      <p:sp>
        <p:nvSpPr>
          <p:cNvPr id="29" name="Shape 27"/>
          <p:cNvSpPr/>
          <p:nvPr/>
        </p:nvSpPr>
        <p:spPr>
          <a:xfrm>
            <a:off x="6949440" y="2423160"/>
            <a:ext cx="45720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6949440" y="2542032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orgs adopt this?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6949440" y="33375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6949440" y="3566160"/>
            <a:ext cx="1691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Capstone + leadership memo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2514600" y="45262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▲ You are here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Course Map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you'll be able to do after Level 2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measurable outcomes — your checkpoint at the end.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417320"/>
            <a:ext cx="502920" cy="5029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371600" y="1371600"/>
            <a:ext cx="7132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 the right agent-building platform for a given use case.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40080" y="2194560"/>
            <a:ext cx="502920" cy="5029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40080" y="21945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371600" y="2148840"/>
            <a:ext cx="7132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a production-quality system prompt with role, scope, guardrails, and voice.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40080" y="2971800"/>
            <a:ext cx="502920" cy="5029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40080" y="29718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371600" y="2926080"/>
            <a:ext cx="7132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Equip an agent with relevant knowledge and the right tools — no more, no less.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640080" y="3749040"/>
            <a:ext cx="502920" cy="5029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40080" y="37490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371600" y="3703320"/>
            <a:ext cx="7132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Test, red-team, and iterate on an agent like a product manager.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Outcomes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Choose your platform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the right home for your agent — then commit and start building.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platform landscape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no-code options most students will use, plus the broader ecosystem.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1920240" cy="91440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94360" y="160020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 Projects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94360" y="2011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Anthropic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233172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594360" y="2560320"/>
            <a:ext cx="16916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file knowledge, long context, strong reasoning, clean Artifacts.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94360" y="374904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94360" y="3977640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Research, writing, structured analysis.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56032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2560320" y="1417320"/>
            <a:ext cx="1920240" cy="91440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697480" y="160020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GPTs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2697480" y="2011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OpenAI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2697480" y="233172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2697480" y="2560320"/>
            <a:ext cx="16916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ecosystem, Actions for APIs, strong tool use.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697480" y="374904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2697480" y="3977640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assistants, quick prototypes, broad reach.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66344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663440" y="1417320"/>
            <a:ext cx="1920240" cy="91440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800600" y="160020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Gemini Gems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4800600" y="2011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4800600" y="233172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4800600" y="2560320"/>
            <a:ext cx="16916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Tight Google Workspace integration, multimodal.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800600" y="374904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4800600" y="3977640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inside Docs, Sheets, Drive, Gmail.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676656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6766560" y="1417320"/>
            <a:ext cx="1920240" cy="91440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6903720" y="1600200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Cowork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6903720" y="2011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Anthropic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6903720" y="233172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6903720" y="2560320"/>
            <a:ext cx="16916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Desktop file &amp; app access, plugins, scheduled tasks.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6903720" y="374904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6903720" y="3977640"/>
            <a:ext cx="1691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Anything that needs your computer or local files.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57200" y="4626864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Beyond these: Microsoft Copilot Studio · Zapier Agents · Relevance AI · Make · n8n · LangChain / CrewAI / LangGraph (code).</a:t>
            </a:r>
            <a:endParaRPr lang="en-US" sz="1000" dirty="0"/>
          </a:p>
        </p:txBody>
      </p:sp>
      <p:sp>
        <p:nvSpPr>
          <p:cNvPr id="37" name="Shape 35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1 · Platforms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to choose — and stop choosing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on these six dimensions. Then start. Platform fluency comes from building, not comparing.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94360" y="152704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&amp; data handling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94360" y="19202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can you safely upload? Who sees it?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3246120" y="141732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383280" y="152704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access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383280" y="19202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search, code, browsers, connectors / MCPs.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6035040" y="141732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172200" y="152704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 support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172200" y="19202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Size, format, retrieval quality, freshness.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57200" y="260604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94360" y="271576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Sharing &amp; collaboration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94360" y="310896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teammates use the agent? Versioning?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246120" y="260604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383280" y="271576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3383280" y="310896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 tier limits, paid plans, per-call costs.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035040" y="2606040"/>
            <a:ext cx="2606040" cy="105156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172200" y="2715768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 quality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172200" y="310896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YOUR tasks. Test the same prompt across two.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7200" y="3931920"/>
            <a:ext cx="8229600" cy="685800"/>
          </a:xfrm>
          <a:prstGeom prst="rect">
            <a:avLst/>
          </a:prstGeom>
          <a:solidFill>
            <a:srgbClr val="FFFBEB"/>
          </a:solidFill>
          <a:ln w="9525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40080" y="402336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"GOOD ENOUGH" PRINCIPLE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640080" y="4251960"/>
            <a:ext cx="7863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Don't let platform choice become procrastination. The skills you learn here transfer everywhere.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1 · Selection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Writing the system prompt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· Scope · Guardrails · Voice — the four pillars that shape every agent.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four pillars of a strong system prompt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model, wildly different agents — depending on these four.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028700" y="1691640"/>
            <a:ext cx="777240" cy="77724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028700" y="169164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594360" y="2606040"/>
            <a:ext cx="1691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</a:t>
            </a:r>
            <a:endParaRPr lang="en-US" sz="2200" dirty="0"/>
          </a:p>
        </p:txBody>
      </p:sp>
      <p:sp>
        <p:nvSpPr>
          <p:cNvPr id="8" name="Shape 6"/>
          <p:cNvSpPr/>
          <p:nvPr/>
        </p:nvSpPr>
        <p:spPr>
          <a:xfrm>
            <a:off x="1143000" y="3154680"/>
            <a:ext cx="54864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40080" y="3291840"/>
            <a:ext cx="16002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is the agent? Identity, expertise, perspective. The 'brain transplant.'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256032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131820" y="1691640"/>
            <a:ext cx="777240" cy="77724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131820" y="169164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3600" dirty="0"/>
          </a:p>
        </p:txBody>
      </p:sp>
      <p:sp>
        <p:nvSpPr>
          <p:cNvPr id="13" name="Text 11"/>
          <p:cNvSpPr/>
          <p:nvPr/>
        </p:nvSpPr>
        <p:spPr>
          <a:xfrm>
            <a:off x="2697480" y="2606040"/>
            <a:ext cx="1691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</a:t>
            </a:r>
            <a:endParaRPr lang="en-US" sz="2200" dirty="0"/>
          </a:p>
        </p:txBody>
      </p:sp>
      <p:sp>
        <p:nvSpPr>
          <p:cNvPr id="14" name="Shape 12"/>
          <p:cNvSpPr/>
          <p:nvPr/>
        </p:nvSpPr>
        <p:spPr>
          <a:xfrm>
            <a:off x="3246120" y="3154680"/>
            <a:ext cx="54864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2743200" y="3291840"/>
            <a:ext cx="16002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it do? What does it NOT do? Boundaries are kindness.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66344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5234940" y="1691640"/>
            <a:ext cx="777240" cy="77724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234940" y="169164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</a:t>
            </a:r>
            <a:endParaRPr lang="en-US" sz="3600" dirty="0"/>
          </a:p>
        </p:txBody>
      </p:sp>
      <p:sp>
        <p:nvSpPr>
          <p:cNvPr id="19" name="Text 17"/>
          <p:cNvSpPr/>
          <p:nvPr/>
        </p:nvSpPr>
        <p:spPr>
          <a:xfrm>
            <a:off x="4800600" y="2606040"/>
            <a:ext cx="1691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Guardrails</a:t>
            </a:r>
            <a:endParaRPr lang="en-US" sz="2200" dirty="0"/>
          </a:p>
        </p:txBody>
      </p:sp>
      <p:sp>
        <p:nvSpPr>
          <p:cNvPr id="20" name="Shape 18"/>
          <p:cNvSpPr/>
          <p:nvPr/>
        </p:nvSpPr>
        <p:spPr>
          <a:xfrm>
            <a:off x="5349240" y="3154680"/>
            <a:ext cx="54864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46320" y="3291840"/>
            <a:ext cx="16002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should it refuse, redirect, or escalate? Your never-do list.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6766560" y="1417320"/>
            <a:ext cx="19202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7338060" y="1691640"/>
            <a:ext cx="777240" cy="77724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7338060" y="169164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</a:t>
            </a:r>
            <a:endParaRPr lang="en-US" sz="3600" dirty="0"/>
          </a:p>
        </p:txBody>
      </p:sp>
      <p:sp>
        <p:nvSpPr>
          <p:cNvPr id="25" name="Text 23"/>
          <p:cNvSpPr/>
          <p:nvPr/>
        </p:nvSpPr>
        <p:spPr>
          <a:xfrm>
            <a:off x="6903720" y="2606040"/>
            <a:ext cx="1691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</a:t>
            </a:r>
            <a:endParaRPr lang="en-US" sz="2200" dirty="0"/>
          </a:p>
        </p:txBody>
      </p:sp>
      <p:sp>
        <p:nvSpPr>
          <p:cNvPr id="26" name="Shape 24"/>
          <p:cNvSpPr/>
          <p:nvPr/>
        </p:nvSpPr>
        <p:spPr>
          <a:xfrm>
            <a:off x="7452360" y="3154680"/>
            <a:ext cx="548640" cy="0"/>
          </a:xfrm>
          <a:prstGeom prst="line">
            <a:avLst/>
          </a:prstGeom>
          <a:noFill/>
          <a:ln w="254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949440" y="3291840"/>
            <a:ext cx="16002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does it communicate? Tone, format, length, brand alignment.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2 · Four Pillars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system prompt template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reusable structure — adapt the order, never skip the parts.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11480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ORDER OF OPERATIONS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640080" y="18745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640080" y="18745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1005840" y="18379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name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640080" y="23317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40080" y="23317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05840" y="22951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40080" y="27889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40080" y="27889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1005840" y="27523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Mission / primary users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40080" y="32461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40080" y="32461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005840" y="32095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responsibilities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640080" y="37033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40080" y="37033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005840" y="36667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Workflow / process steps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640080" y="41605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40080" y="41605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005840" y="41239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sources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2560320" y="18745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2560320" y="18745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2926080" y="18379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available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2560320" y="23317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2560320" y="23317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2926080" y="22951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 standards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2560320" y="27889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2560320" y="27889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2926080" y="27523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Guardrails</a:t>
            </a:r>
            <a:endParaRPr lang="en-US" sz="1150" dirty="0"/>
          </a:p>
        </p:txBody>
      </p:sp>
      <p:sp>
        <p:nvSpPr>
          <p:cNvPr id="33" name="Shape 31"/>
          <p:cNvSpPr/>
          <p:nvPr/>
        </p:nvSpPr>
        <p:spPr>
          <a:xfrm>
            <a:off x="2560320" y="32461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4" name="Text 32"/>
          <p:cNvSpPr/>
          <p:nvPr/>
        </p:nvSpPr>
        <p:spPr>
          <a:xfrm>
            <a:off x="2560320" y="32461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2926080" y="32095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Escalation rules</a:t>
            </a:r>
            <a:endParaRPr lang="en-US" sz="1150" dirty="0"/>
          </a:p>
        </p:txBody>
      </p:sp>
      <p:sp>
        <p:nvSpPr>
          <p:cNvPr id="36" name="Shape 34"/>
          <p:cNvSpPr/>
          <p:nvPr/>
        </p:nvSpPr>
        <p:spPr>
          <a:xfrm>
            <a:off x="2560320" y="37033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2560320" y="37033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  <p:sp>
        <p:nvSpPr>
          <p:cNvPr id="38" name="Text 36"/>
          <p:cNvSpPr/>
          <p:nvPr/>
        </p:nvSpPr>
        <p:spPr>
          <a:xfrm>
            <a:off x="2926080" y="3666744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4754880" y="1417320"/>
            <a:ext cx="3931920" cy="3246120"/>
          </a:xfrm>
          <a:prstGeom prst="rect">
            <a:avLst/>
          </a:prstGeom>
          <a:solidFill>
            <a:srgbClr val="0F17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0" name="Text 38"/>
          <p:cNvSpPr/>
          <p:nvPr/>
        </p:nvSpPr>
        <p:spPr>
          <a:xfrm>
            <a:off x="4937760" y="155448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 SNIPPET</a:t>
            </a:r>
            <a:endParaRPr lang="en-US" sz="1000" dirty="0"/>
          </a:p>
        </p:txBody>
      </p:sp>
      <p:sp>
        <p:nvSpPr>
          <p:cNvPr id="41" name="Text 39"/>
          <p:cNvSpPr/>
          <p:nvPr/>
        </p:nvSpPr>
        <p:spPr>
          <a:xfrm>
            <a:off x="4937760" y="187452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BriefBot</a:t>
            </a:r>
            <a:endParaRPr lang="en-US" sz="11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B2B content strategist for SaaS marketers.</a:t>
            </a:r>
            <a:endParaRPr lang="en-US" sz="11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Mission: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 raw research into a content brief in &lt;90 seconds.</a:t>
            </a:r>
            <a:endParaRPr lang="en-US" sz="11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Workflow: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3 clarifying Qs → outline → draft → invite review.</a:t>
            </a:r>
            <a:endParaRPr lang="en-US" sz="11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Guardrails: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publish externally. Cite all stats. Flag if unsure.</a:t>
            </a:r>
            <a:endParaRPr lang="en-US" sz="11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Voice: </a:t>
            </a:r>
            <a:r>
              <a:rPr lang="en-US" sz="11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Direct, no hype. Plain English. Markdown only.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44" name="Text 42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2 · Template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vs. strong system prompt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define the same agent — only one will behave the way you want.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3246120"/>
          </a:xfrm>
          <a:prstGeom prst="rect">
            <a:avLst/>
          </a:prstGeom>
          <a:solidFill>
            <a:srgbClr val="FEF2F2"/>
          </a:solidFill>
          <a:ln w="9525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94360" y="150876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F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94360" y="1783080"/>
            <a:ext cx="3749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"You are a helpful research assistant. Help me with research."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77240" y="2697480"/>
            <a:ext cx="3611880" cy="1874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Vague role — what kind of research?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scope — will it write essays? Code? Memes?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guardrails — will it cite? Speculate?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voice — academic? casual? terse?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process — what should it do first?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663440" y="1417320"/>
            <a:ext cx="4023360" cy="3246120"/>
          </a:xfrm>
          <a:prstGeom prst="rect">
            <a:avLst/>
          </a:prstGeom>
          <a:solidFill>
            <a:srgbClr val="F0FDFA"/>
          </a:solidFill>
          <a:ln w="9525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800600" y="150876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800600" y="1801368"/>
            <a:ext cx="3749040" cy="2834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300"/>
              </a:spcAft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B2B SaaS competitive analyst.</a:t>
            </a:r>
            <a:endParaRPr lang="en-US" sz="11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Scope: 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competitors, summarize positioning. Not pricing advice.</a:t>
            </a:r>
            <a:endParaRPr lang="en-US" sz="11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Workflow: 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2 clarifying Qs → search → cite all sources → output structured table.</a:t>
            </a:r>
            <a:endParaRPr lang="en-US" sz="11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Guardrails: 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Refuse legal claims. Flag low-confidence findings. Never quote without a URL.</a:t>
            </a:r>
            <a:endParaRPr lang="en-US" sz="11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Voice: 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Direct. No marketing fluff. Skim-friendly bullets.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2 · Weak vs Strong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ways system prompts fail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Watch for these — they show up in your first three agents.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85800" y="1490472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vague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017520" y="1490472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"Be helpful." The agent does anything and nothing well.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57200" y="205740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457200" y="205740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85800" y="2130552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rigid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017520" y="2130552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Hyper-specific rules that make every edge case a refusal.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57200" y="269748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57200" y="269748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85800" y="2770632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Contradictory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3017520" y="2770632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"Always cite sources" + "never break the flow with citations."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57200" y="333756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57200" y="333756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85800" y="3410712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Bloated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3017520" y="3410712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1,500-word system prompts the agent treats as background noise.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57200" y="397764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57200" y="397764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85800" y="4050792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process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3017520" y="4050792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told it what to be — never told it what to DO first.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2 · Failures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Giving agents knowledge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Files, RAG, and brand voice — what the agent can look up vs. what it just knows.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vs. tools — keep them separate in your head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Mixing these up is the most common reason a first agent underperforms.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32918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91440" cy="3291840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85800" y="15544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685800" y="187452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Stuff the agent reads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777240" y="2331720"/>
            <a:ext cx="36118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voice &amp; messaging guides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 docs and FAQs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personas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Past campaigns &amp; content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reports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Style guides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663440" y="1417320"/>
            <a:ext cx="4023360" cy="32918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663440" y="1417320"/>
            <a:ext cx="91440" cy="3291840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92040" y="15544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892040" y="187452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Stuff the agent USES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4983480" y="2331720"/>
            <a:ext cx="36118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search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interpreter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Browsers / computer use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APIs &amp; API connectors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MCPs (Model Context Protocol)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 &amp; file systems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3 · Knowledge vs Tools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RAG, simplified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an agent looks something up before it answers — and where this breaks.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1920240" cy="178308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211580" y="1554480"/>
            <a:ext cx="411480" cy="41148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211580" y="15544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48640" y="205740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asks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2377440"/>
            <a:ext cx="1737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"What's our return policy on enterprise plans?"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60320" y="1417320"/>
            <a:ext cx="1920240" cy="178308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3314700" y="1554480"/>
            <a:ext cx="411480" cy="41148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314700" y="15544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2651760" y="205740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Retrieve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2651760" y="2377440"/>
            <a:ext cx="1737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searches your uploaded docs for relevant chunks.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663440" y="1417320"/>
            <a:ext cx="1920240" cy="178308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5417820" y="1554480"/>
            <a:ext cx="411480" cy="41148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417820" y="15544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4754880" y="205740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4754880" y="2377440"/>
            <a:ext cx="1737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Stuffs the retrieved text into the prompt context.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766560" y="1417320"/>
            <a:ext cx="1920240" cy="178308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7520940" y="1554480"/>
            <a:ext cx="411480" cy="41148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520940" y="15544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858000" y="205740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6858000" y="2377440"/>
            <a:ext cx="1737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Generates a response grounded in your actual docs.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457200" y="3429000"/>
            <a:ext cx="8229600" cy="1280160"/>
          </a:xfrm>
          <a:prstGeom prst="rect">
            <a:avLst/>
          </a:prstGeom>
          <a:solidFill>
            <a:srgbClr val="FEF2F2"/>
          </a:solidFill>
          <a:ln w="9525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40080" y="35204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F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RAG BREAKS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640080" y="3794760"/>
            <a:ext cx="7863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Bad chunking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sentences split across pages return as gibberish.</a:t>
            </a:r>
            <a:endParaRPr lang="en-US" sz="11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Irrelevant retrieval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close-but-wrong docs get pulled and trusted.</a:t>
            </a:r>
            <a:endParaRPr lang="en-US" sz="11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Stale knowledge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last year's pricing sheet is still in the index.</a:t>
            </a:r>
            <a:endParaRPr lang="en-US" sz="11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Hallucination at the seams</a:t>
            </a:r>
            <a:r>
              <a:rPr lang="en-US" sz="11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agent fills gaps when retrieval is incomplete.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3 · RAG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hygiene + the brand voice doc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Garbage in → confidently wrong out. Curate like a librarian.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HYGIENE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777240" y="1874520"/>
            <a:ext cx="3611880" cy="2697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clean, current documents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outdated or contradictory files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Label files clearly (e.g., 2026-pricing-v3)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Separate source types into folders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Strip sensitive data before upload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headers, bullets, clear labeling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is more — cut what isn't earning its place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663440" y="1417320"/>
            <a:ext cx="402336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846320" y="1554480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VOICE DOC — INCLUDE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983480" y="1874520"/>
            <a:ext cx="3611880" cy="2697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personality (3–5 traits)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Tone: when serious, when playful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Approved words &amp; phrases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Avoided words (jargon, hype words)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headlines (good / bad)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posts in your voice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Audience profile + messaging pillars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3 · Knowledge Hygiene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Giving agents tools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search, code, browsers, MCPs — and the wisdom to give as few as possible.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tool categories you'll actually use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tool unlocks new capability — and a new way the agent can fail.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94360" y="160020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search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94360" y="201168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info, but watch for hallucinated URLs and bad sources.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46120" y="141732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46120" y="1417320"/>
            <a:ext cx="2606040" cy="7315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60020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interpreter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383280" y="201168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Math, data analysis, file generation. Sandbox is your friend.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035040" y="141732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6035040" y="1417320"/>
            <a:ext cx="2606040" cy="73152"/>
          </a:xfrm>
          <a:prstGeom prst="rect">
            <a:avLst/>
          </a:prstGeom>
          <a:solidFill>
            <a:srgbClr val="8B5CF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172200" y="160020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Browser / computer use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172200" y="201168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Frontier capability. Powerful, slow, error-prone — handle with care.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57200" y="292608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57200" y="2926080"/>
            <a:ext cx="2606040" cy="73152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94360" y="310896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connectors / MCPs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594360" y="352044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Read/write to Slack, Asana, GDrive, CRMs. Start read-only.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3246120" y="292608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3246120" y="292608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3383280" y="310896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 generation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3383280" y="352044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drafts, mockups, ideation. Not for final brand assets.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035040" y="2926080"/>
            <a:ext cx="2606040" cy="137160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6035040" y="2926080"/>
            <a:ext cx="2606040" cy="73152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6172200" y="310896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actions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6172200" y="3520440"/>
            <a:ext cx="2331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own APIs the agent can call. The most expressive — and risky.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4 · Tool Types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selection: least privilege wins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the agent only what it needs for THIS job. More tools = more failure surface.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BEFORE GRANTING A TOOL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685800" y="192024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685800" y="192024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097280" y="1883664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the agent actually need to do?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85800" y="242316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85800" y="242316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1097280" y="2386584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data does it need to access?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85800" y="292608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85800" y="292608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1097280" y="2889504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action will it take in the world?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85800" y="342900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85800" y="342900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1097280" y="3392424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the cost if it acts incorrectly?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85800" y="3931920"/>
            <a:ext cx="274320" cy="2743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85800" y="39319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1097280" y="3895344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Should a human approve this action?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4663440" y="1417320"/>
            <a:ext cx="4023360" cy="3246120"/>
          </a:xfrm>
          <a:prstGeom prst="rect">
            <a:avLst/>
          </a:prstGeom>
          <a:solidFill>
            <a:srgbClr val="FFFBEB"/>
          </a:solidFill>
          <a:ln w="9525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846320" y="1554480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 TOOL USE RULES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4846320" y="1874520"/>
            <a:ext cx="374904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read-only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upgrade only when proven.</a:t>
            </a:r>
            <a:endParaRPr lang="en-US" sz="12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 approval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for any external action.</a:t>
            </a:r>
            <a:endParaRPr lang="en-US" sz="12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with dummy data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before production sources.</a:t>
            </a:r>
            <a:endParaRPr lang="en-US" sz="12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 every action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you'll need the trail.</a:t>
            </a:r>
            <a:endParaRPr lang="en-US" sz="12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sensitive systems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(HR, finance, customer DB).</a:t>
            </a:r>
            <a:endParaRPr lang="en-US" sz="12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first</a:t>
            </a: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production never on day one.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4 · Tool Selection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fail in their own special ways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the tool returns bad data, agents don't always notice. Your job: catch it.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85800" y="1490472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returned bad data, agent trusted it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434840" y="1490472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API returned an error string; the agent treated it as the answer.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57200" y="205740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457200" y="205740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85800" y="2130552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picked the wrong tool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434840" y="2130552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web search when your uploaded doc had the answer.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57200" y="269748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57200" y="269748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85800" y="2770632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exceeded its budget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434840" y="2770632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costs / API calls explode on a recursive plan.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57200" y="333756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57200" y="333756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85800" y="3410712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kept calling a broken tool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434840" y="3410712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Loop until rate limit or context overflow.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457200" y="397764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57200" y="3977640"/>
            <a:ext cx="91440" cy="548640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85800" y="4050792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info left the building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434840" y="4050792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passed customer data to a third-party tool. (Audit trail saves you.)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4 · Tool Failures</a:t>
            </a:r>
            <a:endParaRPr lang="en-US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red-teaming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you didn't test it, you didn't build it. Adversarial thinking comes standard.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phases of testing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phase catches different bugs. Skipping one means shipping it.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6060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2606040" cy="73152"/>
          </a:xfrm>
          <a:prstGeom prst="rect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80" y="1600200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40080" y="18745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640080" y="242316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it do what it's supposed to do?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31520" y="2926080"/>
            <a:ext cx="22402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the happy path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expected outputs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format and structure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246120" y="1417320"/>
            <a:ext cx="26060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246120" y="1417320"/>
            <a:ext cx="2606040" cy="7315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429000" y="1600200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3429000" y="18745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Edge case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3429000" y="242316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happens with weird inputs?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520440" y="2926080"/>
            <a:ext cx="22402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context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Extreme lengths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Multilingual inputs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Off-topic requests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035040" y="1417320"/>
            <a:ext cx="260604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035040" y="1417320"/>
            <a:ext cx="2606040" cy="73152"/>
          </a:xfrm>
          <a:prstGeom prst="rect">
            <a:avLst/>
          </a:prstGeom>
          <a:solidFill>
            <a:srgbClr val="EF44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217920" y="1600200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F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6217920" y="18745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6217920" y="242316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someone make it misbehave?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309360" y="2926080"/>
            <a:ext cx="22402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Try to bypass guardrails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Inject conflicting instructions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Leak knowledge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Force unsafe outputs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5 · Testing Phases</a:t>
            </a:r>
            <a:endParaRPr lang="en-US" sz="9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with five user types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one stress-tests a different part of your agent.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94360" y="1508760"/>
            <a:ext cx="365760" cy="36576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94360" y="150876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97280" y="1490472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Novice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520440" y="1490472"/>
            <a:ext cx="5029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Asks vague, ungrammatical, or incomplete questions.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57200" y="205740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594360" y="2148840"/>
            <a:ext cx="365760" cy="36576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94360" y="214884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097280" y="2130552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Expert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520440" y="2130552"/>
            <a:ext cx="5029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Drops dense jargon and expects deep knowledge.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7200" y="269748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594360" y="2788920"/>
            <a:ext cx="365760" cy="36576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94360" y="278892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097280" y="2770632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Confused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3520440" y="2770632"/>
            <a:ext cx="5029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Mixes contexts, contradicts themselves, changes topic mid-prompt.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57200" y="333756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594360" y="3429000"/>
            <a:ext cx="365760" cy="36576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594360" y="342900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097280" y="3410712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Adversarial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3520440" y="3410712"/>
            <a:ext cx="5029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Tries to bypass guardrails or extract restricted output.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57200" y="3977640"/>
            <a:ext cx="8229600" cy="5486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594360" y="4069080"/>
            <a:ext cx="365760" cy="36576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594360" y="406908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1097280" y="4050792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Lazy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3520440" y="4050792"/>
            <a:ext cx="5029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Sends three words. Expects a finished deliverable.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5 · User Types</a:t>
            </a:r>
            <a:endParaRPr lang="en-US" sz="9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one-page evaluation rubric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Score every test run. Patterns appear after 5–10 cases.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384048"/>
          </a:xfrm>
          <a:prstGeom prst="rect">
            <a:avLst/>
          </a:prstGeom>
          <a:solidFill>
            <a:srgbClr val="0F17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DIMENSION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017520" y="1417320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GOOD LOOKS LIKE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7680960" y="141732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3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1–5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1801368"/>
            <a:ext cx="8229600" cy="384048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40080" y="180136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017520" y="180136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Facts check out; no hallucinations.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680960" y="1801368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185416"/>
            <a:ext cx="8229600" cy="384048"/>
          </a:xfrm>
          <a:prstGeom prst="rect">
            <a:avLst/>
          </a:prstGeom>
          <a:solidFill>
            <a:srgbClr val="F8FAFC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40080" y="2185416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Completeness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017520" y="218541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Covers the whole question, no obvious gaps.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7680960" y="2185416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2569464"/>
            <a:ext cx="8229600" cy="384048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40080" y="2569464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017520" y="2569464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Stays on the actual task asked.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7680960" y="2569464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57200" y="2953512"/>
            <a:ext cx="8229600" cy="384048"/>
          </a:xfrm>
          <a:prstGeom prst="rect">
            <a:avLst/>
          </a:prstGeom>
          <a:solidFill>
            <a:srgbClr val="F8FAFC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640080" y="2953512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Tone &amp; voice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3017520" y="2953512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Matches your brand voice doc.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7680960" y="2953512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57200" y="3337560"/>
            <a:ext cx="8229600" cy="384048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40080" y="333756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Format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3017520" y="3337560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 structure is correct &amp; scannable.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7680960" y="333756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57200" y="3721608"/>
            <a:ext cx="8229600" cy="384048"/>
          </a:xfrm>
          <a:prstGeom prst="rect">
            <a:avLst/>
          </a:prstGeom>
          <a:solidFill>
            <a:srgbClr val="F8FAFC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640080" y="372160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use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3017520" y="372160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Cites where relevant; no fake links.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7680960" y="3721608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57200" y="4105656"/>
            <a:ext cx="8229600" cy="384048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640080" y="4105656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3017520" y="410565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Refuses unsafe asks; respects guardrails.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7680960" y="4105656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☆ ☆ ☆ ☆ ☆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57200" y="4626864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Tip: track the rubric in a Google Sheet. Add the agent version, prompt version, and date.</a:t>
            </a:r>
            <a:endParaRPr lang="en-US" sz="1000" dirty="0"/>
          </a:p>
        </p:txBody>
      </p:sp>
      <p:sp>
        <p:nvSpPr>
          <p:cNvPr id="37" name="Shape 35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5 · Rubric</a:t>
            </a:r>
            <a:endParaRPr lang="en-US" sz="9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6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196596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Iterate like a product manager</a:t>
            </a:r>
            <a:endParaRPr lang="en-US" sz="4200" dirty="0"/>
          </a:p>
        </p:txBody>
      </p:sp>
      <p:sp>
        <p:nvSpPr>
          <p:cNvPr id="4" name="Shape 2"/>
          <p:cNvSpPr/>
          <p:nvPr/>
        </p:nvSpPr>
        <p:spPr>
          <a:xfrm>
            <a:off x="548640" y="333756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347472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Ship → measure → diagnose → fix → ship again. The PM mindset, applied.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132320" y="3291840"/>
            <a:ext cx="1828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the agent fails — diagnose first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fix depends on which part of the agent is the problem.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14173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40080" y="1645920"/>
            <a:ext cx="502920" cy="502920"/>
          </a:xfrm>
          <a:prstGeom prst="ellipse">
            <a:avLst/>
          </a:prstGeom>
          <a:solidFill>
            <a:srgbClr val="06B6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80" y="16459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?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325880" y="16002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325880" y="2011680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 model for the task — try a stronger reasoning model.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617720" y="1417320"/>
            <a:ext cx="4023360" cy="14173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800600" y="1645920"/>
            <a:ext cx="502920" cy="502920"/>
          </a:xfrm>
          <a:prstGeom prst="ellipse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00600" y="16459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?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5486400" y="16002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Instructions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486400" y="2011680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prompt is vague, contradictory, or missing process.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7200" y="3017520"/>
            <a:ext cx="4023360" cy="14173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640080" y="3246120"/>
            <a:ext cx="502920" cy="502920"/>
          </a:xfrm>
          <a:prstGeom prst="ellipse">
            <a:avLst/>
          </a:prstGeom>
          <a:solidFill>
            <a:srgbClr val="8B5CF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40080" y="32461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?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1325880" y="32004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325880" y="3611880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Bad source files, stale info, or retrieval is missing chunks.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617720" y="3017520"/>
            <a:ext cx="4023360" cy="14173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800600" y="3246120"/>
            <a:ext cx="502920" cy="502920"/>
          </a:xfrm>
          <a:prstGeom prst="ellipse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00600" y="32461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?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486400" y="32004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486400" y="3611880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 tools, tool errors, or agent doesn't know when to call them.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57200" y="4626864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Rule: change ONE variable at a time. Otherwise you don't know what fixed it.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6 · Diagnose</a:t>
            </a:r>
            <a:endParaRPr lang="en-US" sz="9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control + launch readiness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 the prompt like source code. Don't ship V1 — ship a tested V3.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4023360" cy="324612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CONTROL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40080" y="18745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 for every version: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777240" y="2240280"/>
            <a:ext cx="361188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number (V1, V2, V3…)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changed in the prompt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changed in knowledge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changed in tools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results &amp; rubric scores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Known issues / next experiments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663440" y="1417320"/>
            <a:ext cx="4023360" cy="3246120"/>
          </a:xfrm>
          <a:prstGeom prst="rect">
            <a:avLst/>
          </a:prstGeom>
          <a:solidFill>
            <a:srgbClr val="0F17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846320" y="1554480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CHECKLIST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846320" y="196596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46320" y="196596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212080" y="192024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specific purpose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846320" y="233172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846320" y="233172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212080" y="228600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system prompt (4 pillars)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846320" y="269748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846320" y="269748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212080" y="265176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Relevant, current knowledge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846320" y="306324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846320" y="306324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5212080" y="301752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tools — no more, no less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846320" y="342900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846320" y="342900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5212080" y="338328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Tested across user types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846320" y="379476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4846320" y="379476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5212080" y="374904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Documented limitations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4846320" y="4160520"/>
            <a:ext cx="228600" cy="228600"/>
          </a:xfrm>
          <a:prstGeom prst="rect">
            <a:avLst/>
          </a:prstGeom>
          <a:solidFill>
            <a:srgbClr val="0F172A"/>
          </a:solidFill>
          <a:ln w="190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4846320" y="4160520"/>
            <a:ext cx="228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212080" y="411480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Sharing instructions written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6 · Launch</a:t>
            </a:r>
            <a:endParaRPr lang="en-US" sz="9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2 Lab — Build the Intern Research Assistant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+ a platform + 90 minutes = your first useful agent.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5029200" cy="32918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BRIEF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40080" y="1828800"/>
            <a:ext cx="4663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You're an intern at a B2B SaaS company. Build a research assistant that helps the marketing team profile competitors and surface relevant industry news.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777240" y="2926080"/>
            <a:ext cx="457200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a platform &amp; scope the agent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the system prompt (4 pillars)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≥2 reference docs as knowledge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web search; add 1 other tool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with all 5 user types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Iterate to V2; document changes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669280" y="1417320"/>
            <a:ext cx="3017520" cy="3291840"/>
          </a:xfrm>
          <a:prstGeom prst="rect">
            <a:avLst/>
          </a:prstGeom>
          <a:solidFill>
            <a:srgbClr val="0F17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852160" y="155448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989320" y="1874520"/>
            <a:ext cx="260604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 name + 1-line purpose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system prompt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pack list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config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QA log (5 test prompts)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V1 → V2 change log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3-min demo (recording or live)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 on limits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</a:t>
            </a:r>
            <a:endParaRPr lang="en-US" sz="9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next: Level 3 — Operator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8686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building one agent to orchestrating teams of them — for real marketing output.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457200" y="14630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3 in one sentence: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78308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"Move from one agent to orchestrated workflows that produce real marketing output."</a:t>
            </a:r>
            <a:endParaRPr lang="en-US" sz="2200" dirty="0"/>
          </a:p>
        </p:txBody>
      </p:sp>
      <p:sp>
        <p:nvSpPr>
          <p:cNvPr id="6" name="Shape 4"/>
          <p:cNvSpPr/>
          <p:nvPr/>
        </p:nvSpPr>
        <p:spPr>
          <a:xfrm>
            <a:off x="457200" y="274320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94360" y="28346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1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594360" y="305409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makes a workflow 'agentic'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560320" y="274320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697480" y="28346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2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2697480" y="305409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 a workflow worth automating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663440" y="274320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800600" y="28346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3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800600" y="305409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marketing categories with agents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766560" y="274320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903720" y="28346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4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6903720" y="305409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example: AI search visibility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370332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94360" y="37947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5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594360" y="401421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example: Customer research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560320" y="370332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2697480" y="37947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6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2697480" y="401421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example: Campaign ops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663440" y="370332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800600" y="37947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7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4800600" y="401421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Hand-offs &amp; human-in-the-loop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6766560" y="3703320"/>
            <a:ext cx="1920240" cy="777240"/>
          </a:xfrm>
          <a:prstGeom prst="rect">
            <a:avLst/>
          </a:prstGeom>
          <a:solidFill>
            <a:srgbClr val="F8FAFC"/>
          </a:solidFill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6903720" y="37947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 8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6903720" y="4014216"/>
            <a:ext cx="1691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Measuring workflow output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57200" y="462686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Capstone Lab: Design and build a 3-step agentic marketing workflow.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457200" y="4846320"/>
            <a:ext cx="8229600" cy="0"/>
          </a:xfrm>
          <a:prstGeom prst="line">
            <a:avLst/>
          </a:prstGeom>
          <a:noFill/>
          <a:ln w="9525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457200" y="489204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AI · Level 2: Apprentice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5029200" y="489204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Looking ahead</a:t>
            </a:r>
            <a:endParaRPr lang="en-US" sz="9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98080" y="365760"/>
            <a:ext cx="1280160" cy="1280160"/>
          </a:xfrm>
          <a:prstGeom prst="ellipse">
            <a:avLst/>
          </a:prstGeom>
          <a:solidFill>
            <a:srgbClr val="06B6D4">
              <a:alpha val="3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955280" y="822960"/>
            <a:ext cx="502920" cy="502920"/>
          </a:xfrm>
          <a:prstGeom prst="ellipse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 OF LEVEL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196596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800" b="1" dirty="0">
                <a:solidFill>
                  <a:srgbClr val="F8FA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You're now an APPRENTICE.</a:t>
            </a:r>
            <a:endParaRPr lang="en-US" sz="4800" dirty="0"/>
          </a:p>
        </p:txBody>
      </p:sp>
      <p:sp>
        <p:nvSpPr>
          <p:cNvPr id="6" name="Shape 4"/>
          <p:cNvSpPr/>
          <p:nvPr/>
        </p:nvSpPr>
        <p:spPr>
          <a:xfrm>
            <a:off x="548640" y="2926080"/>
            <a:ext cx="1371600" cy="0"/>
          </a:xfrm>
          <a:prstGeom prst="line">
            <a:avLst/>
          </a:prstGeom>
          <a:noFill/>
          <a:ln w="3175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48640" y="306324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built one agent. Next, you'll orchestrate them.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548640" y="416052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your agent. Get peer feedback. Bring questions to Level 3.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48640" y="44348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best agents are made by builders, not commenters.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2852</Words>
  <Application>Microsoft Macintosh PowerPoint</Application>
  <PresentationFormat>On-screen Show (16:9)</PresentationFormat>
  <Paragraphs>513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Agentic AI — Level 2: Builder · Apprentice</dc:title>
  <dc:subject>PptxGenJS Presentation</dc:subject>
  <dc:creator>GrowthPath Partners</dc:creator>
  <cp:lastModifiedBy>Marv Ahlstrom</cp:lastModifiedBy>
  <cp:revision>2</cp:revision>
  <dcterms:created xsi:type="dcterms:W3CDTF">2026-05-05T04:04:30Z</dcterms:created>
  <dcterms:modified xsi:type="dcterms:W3CDTF">2026-05-05T04:11:19Z</dcterms:modified>
</cp:coreProperties>
</file>