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2888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06B6D4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82296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3 OF 4 · OPERATOR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8745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Marketing Workflows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548640" y="361188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3749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single agents to orchestrated workflows that produce real marketing output.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AI course by Marv Ahlstrom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3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5 marketing categories with agents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frame: where agents earn their keep in a marketing org.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5 categories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89863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this to avoid 'agent for everything' thinking — pick a category, then a workflow.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463040"/>
            <a:ext cx="1581912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463040"/>
            <a:ext cx="1581912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64592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201168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2587752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2697480"/>
            <a:ext cx="13258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Drafting, repurposing, SEO briefs, brand voice QA.</a:t>
            </a:r>
            <a:b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050" dirty="0">
              <a:solidFill>
                <a:srgbClr val="0F172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posts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</a:t>
            </a:r>
          </a:p>
          <a:p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084832" y="1463040"/>
            <a:ext cx="1581912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084832" y="1463040"/>
            <a:ext cx="1581912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221992" y="164592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221992" y="201168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Collaboration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2221992" y="2587752"/>
            <a:ext cx="45720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221992" y="2697480"/>
            <a:ext cx="13258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Briefs, meeting summaries, internal memos, creative review.</a:t>
            </a:r>
            <a:b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050" dirty="0">
              <a:solidFill>
                <a:srgbClr val="0F172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Positioning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GTM  strategy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Brand strategy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Campaigns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Thought leadership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Digital strategy</a:t>
            </a:r>
          </a:p>
          <a:p>
            <a:pPr marL="0" indent="0">
              <a:buNone/>
            </a:pP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758184" y="1463040"/>
            <a:ext cx="1581912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758184" y="1463040"/>
            <a:ext cx="1581912" cy="914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895344" y="164592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895344" y="201168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3895344" y="2587752"/>
            <a:ext cx="457200" cy="0"/>
          </a:xfrm>
          <a:prstGeom prst="line">
            <a:avLst/>
          </a:prstGeom>
          <a:noFill/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895344" y="2697480"/>
            <a:ext cx="13258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Campaign checklists, asset naming, publishing prep, routing.</a:t>
            </a:r>
            <a:b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050" dirty="0">
              <a:solidFill>
                <a:srgbClr val="0F172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cs typeface="Calibri" pitchFamily="34" charset="-120"/>
              </a:rPr>
              <a:t>Campaigns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cs typeface="Calibri" pitchFamily="34" charset="-120"/>
              </a:rPr>
              <a:t>Surveys Testing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cs typeface="Calibri" pitchFamily="34" charset="-120"/>
              </a:rPr>
              <a:t>Research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cs typeface="Calibri" pitchFamily="34" charset="-120"/>
              </a:rPr>
              <a:t>Data synch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cs typeface="Calibri" pitchFamily="34" charset="-120"/>
              </a:rPr>
              <a:t>Workflows</a:t>
            </a:r>
          </a:p>
          <a:p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431536" y="1463040"/>
            <a:ext cx="1581912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431536" y="1463040"/>
            <a:ext cx="1581912" cy="914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568696" y="164592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568696" y="201168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/ Research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5568696" y="2587752"/>
            <a:ext cx="457200" cy="0"/>
          </a:xfrm>
          <a:prstGeom prst="line">
            <a:avLst/>
          </a:prstGeom>
          <a:noFill/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568696" y="2697480"/>
            <a:ext cx="1325880" cy="16646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Competitor research, review analysis, trend monitoring.</a:t>
            </a:r>
          </a:p>
          <a:p>
            <a:pPr marL="0" indent="0">
              <a:buNone/>
            </a:pPr>
            <a:endParaRPr lang="en-US" sz="1050" dirty="0">
              <a:solidFill>
                <a:srgbClr val="0F172A"/>
              </a:solidFill>
              <a:latin typeface="Calibri" pitchFamily="34" charset="0"/>
              <a:cs typeface="Calibri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Win-loss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Customer reviews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Retention Financials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Target segments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Competitive</a:t>
            </a:r>
          </a:p>
          <a:p>
            <a:pPr marL="0" indent="0">
              <a:buNone/>
            </a:pP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7104888" y="1463040"/>
            <a:ext cx="1581912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7104888" y="1463040"/>
            <a:ext cx="1581912" cy="9144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7242048" y="164592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242048" y="201168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Personalization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7242048" y="2587752"/>
            <a:ext cx="457200" cy="0"/>
          </a:xfrm>
          <a:prstGeom prst="line">
            <a:avLst/>
          </a:prstGeom>
          <a:noFill/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7242048" y="2697479"/>
            <a:ext cx="1444752" cy="24460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 variants, ABM messaging, lifecycle messaging.</a:t>
            </a:r>
          </a:p>
          <a:p>
            <a:pPr marL="0" indent="0">
              <a:buNone/>
            </a:pPr>
            <a:endParaRPr lang="en-US" sz="1050" dirty="0">
              <a:solidFill>
                <a:srgbClr val="0F172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and BD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Campaigns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experiences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Personal/business assistants</a:t>
            </a:r>
          </a:p>
          <a:p>
            <a:pPr marL="0" indent="0">
              <a:buNone/>
            </a:pPr>
            <a:endParaRPr lang="en-US" sz="1050" dirty="0">
              <a:solidFill>
                <a:srgbClr val="0F172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br>
              <a:rPr lang="en-US" sz="1050" dirty="0">
                <a:solidFill>
                  <a:srgbClr val="0F172A"/>
                </a:solidFill>
                <a:latin typeface="Calibri" pitchFamily="34" charset="0"/>
                <a:cs typeface="Calibri" pitchFamily="34" charset="-120"/>
              </a:rPr>
            </a:b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457200" y="462686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best workflows often span 2–3 categories. The three worked examples next will show you how.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3 · Categories</a:t>
            </a:r>
            <a:endParaRPr lang="en-US" sz="9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77A1C90-9515-B2A2-468B-6040A2D8803A}"/>
              </a:ext>
            </a:extLst>
          </p:cNvPr>
          <p:cNvSpPr txBox="1"/>
          <p:nvPr/>
        </p:nvSpPr>
        <p:spPr>
          <a:xfrm>
            <a:off x="5484001" y="4393132"/>
            <a:ext cx="162088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800" dirty="0">
                <a:effectLst/>
                <a:latin typeface="Helvetica" pitchFamily="2" charset="0"/>
              </a:rPr>
              <a:t>Informs Strategy &amp; Tactics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an agent looks like in each category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examples — pick one that matches a problem on your team this week.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8229600" cy="41148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017520" y="141732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AGENTS / WORKFLOWS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828800"/>
            <a:ext cx="822960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1828800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017520" y="1828800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Blog outline → draft → SEO QA · social post repurposer · brand-voice editor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395728"/>
            <a:ext cx="8229600" cy="566928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395728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017520" y="2395728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→ action items · brief generator · creative feedback synthesizer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2962656"/>
            <a:ext cx="822960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2962656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017520" y="2962656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naming + tagging · campaign checklist runner · CRM enrichment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529584"/>
            <a:ext cx="8229600" cy="566928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529584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/ Research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017520" y="3529584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Competitor profiler · review-theme extractor · trend monitor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4096512"/>
            <a:ext cx="822960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" y="4096512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Personalization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017520" y="4096512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Persona-specific email variants · ABM message map · lifecycle nudge writer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3 · Use Cases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4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 #1 — AI search visibility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audience questions into content that AI search tools recommend.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search visibility pipeline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 steps from "what do buyers ask?" to "a draft that answers them."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1920240" cy="16002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211580" y="152704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211580" y="15270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201168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questions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304288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Persona-specific questions across the buyer journey.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560320" y="1417320"/>
            <a:ext cx="1920240" cy="16002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314700" y="152704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314700" y="15270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651760" y="201168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 AI tools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651760" y="2304288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them through ChatGPT, Claude, Gemini, Perplexity.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63440" y="1417320"/>
            <a:ext cx="1920240" cy="16002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17820" y="152704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417820" y="15270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754880" y="201168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responses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54880" y="2304288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→ response sheet, by persona &amp; funnel stage.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766560" y="1417320"/>
            <a:ext cx="1920240" cy="16002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520940" y="152704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520940" y="15270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858000" y="201168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 analysis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858000" y="2304288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Where's your brand mentioned? Where's it missing?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1508760" y="3154680"/>
            <a:ext cx="1920240" cy="16002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263140" y="326440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263140" y="326440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600200" y="374904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brief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600200" y="4041648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brief targeting the unmet questions.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611880" y="3154680"/>
            <a:ext cx="1920240" cy="16002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366260" y="326440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366260" y="326440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3703320" y="374904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draft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3703320" y="4041648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On-brand draft with cited sources.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5715000" y="3154680"/>
            <a:ext cx="1920240" cy="16002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6469380" y="326440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469380" y="326440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5806440" y="374904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review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5806440" y="4041648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Editor sign-off before anything publishes.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4 · AI Search Workflow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 in, outputs out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pipeline, repeatable across topics. Quality control happens at every step.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91440" cy="32461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554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" y="18288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feed the workflow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77240" y="2286000"/>
            <a:ext cx="36118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 profiles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category &amp; positioning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Competitor list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website content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messaging guide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Topics or keywords to target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63440" y="1417320"/>
            <a:ext cx="4023360" cy="32461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46320" y="1554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846320" y="18288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ship to the team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983480" y="2286000"/>
            <a:ext cx="36118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Question-response matrix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Visibility gap report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Prioritized topic list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brief per topic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article(s) ready for review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 for leadership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4 · I/O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5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 #2 — Customer research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 → themes → POV post → SDR talking points. Voice of customer at scale.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customer research pipeline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steps that turn unstructured feedback into shippable marketing assets.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1280160" cy="32004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91540" y="160020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9154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" y="210312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914400" y="2542032"/>
            <a:ext cx="365760" cy="0"/>
          </a:xfrm>
          <a:prstGeom prst="line">
            <a:avLst/>
          </a:prstGeom>
          <a:noFill/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2670048"/>
            <a:ext cx="1097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Reviews, support tickets, surveys, sales notes.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1874520" y="1417320"/>
            <a:ext cx="1280160" cy="32004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308860" y="160020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30886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920240" y="210312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2331720" y="2542032"/>
            <a:ext cx="365760" cy="0"/>
          </a:xfrm>
          <a:prstGeom prst="line">
            <a:avLst/>
          </a:prstGeom>
          <a:noFill/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965960" y="2670048"/>
            <a:ext cx="1097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 duplicates, normalize format, anonymize.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291840" y="1417320"/>
            <a:ext cx="1280160" cy="32004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726180" y="160020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72618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337560" y="210312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749040" y="2542032"/>
            <a:ext cx="365760" cy="0"/>
          </a:xfrm>
          <a:prstGeom prst="line">
            <a:avLst/>
          </a:prstGeom>
          <a:noFill/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383280" y="2670048"/>
            <a:ext cx="1097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 recurring patterns and confidence-score.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709160" y="1417320"/>
            <a:ext cx="1280160" cy="32004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143500" y="160020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14350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4754880" y="210312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Quote bank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5166360" y="2542032"/>
            <a:ext cx="365760" cy="0"/>
          </a:xfrm>
          <a:prstGeom prst="line">
            <a:avLst/>
          </a:prstGeom>
          <a:noFill/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00600" y="2670048"/>
            <a:ext cx="1097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verbatim customer language by theme.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6126480" y="1417320"/>
            <a:ext cx="1280160" cy="32004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560820" y="160020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56082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172200" y="210312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6583680" y="2542032"/>
            <a:ext cx="365760" cy="0"/>
          </a:xfrm>
          <a:prstGeom prst="line">
            <a:avLst/>
          </a:prstGeom>
          <a:noFill/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217920" y="2670048"/>
            <a:ext cx="1097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 post + SDR talking points + email opener.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7543800" y="1417320"/>
            <a:ext cx="1280160" cy="32004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7978140" y="160020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97814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7589520" y="210312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review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8001000" y="2542032"/>
            <a:ext cx="365760" cy="0"/>
          </a:xfrm>
          <a:prstGeom prst="line">
            <a:avLst/>
          </a:prstGeom>
          <a:noFill/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7635240" y="2670048"/>
            <a:ext cx="1097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Editor verifies themes &amp; quotes are real.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5 · Customer Research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lands on the team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reusable assets — and a rule for using AI without losing customer voice.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5029200" cy="4114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1481328"/>
            <a:ext cx="274320" cy="2743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48132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146304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report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743200" y="146304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10 themes, ranked by frequency &amp; impact.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57200" y="1920240"/>
            <a:ext cx="5029200" cy="4114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94360" y="1984248"/>
            <a:ext cx="274320" cy="2743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" y="198424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005840" y="19659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quote bank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743200" y="196596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Verbatim language tagged by theme.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57200" y="2423160"/>
            <a:ext cx="5029200" cy="4114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94360" y="2487168"/>
            <a:ext cx="274320" cy="2743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94360" y="248716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005840" y="246888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 LinkedIn post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743200" y="246888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Insight-led post grounded in the data.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57200" y="2926080"/>
            <a:ext cx="5029200" cy="4114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94360" y="2990088"/>
            <a:ext cx="274320" cy="2743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4360" y="299008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05840" y="29718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SDR call openers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2743200" y="297180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30 seconds, by persona.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57200" y="3429000"/>
            <a:ext cx="5029200" cy="4114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94360" y="3493008"/>
            <a:ext cx="274320" cy="2743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94360" y="34930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005840" y="347472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talking points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2743200" y="347472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3-bullet summary for outbound emails.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669280" y="1417320"/>
            <a:ext cx="3017520" cy="3246120"/>
          </a:xfrm>
          <a:prstGeom prst="rect">
            <a:avLst/>
          </a:prstGeom>
          <a:solidFill>
            <a:srgbClr val="FFFBEB"/>
          </a:solidFill>
          <a:ln w="9525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852160" y="15544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VOICE RULE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852160" y="1874520"/>
            <a:ext cx="2697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Preserve customer language end-to-end.</a:t>
            </a:r>
            <a:endParaRPr lang="en-US" sz="1700" dirty="0"/>
          </a:p>
        </p:txBody>
      </p:sp>
      <p:sp>
        <p:nvSpPr>
          <p:cNvPr id="32" name="Shape 30"/>
          <p:cNvSpPr/>
          <p:nvPr/>
        </p:nvSpPr>
        <p:spPr>
          <a:xfrm>
            <a:off x="5852160" y="2697480"/>
            <a:ext cx="54864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852160" y="2834640"/>
            <a:ext cx="269748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agent paraphrases customer feedback into smooth marketing prose, you've lost the asset.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the agent: </a:t>
            </a:r>
            <a:r>
              <a:rPr lang="en-US" sz="11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direct customer language. Mark anything paraphrased.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5 · Outputs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6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 #3 — Campaign ops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 → variants → QA → publish-ready. The grind, accelerated.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 to Level 3 — you start orchestrating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agents are useful. Connected agents are how marketing teams ship 5x more output.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this is for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240280"/>
            <a:ext cx="2286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Anyone who built an agent in Level 2. Now you'll wire multiple agents (or one agent + tools) into a real, reusable marketing pipeline.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46120" y="146304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46120" y="146304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429000" y="1691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you'll leave with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429000" y="2240280"/>
            <a:ext cx="2286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3-step agentic marketing workflow you designed and built — solving an actual problem you face. Plus three reference workflows to remix.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35040" y="146304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035040" y="146304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217920" y="1691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NOT in Level 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217920" y="2240280"/>
            <a:ext cx="2286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Org-wide rollout, governance, change management — that's Level 4. We stay close to the workflow craft this time.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campaign ops pipeline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 one-page brief to a folder of channel-ready, QA'd assets.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160020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143000" y="158191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Ingest brief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13055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 goal, audience, channels, offer, constraints.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4612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383280" y="160020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38328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931920" y="158191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 gaps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429000" y="213055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the human for any missing inputs before drafting.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03504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72200" y="160020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17220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720840" y="158191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map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17920" y="213055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message + variations across channels.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94360" y="310896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4360" y="3108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143000" y="309067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Channel variants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40080" y="363931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Email, social, ads, landing — each in spec.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4612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383280" y="310896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383280" y="3108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3931920" y="309067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&amp; QA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3429000" y="363931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brand voice check + compliance QA checklist.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03504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172200" y="310896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172200" y="3108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6720840" y="3090672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217920" y="363931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Folder of assets, metadata, routing notes — ready to review.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6 · Campaign Ops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the approval gate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Reviewers should add value — not rubber-stamp. Give them what they need to decide fast.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PRINCIPLES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1920240"/>
            <a:ext cx="361188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the reviewer what changed and why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Highlight low-confidence outputs in red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the source brief side-by-side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Surface flagged risks (compliance, claims)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rejection easy — and learnable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approve/edit/reject ratios over time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1417320"/>
            <a:ext cx="4023360" cy="324612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46320" y="15544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846320" y="1920240"/>
            <a:ext cx="374904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Performative review — every output rubber-stamped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Dump-everything emails with 12 attachments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way to send work back with a reason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Reviewer has no visibility into agent confidence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Approval bottleneck on one busy person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SLA for low-risk and high-risk outputs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6 · Approval Gate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7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Hand-offs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workflows fail. Where workflows scale. Same place.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kinds of hand-off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one needs a different design — and a different format for the package being passed.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606040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Human-in-the-loop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640080" y="2194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→ human reviewer.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2331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40080" y="28803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 judgment, brand-sensitive output, or external-facing content.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703320"/>
            <a:ext cx="2331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40080" y="393192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human needs: brief + draft + flagged risks + confidence.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4612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246120" y="1417320"/>
            <a:ext cx="2606040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429000" y="169164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→ agent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3429000" y="2194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output flows between agents.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429000" y="2651760"/>
            <a:ext cx="2331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429000" y="28803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 each agent has a focused job and needs upstream output to do it.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429000" y="3703320"/>
            <a:ext cx="2331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429000" y="393192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next agent needs: a clean structured payload (JSON, table, markdown).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03504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035040" y="1417320"/>
            <a:ext cx="2606040" cy="914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217920" y="169164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→ system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217920" y="2194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triggers a workflow tool, CRM, or app.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6217920" y="2651760"/>
            <a:ext cx="2331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217920" y="288036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for routing, posting, ticket creation, status updates.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217920" y="3703320"/>
            <a:ext cx="2331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217920" y="393192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system needs: required fields validated; agent halts on missing data.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7 · Hand-offs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the chain. Escalate. Don't guess.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Designed-in stop conditions are the difference between an agent and a runaway script.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THE CHAIN WHEN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1874520"/>
            <a:ext cx="361188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information is missing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confidence is low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would touch high-risk content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quality is poor or contradictory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already meets success criteria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 has been looping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1417320"/>
            <a:ext cx="4023360" cy="3246120"/>
          </a:xfrm>
          <a:prstGeom prst="rect">
            <a:avLst/>
          </a:prstGeom>
          <a:solidFill>
            <a:srgbClr val="FFFBEB"/>
          </a:solidFill>
          <a:ln w="9525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46320" y="15544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ESCALATE TO A HUMAN WHEN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846320" y="1874520"/>
            <a:ext cx="374904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Asked to use sensitive data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Asked to make unsupported claims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Asked to publish externally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Asked to impersonate someone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Asked to bypass review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Asked for legal / medical / financial advice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7 · Stop &amp; Escalate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8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Measuring workflow output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"It saved me time" is not a business case. Measure what leadership measures.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1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dimensions, every workflow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all four — they tell different stories. And they add up to ROI.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1920240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64592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94360" y="219456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2331720"/>
            <a:ext cx="1600200" cy="2240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 time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to first draft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Throughput / week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Publishing frequency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560320" y="141732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560320" y="1417320"/>
            <a:ext cx="1920240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697480" y="164592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2697480" y="2194560"/>
            <a:ext cx="45720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834640" y="2331720"/>
            <a:ext cx="1600200" cy="2240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 rate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Revision rounds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Approval rate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alignment score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663440" y="141732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63440" y="1417320"/>
            <a:ext cx="1920240" cy="914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00600" y="164592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4800600" y="2194560"/>
            <a:ext cx="457200" cy="0"/>
          </a:xfrm>
          <a:prstGeom prst="line">
            <a:avLst/>
          </a:prstGeom>
          <a:noFill/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937760" y="2331720"/>
            <a:ext cx="1600200" cy="2240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displaced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per output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spend vs. volume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/ content asset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766560" y="141732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766560" y="1417320"/>
            <a:ext cx="1920240" cy="914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903720" y="164592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impact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6903720" y="2194560"/>
            <a:ext cx="457200" cy="0"/>
          </a:xfrm>
          <a:prstGeom prst="line">
            <a:avLst/>
          </a:prstGeom>
          <a:noFill/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040880" y="2331720"/>
            <a:ext cx="1600200" cy="2240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influenced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Conversion lift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attribution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8 · Metrics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one-page business case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you talk to leadership about your workflow, this is the structure.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087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What changed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before-state: the manual process, the time it took, who did it.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617720" y="141732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00600" y="15087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Who benefits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00600" y="19202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team, which role — and what they can now do that they couldn't.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251460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6060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How much was saved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" y="301752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Hours, cost, cycle time. Use real numbers. Estimate ranges.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617720" y="251460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00600" y="26060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What got better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00600" y="301752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scores, brand alignment, throughput, customer experience.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61188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7033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What risks were managed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0080" y="41148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Hand-off design, human review, governance — show it's not reckless.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617720" y="361188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00600" y="37033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What's next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800600" y="41148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next experiment, the next workflow, what you're learning.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8 · Business Case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3 Capstone — Build a 3-step workflow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Solve a real marketing problem. Use what you learned. Ship something.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5029200" cy="3291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PHASES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685800" y="1874520"/>
            <a:ext cx="274320" cy="2743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18745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097280" y="1837944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your problem (or pick from 3 starter scenarios)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85800" y="2331720"/>
            <a:ext cx="274320" cy="2743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85800" y="23317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097280" y="2295144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the workflow on the canvas — all 6 elements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85800" y="2788920"/>
            <a:ext cx="274320" cy="2743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85800" y="27889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097280" y="2752344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agent roles, tools, knowledge, output formats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85800" y="3246120"/>
            <a:ext cx="274320" cy="2743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85800" y="32461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097280" y="3209544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Step 1 end-to-end with a real output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85800" y="3703320"/>
            <a:ext cx="274320" cy="2743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85800" y="37033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097280" y="3666744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Steps 2 and 3 with documented hand-offs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85800" y="4160520"/>
            <a:ext cx="274320" cy="2743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85800" y="41605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097280" y="4123944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on a real input; identify ≥2 improvements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5669280" y="1417320"/>
            <a:ext cx="3017520" cy="329184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852160" y="15544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989320" y="1874520"/>
            <a:ext cx="26060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map (visual)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prompts per step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sources used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used per step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 &amp; outputs at each step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 rubric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assessment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demo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Capstone Lab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next: Level 4 — Strategist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Zoom out from craft to organization. From workflow to org-wide adoption.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4 in one sentence: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7830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"How should organizations adopt agentic AI — responsibly, at scale?"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2743200"/>
            <a:ext cx="1581912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" y="288036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94360" y="3108960"/>
            <a:ext cx="1325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Org 2.0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130552" y="2743200"/>
            <a:ext cx="1581912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267712" y="288036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2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267712" y="3108960"/>
            <a:ext cx="1325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 with compassion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803904" y="2743200"/>
            <a:ext cx="1581912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941064" y="288036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3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941064" y="3108960"/>
            <a:ext cx="1325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&amp; data boundaries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77256" y="2743200"/>
            <a:ext cx="1581912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614416" y="288036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4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614416" y="3108960"/>
            <a:ext cx="1325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business impact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150608" y="2743200"/>
            <a:ext cx="1581912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287768" y="288036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5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287768" y="3108960"/>
            <a:ext cx="1325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growth in an agentic world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462686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capstone: present your workflow + write a recommendation memo to leadership.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Looking ahead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Level 3 fits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Aware → Apprentice → Operator → Multiplier. You are here.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463040"/>
            <a:ext cx="1965960" cy="3017520"/>
          </a:xfrm>
          <a:prstGeom prst="rect">
            <a:avLst/>
          </a:prstGeom>
          <a:solidFill>
            <a:srgbClr val="E0F2F7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9202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Aware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02920" y="242316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2542032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agentic AI?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333756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356616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GRACE conversation reflection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416052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Done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514600" y="1463040"/>
            <a:ext cx="1965960" cy="3017520"/>
          </a:xfrm>
          <a:prstGeom prst="rect">
            <a:avLst/>
          </a:prstGeom>
          <a:solidFill>
            <a:srgbClr val="E0F2F7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65176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651760" y="19202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Apprentice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2651760" y="242316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651760" y="2542032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I build one?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651760" y="333756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651760" y="356616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 Research Assistant agent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651760" y="416052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Done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63440" y="1463040"/>
            <a:ext cx="1965960" cy="3017520"/>
          </a:xfrm>
          <a:prstGeom prst="rect">
            <a:avLst/>
          </a:prstGeom>
          <a:solidFill>
            <a:srgbClr val="06B6D4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0060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L3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00600" y="19202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</a:t>
            </a:r>
            <a:endParaRPr lang="en-US" sz="2200" dirty="0"/>
          </a:p>
        </p:txBody>
      </p:sp>
      <p:sp>
        <p:nvSpPr>
          <p:cNvPr id="23" name="Shape 21"/>
          <p:cNvSpPr/>
          <p:nvPr/>
        </p:nvSpPr>
        <p:spPr>
          <a:xfrm>
            <a:off x="4800600" y="2423160"/>
            <a:ext cx="457200" cy="0"/>
          </a:xfrm>
          <a:prstGeom prst="line">
            <a:avLst/>
          </a:prstGeom>
          <a:noFill/>
          <a:ln w="254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00600" y="2542032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I orchestrate them?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0600" y="333756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356616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3-step marketing workflow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812280" y="1463040"/>
            <a:ext cx="1965960" cy="30175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94944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L4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949440" y="19202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Multiplier</a:t>
            </a:r>
            <a:endParaRPr lang="en-US" sz="2200" dirty="0"/>
          </a:p>
        </p:txBody>
      </p:sp>
      <p:sp>
        <p:nvSpPr>
          <p:cNvPr id="30" name="Shape 28"/>
          <p:cNvSpPr/>
          <p:nvPr/>
        </p:nvSpPr>
        <p:spPr>
          <a:xfrm>
            <a:off x="6949440" y="242316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949440" y="2542032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orgs adopt this?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949440" y="333756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949440" y="356616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Capstone + leadership memo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663440" y="452628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You are here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 Map</a:t>
            </a:r>
            <a:endParaRPr lang="en-US" sz="9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06B6D4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82296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OF LEVEL 3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96596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now an OPERATOR.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548640" y="292608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30632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designed a real workflow. Next, you make the case.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160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your capstone. Listen for the questions you didn't anticipate.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44348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Those questions are exactly what Level 4 will help you answer.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you'll be able to do after Level 3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measurable outcomes — your checkpoint at the end.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141732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371600" y="137160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what makes a workflow 'agentic' — and recognize when one is the wrong tool.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40080" y="219456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2194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371600" y="214884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a marketing workflow including inputs, decisions, hand-offs, and outputs.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297180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971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371600" y="292608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a 3-step agentic workflow for a real marketing problem you face today.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374904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3749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371600" y="370332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workflow output across speed, quality, cost, and business impact.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Outcomes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makes a workflow 'agentic'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all multi-step is agentic. The difference shows up in the failure modes.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prompt → to agentic workflow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step adds reasoning, adaptation, and the ability to hand off.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777240" y="1874520"/>
            <a:ext cx="7589520" cy="0"/>
          </a:xfrm>
          <a:prstGeom prst="line">
            <a:avLst/>
          </a:prstGeom>
          <a:noFill/>
          <a:ln w="254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76656" y="1773936"/>
            <a:ext cx="201168" cy="201168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-137160" y="13716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One-shot prompt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-137160" y="20574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Ask, get answer.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06496" y="1773936"/>
            <a:ext cx="201168" cy="201168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392680" y="13716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chain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392680" y="20574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of A feeds B.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736336" y="1773936"/>
            <a:ext cx="201168" cy="201168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922520" y="13716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922520" y="20574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Triggers + linear steps.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220456" y="1728216"/>
            <a:ext cx="292608" cy="29260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452360" y="13716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workflow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452360" y="205740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Decisions + tools + adaptation.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hallmarks of an agentic workflow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57200" y="3154680"/>
            <a:ext cx="2606040" cy="15087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57200" y="315468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" y="3337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Reasoning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0080" y="3703320"/>
            <a:ext cx="2331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interpret goals — not just trigger conditions.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246120" y="3154680"/>
            <a:ext cx="2606040" cy="15087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3246120" y="315468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429000" y="3337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Adaptation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3429000" y="3703320"/>
            <a:ext cx="2331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Plans change based on what the agent observes mid-run.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035040" y="3154680"/>
            <a:ext cx="2606040" cy="15087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035040" y="315468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217920" y="3337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Hand-off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6217920" y="3703320"/>
            <a:ext cx="2331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moves cleanly between agents and humans, with structure.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 · Agentic Defined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Mapping a workflow worth automating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mapping before you build agents. The #1 mistake is the reverse.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the right workflow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 × complexity × cost-of-error × time-saved. Score before you start.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3246120"/>
          </a:xfrm>
          <a:prstGeom prst="rect">
            <a:avLst/>
          </a:prstGeom>
          <a:solidFill>
            <a:srgbClr val="F0FDFA"/>
          </a:solidFill>
          <a:ln w="9525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CANDIDATES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1920240"/>
            <a:ext cx="361188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Repetitive — happens often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Multi-step but well-understood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Knowledge-heavy (research, synthesis)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Time-consuming for humans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is reviewable before it ships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Low-to-medium risk if wrong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1417320"/>
            <a:ext cx="4023360" cy="324612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46320" y="15544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 CANDIDATES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983480" y="1920240"/>
            <a:ext cx="361188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sensitive (legal, medical, HR)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Rarely repeated — once-a-year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Poorly understood by the team itself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Pure relationship / human judgment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Vague — no clear input/output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Catastrophic cost if wrong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2 · Selection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map anatomy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elements every map needs — write them down before you touch a tool.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160020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143000" y="1581912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40080" y="213055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kicks the workflow off?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24612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383280" y="160020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38328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931920" y="1581912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429000" y="213055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Data, files, prompts the workflow needs.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03504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72200" y="160020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17220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720840" y="1581912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217920" y="213055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action the agent or human takes.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5720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94360" y="310896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4360" y="3108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143000" y="3090672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points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640080" y="363931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judgment is required.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24612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383280" y="310896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383280" y="3108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3931920" y="3090672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Hand-offs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3429000" y="363931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or what receives each step's output?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603504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172200" y="3108960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172200" y="3108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6720840" y="3090672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6217920" y="363931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lands where — and who uses it?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457200" y="462686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to map with: Miro · FigJam · Whimsical · or a whiteboard photo.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3: Operator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2 · Map Anatomy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2479</Words>
  <Application>Microsoft Macintosh PowerPoint</Application>
  <PresentationFormat>On-screen Show (16:9)</PresentationFormat>
  <Paragraphs>505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Agentic AI — Level 3: Operator · Agentic Marketing Workflows</dc:title>
  <dc:subject>PptxGenJS Presentation</dc:subject>
  <dc:creator>GrowthPath Partners</dc:creator>
  <cp:lastModifiedBy>Marv Ahlstrom</cp:lastModifiedBy>
  <cp:revision>2</cp:revision>
  <dcterms:created xsi:type="dcterms:W3CDTF">2026-05-05T04:16:37Z</dcterms:created>
  <dcterms:modified xsi:type="dcterms:W3CDTF">2026-05-05T04:30:38Z</dcterms:modified>
</cp:coreProperties>
</file>