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6" r:id="rId30"/>
    <p:sldId id="284" r:id="rId31"/>
    <p:sldId id="285" r:id="rId3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443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nisilaunch.com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4 OF 4 · MULTIPLIER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8745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Strategist: Multiplier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548640" y="36118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 adoption, governance, and your career — at the level above the workflow.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course by Marv Ahlstrom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with compassion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is a human problem. Tech is the easy part.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people resist AI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understand the real reason, you can address it. Otherwise you're just pushing harder against a wall.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loss fear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"Will this replace me?" Often unspoken; always present.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1772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00600" y="1508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 of control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00600" y="19202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if it makes a decision I would never make?"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concerns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30175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"I've seen AI hallucinate. I won't trust output I can't verify."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61772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00600" y="26060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threat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00600" y="30175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"My craft is my expertise. AI flattens what I'm best at."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past experiences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114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forced on them that didn't work. Now they're cynical.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37033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training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00600" y="4114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"I'd try it if I knew how. No one's shown me."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Resistance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adoption curve — five groups, five strategies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won't reach everyone the same way. Don't try.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581912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645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Innovators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219456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1019556" y="2926080"/>
            <a:ext cx="365760" cy="0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301752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3246120"/>
            <a:ext cx="1417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them sandbox access. Get out of their way.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084832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084832" y="1417320"/>
            <a:ext cx="1581912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176272" y="1645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adopters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176272" y="219456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3000" dirty="0"/>
          </a:p>
        </p:txBody>
      </p:sp>
      <p:sp>
        <p:nvSpPr>
          <p:cNvPr id="15" name="Shape 13"/>
          <p:cNvSpPr/>
          <p:nvPr/>
        </p:nvSpPr>
        <p:spPr>
          <a:xfrm>
            <a:off x="2692908" y="2926080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176272" y="301752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176272" y="3246120"/>
            <a:ext cx="1417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 them as pilot leads. Their wins become proof.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758184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758184" y="1417320"/>
            <a:ext cx="1581912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49624" y="1645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Curious-but-cautious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849624" y="219456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3000" dirty="0"/>
          </a:p>
        </p:txBody>
      </p:sp>
      <p:sp>
        <p:nvSpPr>
          <p:cNvPr id="22" name="Shape 20"/>
          <p:cNvSpPr/>
          <p:nvPr/>
        </p:nvSpPr>
        <p:spPr>
          <a:xfrm>
            <a:off x="4366260" y="2926080"/>
            <a:ext cx="365760" cy="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849624" y="301752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849624" y="3246120"/>
            <a:ext cx="1417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them the early-adopters' wins. Invite to training.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31536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431536" y="1417320"/>
            <a:ext cx="1581912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522976" y="1645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Skeptics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522976" y="219456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3000" dirty="0"/>
          </a:p>
        </p:txBody>
      </p:sp>
      <p:sp>
        <p:nvSpPr>
          <p:cNvPr id="29" name="Shape 27"/>
          <p:cNvSpPr/>
          <p:nvPr/>
        </p:nvSpPr>
        <p:spPr>
          <a:xfrm>
            <a:off x="6039612" y="2926080"/>
            <a:ext cx="365760" cy="0"/>
          </a:xfrm>
          <a:prstGeom prst="line">
            <a:avLst/>
          </a:prstGeom>
          <a:noFill/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522976" y="301752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522976" y="3246120"/>
            <a:ext cx="1417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Listen. Address the real concern (often quality or trust).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7104888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104888" y="1417320"/>
            <a:ext cx="1581912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196328" y="1645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Resisters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196328" y="219456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3000" dirty="0"/>
          </a:p>
        </p:txBody>
      </p:sp>
      <p:sp>
        <p:nvSpPr>
          <p:cNvPr id="36" name="Shape 34"/>
          <p:cNvSpPr/>
          <p:nvPr/>
        </p:nvSpPr>
        <p:spPr>
          <a:xfrm>
            <a:off x="7712964" y="2926080"/>
            <a:ext cx="365760" cy="0"/>
          </a:xfrm>
          <a:prstGeom prst="line">
            <a:avLst/>
          </a:prstGeom>
          <a:noFill/>
          <a:ln w="1905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7196328" y="301752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196328" y="3246120"/>
            <a:ext cx="1417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argue. Make use voluntary; let outcomes speak.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Adoption Curve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Compassionate adoption principles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say it matters as much as what you ship.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51560" y="14630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their pain, not your solution.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17720" y="141732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800600" y="160020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00600" y="1600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212080" y="14630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shame skepticism — interrogate the concern.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24028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40080" y="242316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51560" y="22860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practical value, not theoretical capability.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617720" y="224028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800600" y="242316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212080" y="22860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Involve users in design, not just rollout.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306324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40080" y="324612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32461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51560" y="310896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training, then again, then again.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617720" y="306324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800600" y="324612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00600" y="32461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12080" y="310896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small wins publicly.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57200" y="388620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40080" y="406908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0080" y="40690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051560" y="393192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honest about limits — set boundaries on use.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617720" y="3886200"/>
            <a:ext cx="4023360" cy="6858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800600" y="4069080"/>
            <a:ext cx="320040" cy="32004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800600" y="40690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12080" y="393192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humans accountable, even when AI did the work.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Principles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strong pilot looks like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roll out — pilot. Then scale what works. Don't argue what should work.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use case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workflow, one team, one problem worth solving.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51460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51460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5176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group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5176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 people who actually opted in. Not 'everyone is in scope'.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61772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1772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low-risk workflow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wrong output costs hours, not a customer.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72084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72084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5800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success metrics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85800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saved, quality scores, adoption rate — agreed up-front.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1148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1148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feedback loop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check-ins. Real friction goes back into the next version.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51460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51460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65176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governance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65176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the agent do? What approvals? Where are the boundaries?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61772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61772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5488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support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75488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hours, templates, examples. Not 'figure it out'.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72084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72084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85800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exit ramp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 doesn't work, you say so honestly — and try the next thing.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2 · Pilots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3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agents should never do, audit trails, and data boundaries.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"never without approval" list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actions need human judgment, period. This list goes in your governance doc on day one.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41732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97280" y="141732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external email or messages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17720" y="1417320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0" y="141732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257800" y="1417320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content (web, social, ads)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075688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07568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97280" y="2075688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legal, medical, or financial claims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17720" y="2075688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207568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257800" y="2075688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hiring or firing decisions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734056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273405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97280" y="2734056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confidential data in public tools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17720" y="2734056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0" y="273405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257800" y="2734056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customer records or transactions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392424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94360" y="339242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97280" y="3392424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 records or data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17720" y="3392424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54880" y="339242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257800" y="3392424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sensitive systems (HR, finance)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050792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94360" y="405079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097280" y="4050792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Impersonate a real human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617720" y="4050792"/>
            <a:ext cx="4023360" cy="54864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754880" y="405079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⊘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257800" y="4050792"/>
            <a:ext cx="3337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safety-critical recommendations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Never-Do List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Classify your data — then build agent rules around it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AI incidents start with data that should never have been there. Tier first.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581912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19202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019556" y="2514600"/>
            <a:ext cx="36576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65176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in any tool.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02920" y="36118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02920" y="384048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site copy, press releases.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084832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084832" y="1417320"/>
            <a:ext cx="1581912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176272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176272" y="19202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2692908" y="2514600"/>
            <a:ext cx="36576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176272" y="265176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 in approved tools.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176272" y="36118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176272" y="384048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docs, meeting notes.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758184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758184" y="1417320"/>
            <a:ext cx="1581912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849624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849624" y="19202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4366260" y="2514600"/>
            <a:ext cx="36576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9624" y="265176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tools + access controls.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849624" y="36118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849624" y="384048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docs, financials.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5431536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5431536" y="1417320"/>
            <a:ext cx="1581912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522976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522976" y="19202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Restricted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6039612" y="2514600"/>
            <a:ext cx="36576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522976" y="265176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tools, audited.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522976" y="36118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522976" y="384048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PII, contracts.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7104888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7104888" y="1417320"/>
            <a:ext cx="1581912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7196328" y="16459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5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7196328" y="19202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Regulated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7712964" y="2514600"/>
            <a:ext cx="365760" cy="0"/>
          </a:xfrm>
          <a:prstGeom prst="line">
            <a:avLst/>
          </a:prstGeom>
          <a:noFill/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196328" y="265176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Compliance-approved only.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7196328" y="36118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7196328" y="384048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records, payment data.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Data Classification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trails + access control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can't reconstruct what the agent did, you can't trust it — or improve it.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FOR EVERY AGENT RUN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triggered it (user identity)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was requested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tools were called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was accessed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output was produced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approved or rejected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action and outcome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FFBEB"/>
          </a:solidFill>
          <a:ln w="95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 PRINCIPLES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87452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privilege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minimum access to do the job.</a:t>
            </a:r>
            <a:endParaRPr lang="en-US" sz="11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Read-only by default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write access requires approval.</a:t>
            </a:r>
            <a:endParaRPr lang="en-US" sz="11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access tied to the user's role.</a:t>
            </a:r>
            <a:endParaRPr lang="en-US" sz="11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Time-limited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access expires; renewed deliberately.</a:t>
            </a:r>
            <a:endParaRPr lang="en-US" sz="11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risk-checked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data retention, security, compliance.</a:t>
            </a:r>
            <a:endParaRPr lang="en-US" sz="115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 AI watched for</a:t>
            </a: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sanctioned alternatives offered.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Audit &amp; Access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governance checklist — before any agent ships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can't answer all of these, you don't deploy.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4721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4721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05840" y="141732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problem does the agent solve?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83794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8379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17830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does it access — and at what tier?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20370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203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214884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tools can it use — and which require approval?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56946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25694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05840" y="251460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the agent change in the world?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293522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8640" y="293522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05840" y="288036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owns this agent — name and role?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30098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33009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05840" y="324612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reviews its outputs?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366674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36667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05840" y="36118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logged, and where?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403250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40325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05840" y="397764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risks have we identified?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4398264"/>
            <a:ext cx="292608" cy="292608"/>
          </a:xfrm>
          <a:prstGeom prst="rect">
            <a:avLst/>
          </a:prstGeom>
          <a:solidFill>
            <a:srgbClr val="FFFFFF"/>
          </a:solidFill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48640" y="439826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005840" y="434340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agent NEVER allowed to do?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3 · Checklist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to Level 4 — you zoom out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craft (L1–L3) to strategy. From workflows you build to the org you help adopt.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this is for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finished L3. You'll think above the workflow — about teams, governance, business impact, and your own career.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2900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leave with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42900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capstone presentation and a recommendation memo to leadership — your case for adopting agentic AI in one corner of the org.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463040"/>
            <a:ext cx="2606040" cy="310896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6304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0" y="1691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now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217920" y="2240280"/>
            <a:ext cx="2286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build the best workflow in the company. If no one trusts it, no one uses it. This level is how you make the work matter.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business impact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is the floor, not the ceiling. Measure for outcomes that move the business.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impact ladder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teams stop at productivity. Strategic impact lives further up the ladder.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3931920"/>
            <a:ext cx="3657600" cy="457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3995928"/>
            <a:ext cx="329184" cy="329184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39959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51560" y="3977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efficiency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11880" y="397764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saved per person per week.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429000"/>
            <a:ext cx="4434840" cy="457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3493008"/>
            <a:ext cx="329184" cy="329184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3493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51560" y="34747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productivity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11880" y="34747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 across the team — output per cycle.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26080"/>
            <a:ext cx="5212080" cy="4572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2990088"/>
            <a:ext cx="329184" cy="329184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29900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51560" y="29718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quality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611880" y="297180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revisions, fewer errors, more consistency.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423160"/>
            <a:ext cx="5989320" cy="457200"/>
          </a:xfrm>
          <a:prstGeom prst="rect">
            <a:avLst/>
          </a:prstGeom>
          <a:solidFill>
            <a:srgbClr val="F0FDFA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2487168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248716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51560" y="24688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experience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11880" y="2468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responses, more personalization, better service.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1920240"/>
            <a:ext cx="6766560" cy="457200"/>
          </a:xfrm>
          <a:prstGeom prst="rect">
            <a:avLst/>
          </a:prstGeom>
          <a:solidFill>
            <a:srgbClr val="F0FDFA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94360" y="1984248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94360" y="19842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051560" y="196596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or growth impact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11880" y="19659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Pipeline, conversion, retention attributable to AI workflows.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1417320"/>
            <a:ext cx="7543800" cy="457200"/>
          </a:xfrm>
          <a:prstGeom prst="rect">
            <a:avLst/>
          </a:prstGeom>
          <a:solidFill>
            <a:srgbClr val="F0FDFA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94360" y="1481328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94360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051560" y="14630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advantage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611880" y="146304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capabilities competitors don't have. New offerings, new speed.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583680" y="16916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583680" y="196596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2600" dirty="0"/>
          </a:p>
        </p:txBody>
      </p:sp>
      <p:sp>
        <p:nvSpPr>
          <p:cNvPr id="36" name="Text 34"/>
          <p:cNvSpPr/>
          <p:nvPr/>
        </p:nvSpPr>
        <p:spPr>
          <a:xfrm>
            <a:off x="6583680" y="24231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lives.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Impact Ladder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that matter, by function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team you're pitching actually cares about. Speak their language.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41148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017520" y="14173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THAT MATTER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828800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017520" y="1828800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cycle time · content throughput · engagement · conversion · CPL · SEO/AI search visibility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395728"/>
            <a:ext cx="8229600" cy="566928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39572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017520" y="2395728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prep · call quality · follow-up speed · win rate · pipeline influence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2962656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962656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Success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017520" y="2962656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time · renewal risk detection · sentiment · resolution quality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9584"/>
            <a:ext cx="8229600" cy="566928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529584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017520" y="3529584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hours saved · error reduction · process compliance · cycle time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4096512"/>
            <a:ext cx="822960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4096512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/ Research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017520" y="4096512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cycle time · synthesis quality · idea volume · time-to-decision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Metrics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as a story, not a spreadsheet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remembers narrative. Use the spreadsheet as evidence, not the headline.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02920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STORY ARC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777240" y="1874520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874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34440" y="187452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468880" y="187452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long the manual process took, who did it, why it hurt.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77240" y="2423160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24231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234440" y="242316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468880" y="24231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built, what runs without humans, what humans now do instead.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77240" y="2971800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77240" y="29718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234440" y="297180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468880" y="297180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saved, quality improved, output up, customers happier.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77240" y="3520440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77240" y="352044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34440" y="352044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managed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468880" y="352044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guardrails exist. Where humans review. What governance applies.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77240" y="4069080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77240" y="40690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234440" y="406908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next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468880" y="406908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workflow, the next experiment, the team's appetite to scale.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669280" y="1417320"/>
            <a:ext cx="3017520" cy="32461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852160" y="1554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OPENER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852160" y="1874520"/>
            <a:ext cx="2697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"Our content team used to spend 12 hours building one campaign brief. With our agent, it's 90 minutes — and the briefs are better. Here's what changed and what it cost."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4 · ROI Story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growth in an agentic world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skills that compound — and how to talk about them.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skills that compound in your career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buckets. Build all three deliberately. They reinforce each other.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Durable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Worth more than ever.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423160"/>
            <a:ext cx="2240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thinking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judgment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Creativity &amp; taste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Empathy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 reasoning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framing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2900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fluency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42900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to the AI era.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20440" y="2423160"/>
            <a:ext cx="2240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(GRACE)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design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mapping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selection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&amp; testing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literacy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literacy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Translator skills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217920" y="20116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you become irreplaceable.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09360" y="2423160"/>
            <a:ext cx="2240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→ AI brief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output → leadership story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Cross-team facilitation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explanation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management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→ scale design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Skills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yourself as an AI Catalyst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'the AI person.' The person who brings AI capability into a team — for outcomes the team cares about.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AN AI CATALYST DOES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3611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Listens for the team's real friction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Translates pain into agent or workflow design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the smallest useful version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Trains teammates to use &amp; improve it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what works (and what doesn't)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Speaks responsibly — risks and all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PORTFOLIO BY THE END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983480" y="1874520"/>
            <a:ext cx="36118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agent demo (L2 lab)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3-step workflow (L3 capstone)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evaluation rubric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prompt library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capstone presentation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leadership recommendation memo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Catalyst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talk about it — interviews and résumé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evidence-led, modest. "I built X. It does Y. Here are the limits."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5486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5486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463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built an AI research assistant — system prompt, knowledge files, evaluation tests. It cut a 4-hour task to 30 minutes."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8229600" cy="5486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057400"/>
            <a:ext cx="91440" cy="5486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5800" y="210312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designed a 3-step agentic marketing workflow with human review at the critical hand-offs. Here's what got better and what we measured."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91440" cy="5486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85800" y="27432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understand both the productivity benefits and the governance risks of AI adoption — and I can talk through where the line is."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337560"/>
            <a:ext cx="8229600" cy="5486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337560"/>
            <a:ext cx="91440" cy="5486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33832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can translate a business process into an AI-assisted workflow, then write the brief leadership needs to greenlight it."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977640"/>
            <a:ext cx="8229600" cy="5486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3977640"/>
            <a:ext cx="91440" cy="5486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5800" y="40233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know which tasks I shouldn't automate yet — and why."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5 · Interview Lines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Capstone — Part 1: Presentation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your Level 3 workflow, framed it strategically. Extra points for following the NISI Launch process. (next slide)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1600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14600" y="1417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651760" y="1554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5176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108960" y="1600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or user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17720" y="1417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0" y="1554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212080" y="1600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process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720840" y="1417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858000" y="1554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5800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315200" y="1600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agentic workflow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11480" y="2560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48640" y="2697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2697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05840" y="2743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roles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514600" y="2560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651760" y="2697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651760" y="2697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108960" y="2743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&amp; knowledge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617720" y="2560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754880" y="2697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54880" y="2697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212080" y="2743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 points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720840" y="2560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858000" y="2697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858000" y="2697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315200" y="2743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or walkthrough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11480" y="3703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48640" y="3840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48640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1005840" y="3886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evaluation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2514600" y="3703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2651760" y="3840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2651760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3108960" y="3886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mitigations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4617720" y="3703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754880" y="3840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754880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5212080" y="3886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impact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6720840" y="3703320"/>
            <a:ext cx="1920240" cy="100584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6858000" y="384048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858000" y="3840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7315200" y="38862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· Presentation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Launch — Product Development Method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your Level 3 workflow using the Nail It Then Scale It (NISI) Launch process. </a:t>
            </a: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https://nisilaunch.com/ 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581912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627632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18745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the Pain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2670048"/>
            <a:ext cx="41148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7889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problem real, frequent, and worth solving?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21208" y="361188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pain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/ user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process &amp; cost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084832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084832" y="1417320"/>
            <a:ext cx="1581912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176272" y="1627632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176272" y="18745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the Solution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176272" y="2670048"/>
            <a:ext cx="41148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176272" y="27889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our MVP workflow actually solve it?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194560" y="361188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workflow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roles, tools, knowledge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&amp; quality eval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758184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758184" y="1417320"/>
            <a:ext cx="1581912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49624" y="1627632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849624" y="18745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the Go-to-Market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849624" y="2670048"/>
            <a:ext cx="41148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849624" y="27889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 the people in the pain adopt and trust it?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867912" y="361188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plan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Hand-offs &amp; human review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scope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5431536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431536" y="1417320"/>
            <a:ext cx="1581912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522976" y="1627632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522976" y="18745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Nail the Business Model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522976" y="2670048"/>
            <a:ext cx="41148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522976" y="27889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value clearly exceed cost and risk?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541264" y="361188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vs. value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mitigations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impact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7104888" y="1417320"/>
            <a:ext cx="1581912" cy="3246120"/>
          </a:xfrm>
          <a:prstGeom prst="rect">
            <a:avLst/>
          </a:prstGeom>
          <a:solidFill>
            <a:srgbClr val="0F172A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104888" y="1417320"/>
            <a:ext cx="1581912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196328" y="1627632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196328" y="18745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It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7196328" y="2670048"/>
            <a:ext cx="411480" cy="0"/>
          </a:xfrm>
          <a:prstGeom prst="line">
            <a:avLst/>
          </a:prstGeom>
          <a:noFill/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7196328" y="278892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should leadership do next?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214616" y="3611880"/>
            <a:ext cx="1463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experiments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457200" y="4626864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NISI rule: pivot or proceed at every phase. Don't scale what you haven't nailed.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· NISI Presentation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Level 4 fits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 → Apprentice → Operator → Multiplier. You are here.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63040"/>
            <a:ext cx="1965960" cy="3017520"/>
          </a:xfrm>
          <a:prstGeom prst="rect">
            <a:avLst/>
          </a:prstGeom>
          <a:solidFill>
            <a:srgbClr val="E0F2F7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agentic AI?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 conversation reflection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41605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14600" y="1463040"/>
            <a:ext cx="1965960" cy="3017520"/>
          </a:xfrm>
          <a:prstGeom prst="rect">
            <a:avLst/>
          </a:prstGeom>
          <a:solidFill>
            <a:srgbClr val="E0F2F7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65176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5176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Apprentice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265176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65176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build one?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5176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65176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 Research Assistant agent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651760" y="41605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Done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1463040"/>
            <a:ext cx="1965960" cy="3017520"/>
          </a:xfrm>
          <a:prstGeom prst="rect">
            <a:avLst/>
          </a:prstGeom>
          <a:solidFill>
            <a:srgbClr val="E0F2F7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4800600" y="24231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0060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orchestrate them?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0060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3-step marketing workflow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00600" y="416052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Done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812280" y="1463040"/>
            <a:ext cx="1965960" cy="3017520"/>
          </a:xfrm>
          <a:prstGeom prst="rect">
            <a:avLst/>
          </a:prstGeom>
          <a:solidFill>
            <a:srgbClr val="06B6D4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94944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949440" y="19202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Multiplier</a:t>
            </a:r>
            <a:endParaRPr lang="en-US" sz="2200" dirty="0"/>
          </a:p>
        </p:txBody>
      </p:sp>
      <p:sp>
        <p:nvSpPr>
          <p:cNvPr id="31" name="Shape 29"/>
          <p:cNvSpPr/>
          <p:nvPr/>
        </p:nvSpPr>
        <p:spPr>
          <a:xfrm>
            <a:off x="6949440" y="2423160"/>
            <a:ext cx="457200" cy="0"/>
          </a:xfrm>
          <a:prstGeom prst="line">
            <a:avLst/>
          </a:prstGeom>
          <a:noFill/>
          <a:ln w="254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949440" y="2542032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orgs adopt this?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949440" y="333756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949440" y="356616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+ leadership memo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812280" y="45262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You are here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Map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Capstone — Part 2: Recommendation Memo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Two-page memo to leadership. Specific recommendation. Honest about risk and effort.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180136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recommend, why, what it costs, what it returns.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51460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14600" y="141732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51760" y="15544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651760" y="180136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problem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5176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hurts today — quantified where you can.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1772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17720" y="141732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0" y="15544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754880" y="180136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AI workflow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does, who runs it, who reviews.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72084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20840" y="141732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58000" y="15544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0" y="180136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benefits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0" y="21945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Time, quality, speed, insight — measurable claims.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1148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11480" y="292608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48640" y="33101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8640" y="370332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Accuracy, privacy, brand, overreliance, tool misuse.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51460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2514600" y="292608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65176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2651760" y="33101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plan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2651760" y="370332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review, data boundaries, approvals, logging.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61772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617720" y="292608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75488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754880" y="33101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plan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754880" y="370332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tests, how long, what success looks like.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672084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720840" y="2926080"/>
            <a:ext cx="192024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85800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858000" y="33101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858000" y="370332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leadership should do next — specifically.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· Memo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 PROGRAM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1887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now a MULTIPLIER.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210312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 → Apprentice → Operator → Multiplier.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920240" cy="1188720"/>
          </a:xfrm>
          <a:prstGeom prst="rect">
            <a:avLst/>
          </a:prstGeom>
          <a:solidFill>
            <a:srgbClr val="E0F2F7"/>
          </a:solidFill>
          <a:ln w="9525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94360" y="2926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324612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understood agents.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560320" y="2834640"/>
            <a:ext cx="1920240" cy="1188720"/>
          </a:xfrm>
          <a:prstGeom prst="rect">
            <a:avLst/>
          </a:prstGeom>
          <a:solidFill>
            <a:srgbClr val="E0F2F7"/>
          </a:solidFill>
          <a:ln w="9525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697480" y="2926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97480" y="324612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built one.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2834640"/>
            <a:ext cx="1920240" cy="1188720"/>
          </a:xfrm>
          <a:prstGeom prst="rect">
            <a:avLst/>
          </a:prstGeom>
          <a:solidFill>
            <a:srgbClr val="E0F2F7"/>
          </a:solidFill>
          <a:ln w="9525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00600" y="2926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800600" y="324612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orchestrated a workflow.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766560" y="2834640"/>
            <a:ext cx="1920240" cy="1188720"/>
          </a:xfrm>
          <a:prstGeom prst="rect">
            <a:avLst/>
          </a:prstGeom>
          <a:solidFill>
            <a:srgbClr val="06B6D4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903720" y="2926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903720" y="324612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made the case.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4160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go make something useful.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4864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come back and teach the next intern.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be able to do after Level 4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measurable outcomes — and the deliverables that prove them.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137160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AI agents reshape teams, work, and the operating model around them.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71600" y="21488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 governance, data boundaries, and adoption practices for a real org.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97180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971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71600" y="292608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agent workflows to business outcomes — not just productivity savings.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3749040"/>
            <a:ext cx="502920" cy="50292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749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71600" y="370332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yourself professionally as an AI-fluent contributor on day one of any role.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Outcomes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Org 2.0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Humans + AI teammates. The shape of the team is changing — fast.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7132320" y="3291840"/>
            <a:ext cx="1828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individual productivity to organizational capability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level above the last unlocks scale humans alone could never reach.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657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536192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5361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1463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AI assistant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43000" y="1709928"/>
            <a:ext cx="2880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person, faster. Saves hours per week.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45720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2313432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3134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43000" y="22402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agents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43000" y="2487168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agents the whole team uses for the same job.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71800"/>
            <a:ext cx="54864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3090672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3090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43000" y="3017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workflows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43000" y="3264408"/>
            <a:ext cx="4709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pipelines moving work end-to-end.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749040"/>
            <a:ext cx="64008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3867912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8679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43000" y="37947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systems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43000" y="4041648"/>
            <a:ext cx="5623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Org-wide operating capability with governance.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760720" y="18288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rung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760720" y="219456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multiplies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5760720" y="278892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impact of the one before it. The work changes shape — and so do the roles that do it.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Capability Ladder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AI-augmented marketing team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roles humans keep, the agents we add — and how they share the work.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agent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intel, market trends, evidence-gathering.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51460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51460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5176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agent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5176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Outlines, drafts, repurposing across channels.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61772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1772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 ops agent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Briefs to assets, asset QA, routing &amp; approvals.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720840" y="141732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720840" y="141732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858000" y="160020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Analytics agent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858000" y="201168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Pulls reports, surfaces anomalies, drafts narratives.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1148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1148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insight agent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Reviews, surveys, support tickets → themes.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51460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51460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65176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enablement agent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65176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Battlecards, talking points, follow-up emails.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61772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61772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5488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QA agent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75488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Voice, tone, compliance, claims-checking.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720840" y="2926080"/>
            <a:ext cx="19202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720840" y="2926080"/>
            <a:ext cx="19202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858000" y="31089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Personalization agent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52044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 variants, ABM messaging at scale.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The Team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humans focus on now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roles don't shrink — they sharpen. The work that's left is the work that mattered most.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HUMANS FOCUS 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361188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and direction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 and taste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Creativity and originality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and team relationships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 and accountability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and decision-making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Designing and managing the agents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OPERATING MODEL — DEFINE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0" y="187452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who maintains each agent?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who can use it, who can edit it?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how is output checked, by whom?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how does the agent improve?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how do we know it's working?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what's it not allowed to do?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</a:t>
            </a: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how do new humans learn it?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Operating Model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Moderna-style adoption looks like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Mature orgs go beyond "we use ChatGPT." They build a system around AI capability.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5087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GPTs / agents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18745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assistants for marketing, R&amp;D, legal, HR — each with org knowledge built in.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617720" y="141732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5087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workflows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92040" y="18745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Cross-functional pipelines where work moves from agent to agent and human to human.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51460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31520" y="2606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enablement team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2971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team that builds, trains, and supports — not a vendor procurement function.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17720" y="251460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251460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606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baked in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2971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use cases, data classifications, audit trails — published, not buried.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361188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Measurement loop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31520" y="40690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Adoption, productivity, quality, and business impact tracked at the team level.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17720" y="3611880"/>
            <a:ext cx="4023360" cy="960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617720" y="3611880"/>
            <a:ext cx="91440" cy="96012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leadership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92040" y="40690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Executives use the agents themselves — and talk publicly about what works and what doesn't.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 · Level 4: Multiplier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029200" y="4892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 1 · Adoption Pattern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3109</Words>
  <Application>Microsoft Macintosh PowerPoint</Application>
  <PresentationFormat>On-screen Show (16:9)</PresentationFormat>
  <Paragraphs>579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— Level 4: Strategist · Multiplier</dc:title>
  <dc:subject>PptxGenJS Presentation</dc:subject>
  <dc:creator>GrowthPath Partners</dc:creator>
  <cp:lastModifiedBy>Marv Ahlstrom</cp:lastModifiedBy>
  <cp:revision>3</cp:revision>
  <dcterms:created xsi:type="dcterms:W3CDTF">2026-05-05T17:45:40Z</dcterms:created>
  <dcterms:modified xsi:type="dcterms:W3CDTF">2026-05-05T18:44:14Z</dcterms:modified>
</cp:coreProperties>
</file>