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4863"/>
  </p:normalViewPr>
  <p:slideViewPr>
    <p:cSldViewPr snapToGrid="0" snapToObjects="1">
      <p:cViewPr varScale="1">
        <p:scale>
          <a:sx n="142" d="100"/>
          <a:sy n="142" d="100"/>
        </p:scale>
        <p:origin x="1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7203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What's in the deck (19 slides):</a:t>
            </a:r>
            <a:endParaRPr lang="en-US" dirty="0"/>
          </a:p>
          <a:p>
            <a:r>
              <a:rPr lang="en-US" dirty="0"/>
              <a:t>Title — "Customer Advocacy Program: a global engagement engine that aligns Product, Sales, and Marketing"</a:t>
            </a:r>
          </a:p>
          <a:p>
            <a:r>
              <a:rPr lang="en-US" dirty="0"/>
              <a:t>The challenge — 4 failure modes the program fixes (customers leave, value goes unused, sellers misaligned, launches don't compound)</a:t>
            </a:r>
          </a:p>
          <a:p>
            <a:r>
              <a:rPr lang="en-US" dirty="0"/>
              <a:t>What CAP is — definition + 3 outcome cards (Adoption, Renewals, Advocacy)</a:t>
            </a:r>
          </a:p>
          <a:p>
            <a:r>
              <a:rPr lang="en-US" dirty="0"/>
              <a:t>CAP is an SLT execution engine — table mapping all 6 SLT initiatives to specific CAP alignment</a:t>
            </a:r>
          </a:p>
          <a:p>
            <a:r>
              <a:rPr lang="en-US" dirty="0"/>
              <a:t>Core strategy — 4 numbered moves (CISO comms, admin training, feedback loop, content engine)</a:t>
            </a:r>
          </a:p>
          <a:p>
            <a:r>
              <a:rPr lang="en-US" b="1" dirty="0"/>
              <a:t>Part 1 Divider — How CAP runs</a:t>
            </a:r>
            <a:r>
              <a:rPr lang="en-US" dirty="0"/>
              <a:t> + 5 slides: </a:t>
            </a:r>
          </a:p>
          <a:p>
            <a:pPr lvl="1"/>
            <a:r>
              <a:rPr lang="en-US" dirty="0"/>
              <a:t>Customer prioritization — 5-tier segmentation (Top 1000 / Top value / Commercial Select / Velocity &amp; Mid-Market / Low-usage priority cross-cut)</a:t>
            </a:r>
          </a:p>
          <a:p>
            <a:pPr lvl="1"/>
            <a:r>
              <a:rPr lang="en-US" dirty="0"/>
              <a:t>Engagement model — high-touch (1:1 exec, 30/quarter) + scale (VCAPs, user groups, dinners across NA/EMEA/APJC/LATAM)</a:t>
            </a:r>
          </a:p>
          <a:p>
            <a:pPr lvl="1"/>
            <a:r>
              <a:rPr lang="en-US" dirty="0"/>
              <a:t>Virtual CAP (VCAP) deep-dive — 6-card breakdown of the flagship session</a:t>
            </a:r>
          </a:p>
          <a:p>
            <a:pPr lvl="1"/>
            <a:r>
              <a:rPr lang="en-US" dirty="0"/>
              <a:t>Product → Advocacy content flow — 3-step pipeline (launch decks → repurposing → consistent GTM)</a:t>
            </a:r>
          </a:p>
          <a:p>
            <a:pPr lvl="1"/>
            <a:r>
              <a:rPr lang="en-US" dirty="0"/>
              <a:t>The 4-way feedback loop — </a:t>
            </a:r>
            <a:r>
              <a:rPr lang="en-US" dirty="0" err="1"/>
              <a:t>Product↔Advocacy↔Customers↔Sales</a:t>
            </a:r>
            <a:r>
              <a:rPr lang="en-US" dirty="0"/>
              <a:t> with the "no one in marketing talks to sales" callout</a:t>
            </a:r>
          </a:p>
          <a:p>
            <a:r>
              <a:rPr lang="en-US" dirty="0"/>
              <a:t>Lead workflow — MQL → SAL → SA with the SDR 48-hour rule</a:t>
            </a:r>
          </a:p>
          <a:p>
            <a:r>
              <a:rPr lang="en-US" dirty="0"/>
              <a:t>Engagement tools — SLIDO, Health Checks, Beta Program (3-card breakdown)</a:t>
            </a:r>
          </a:p>
          <a:p>
            <a:r>
              <a:rPr lang="en-US" dirty="0"/>
              <a:t>AI-enabled actions — 4 items tied to "Working Smarter with AI"</a:t>
            </a:r>
          </a:p>
          <a:p>
            <a:r>
              <a:rPr lang="en-US" b="1" dirty="0"/>
              <a:t>Part 2 Divider — Measuring impact</a:t>
            </a:r>
            <a:r>
              <a:rPr lang="en-US" dirty="0"/>
              <a:t> + 1 slide: </a:t>
            </a:r>
          </a:p>
          <a:p>
            <a:pPr lvl="1"/>
            <a:r>
              <a:rPr lang="en-US" dirty="0"/>
              <a:t>Success metrics — 4 dimensions (Engagement, Pipeline, Retention, Advocacy) with sub-metrics</a:t>
            </a:r>
          </a:p>
          <a:p>
            <a:r>
              <a:rPr lang="en-US" dirty="0"/>
              <a:t>Why CAP wins — 4 reasons (alignment is structural, renewal-aware, AI built-in, advocacy is the byproduct)</a:t>
            </a:r>
          </a:p>
          <a:p>
            <a:r>
              <a:rPr lang="en-US" dirty="0"/>
              <a:t>Call to action — Endorse / Resource / Run a quarter</a:t>
            </a:r>
          </a:p>
          <a:p>
            <a:r>
              <a:rPr lang="en-US" dirty="0"/>
              <a:t>Closing — "Adoption. Renewals. Advocacy.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318391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PROGRAM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02920" y="178308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02920" y="260604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 Program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548640" y="361188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global engagement engine that aligns Product, Sales, and Marketing — to improve adoption, strengthen renewals, and increase advocacy.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Marv Ahlstrom · January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→ Advocacy content flow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launch deck powers a full quarter of customer engagement.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24028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team delivers launch decks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301752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31520" y="3154680"/>
            <a:ext cx="22402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decks (the backbone)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feature descriptions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summaries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Differentiators vs. competitors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6060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429000" y="169164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2900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29000" y="224028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 team repurposes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429000" y="301752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520440" y="3154680"/>
            <a:ext cx="22402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 meeting presentations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Breakout session material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scripts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"Bring your laptop" trainings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Voice-of-customer surveys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adoption guides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035040" y="1417320"/>
            <a:ext cx="26060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21792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217920" y="2240280"/>
            <a:ext cx="2331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— consistent GTM messaging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217920" y="301752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309360" y="3154680"/>
            <a:ext cx="22402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understand value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increases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Renewals strengthen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gets aligned messaging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Flow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4-way feedback loop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Closes the gap: "No one in marketing talks to sales." Now they do.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58191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5819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141732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606040" y="1417320"/>
            <a:ext cx="274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92608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0" y="14173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content, roadmap, feature descriptions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57200" y="219456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40080" y="235915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23591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97280" y="219456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606040" y="2194560"/>
            <a:ext cx="274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926080" y="2194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21945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Simplified messaging, sessions, training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57200" y="297180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40080" y="313639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1363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97280" y="297180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606040" y="2971800"/>
            <a:ext cx="274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2926080" y="29718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46320" y="29718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Questions, adoption blockers, feature requests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3749040"/>
            <a:ext cx="8229600" cy="64008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40080" y="3913632"/>
            <a:ext cx="329184" cy="329184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40080" y="3913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97280" y="37490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606040" y="3749040"/>
            <a:ext cx="274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2926080" y="3749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Product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46320" y="37490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Insights on opportunities, risks, priorities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Loop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workflow — MQL → SAL → SA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event attendee becomes an MQL. SDR follow-up within 48 hours. No lead left behind.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566928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517904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5179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97280" y="1417320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attendee = MQL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11880" y="1417320"/>
            <a:ext cx="4937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Qualified Lead. Surfaced from CAP attendance + SLIDO engagement.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066544"/>
            <a:ext cx="8229600" cy="566928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94360" y="2167128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" y="216712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97280" y="2066544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approves SAL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611880" y="2066544"/>
            <a:ext cx="4937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 → Stage 2 based on potential. SDR has 30 days to work before disqualification.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715768"/>
            <a:ext cx="8229600" cy="566928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94360" y="2816352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28163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2715768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SDR 48-hour rule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11880" y="2715768"/>
            <a:ext cx="4937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SDRs follow up on ALL post-event leads within 48 hours. Speed is the conversion lever.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364992"/>
            <a:ext cx="8229600" cy="566928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94360" y="3465576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94360" y="346557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97280" y="336499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High-scoring → nurture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11880" y="3364992"/>
            <a:ext cx="4937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Contacts not ready for sales enter nurture for demos and webinars.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014216"/>
            <a:ext cx="8229600" cy="566928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94360" y="4114800"/>
            <a:ext cx="365760" cy="3657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94360" y="41148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097280" y="4014216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Health-check trigger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611880" y="4014216"/>
            <a:ext cx="4937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Low-adoption accounts before renewal trigger a Health Check + intervention play.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Workflow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tools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tools wired into every CAP session. Same shape every time.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4008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engagement &amp; signal capture.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260604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2743200"/>
            <a:ext cx="224028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real attendee identity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Q&amp;A and polls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adoption insight in real time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follow-up actions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6060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29000" y="16459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42900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Pre-renewal intervention.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429000" y="260604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520440" y="2743200"/>
            <a:ext cx="224028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Triggered by low adoption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before renewal motion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Surfaces upsell + remediation opportunities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Blocks avoidable churn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035040" y="1417320"/>
            <a:ext cx="26060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17920" y="16459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Program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217920" y="2194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through inclusion.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260604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743200"/>
            <a:ext cx="2240280" cy="1874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Offered to engaged CAP attendees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long-term retention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advocacy pipeline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voice-of-customer for product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AI-enabled actions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frees teams for high-impact work. SLT alignment: Working Smarter with AI.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141732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AI-driven lead scoring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0116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every CAP attendee against fit + engagement signals. SDR queue is ranked, not random.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91440" cy="141732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600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Aggregated customer insight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846320" y="20116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summarizes session transcripts, polls, and surveys into theme reports for Product and GTM.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91440" cy="141732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Customized comms at scale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85800" y="36118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 and post-event communication personalized by tier, role, and adoption signal — without manual lift.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3017520"/>
            <a:ext cx="91440" cy="141732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lead routing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846320" y="36118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 leads route to the right SDR in the right region instantly. Cold leads enter nurture automatically.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Actions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impact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success dimensions. Every number rolls up to revenue or trust.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 — four dimensions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all four. Tell the story with the right one for the audience.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92024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94360" y="2194560"/>
            <a:ext cx="457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Attendance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participation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completions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attendance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56032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60320" y="1417320"/>
            <a:ext cx="192024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69748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2697480" y="2194560"/>
            <a:ext cx="45720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83464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MQL → SAL → SQL conversion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Influenced deals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velocity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rate lift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66344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63440" y="1417320"/>
            <a:ext cx="1920240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0060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800600" y="2194560"/>
            <a:ext cx="457200" cy="0"/>
          </a:xfrm>
          <a:prstGeom prst="line">
            <a:avLst/>
          </a:prstGeom>
          <a:noFill/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 lift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improvements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Health-check resolution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 avoided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766560" y="1417320"/>
            <a:ext cx="192024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66560" y="1417320"/>
            <a:ext cx="1920240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03720" y="1645920"/>
            <a:ext cx="1691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903720" y="2194560"/>
            <a:ext cx="4572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040880" y="2331720"/>
            <a:ext cx="1600200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 produced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quotes &amp; reviews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program participation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call completions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CAP wins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reasons this isn't "another marketing program."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is structural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aspirational. CAP forces Product, Sales, and Marketing to share content, calendar, and customer.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39496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Renewal-aware by design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9496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&amp; low-usage accounts get attention before renewal — not after the deal slips.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3444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already in the loop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3444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scoring, insight aggregation, and personalized comms — built in, not bolted on later.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9496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 is the byproduct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who feel heard show up as case studies, references, and beta participants.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CAP Wins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ASKING FOR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2801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Endorse CAP as the engagement engine.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the calendar. Resource the team. Run a full quarter.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Endorse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 as the SLT execution engine for customer engagement, adoption, and advocacy.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4612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2900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2900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Cross-functional team: Product, Sales, Marketing, RevOps. ELT sponsor named.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2926080"/>
            <a:ext cx="2606040" cy="1691640"/>
          </a:xfrm>
          <a:prstGeom prst="rect">
            <a:avLst/>
          </a:prstGeom>
          <a:solidFill>
            <a:srgbClr val="1E293B"/>
          </a:solidFill>
          <a:ln w="9525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217920" y="306324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 quarter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217920" y="352044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1:1s + 2–3 VCAPs + user groups + dinners. Measure all four dimensions.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06B6D4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955280" y="82296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Renewals.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48640" y="35204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Advocacy.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54864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Marv Ahlstrom · January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leave because they can't see what's coming. CAP closes the visibility gap.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14173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leave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20116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roadmap visibility, they assume we're not investing where they need us.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91440" cy="14173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6002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value goes unused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46320" y="20116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Features ship but never reach decision-makers. Adoption stalls.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91440" cy="14173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Sellers lack alignment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85800" y="36118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Inconsistent, outdated content. GTM motion fragments by region.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EF2F2"/>
          </a:solidFill>
          <a:ln w="9525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3017520"/>
            <a:ext cx="91440" cy="141732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32004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Launches don't compound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46320" y="36118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launch material isn't leveraged across go-to-market — every launch starts from scratch.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CAP is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marketing program. A customer-facing execution engine that operationalizes SLT priorities.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91440" cy="137160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54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18288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 is a global engagement engine — built from product launch material, run as structured customer touchpoints, measured by adoption, renewal, and advocacy outcomes.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017520"/>
            <a:ext cx="2606040" cy="160020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30175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" y="361188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training activates features that ship but go unused.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46120" y="3017520"/>
            <a:ext cx="2606040" cy="160020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46120" y="30175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42900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29000" y="361188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visibility + health-check intervention reduce renewal risk.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35040" y="3017520"/>
            <a:ext cx="2606040" cy="1600200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035040" y="30175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1792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Advocacy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217920" y="3611880"/>
            <a:ext cx="2331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who feel heard become referrals, references, and case studies.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CAP Is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 is an SLT execution engine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Operationalizes all 6 SLT customer initiatives — strategy → execution → customer impact.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8229600" cy="384048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SLT INITIATIVE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206240" y="1417320"/>
            <a:ext cx="4297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 ALIGNMENT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801368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18013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&amp; Integration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8013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validation of integrations (e.g., Secureworks)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57200" y="2258568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2585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Leadership &amp; Portfolio Evolution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06240" y="22585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communication, adoption, trust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2715768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27157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Smarter with AI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7157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Scaled engagement, automation, customer-insight analysis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172968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1729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People &amp; Customers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06240" y="31729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Training, enablement, self-service, feedback loop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3630168"/>
            <a:ext cx="82296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0080" y="36301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Engagement at Scale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6301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High-touch + scaled programs, renewals, licensing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57200" y="4087368"/>
            <a:ext cx="8229600" cy="4572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0080" y="40873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Relationships &amp; Trust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206240" y="408736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Community, transparency, accountability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SLT Alignment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strategy — four moves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CAP delivers, every quarter, to every priority customer.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3444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exec communication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CISOs, VPs, Directors get roadmap, vision, and feature deep-dives — straight from Product.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17720" y="14173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16916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1691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394960" y="16002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adoption training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94960" y="21031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Admins activate features live, with their own laptops, in their own tenant.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3444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feedback loop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3444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questions, blockers, and feature requests flow back to Product, Sales, and positioning guides.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617720" y="3017520"/>
            <a:ext cx="4023360" cy="14173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329184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94960" y="32004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content engine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370332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launch decks become CAP sessions, demo scripts, training, and post-event adoption guides.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Strategy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5544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9659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CAP runs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48640" y="3337560"/>
            <a:ext cx="1371600" cy="0"/>
          </a:xfrm>
          <a:prstGeom prst="line">
            <a:avLst/>
          </a:prstGeom>
          <a:noFill/>
          <a:ln w="317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3474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prioritization, engagement model, and the content flow that powers it.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prioritization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every account gets the same touch. CAP segments by value, renewal risk, and reach.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1581912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6276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192024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1000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2834640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971800"/>
            <a:ext cx="1417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 customers — highest revenue contribution. 1:1 executive engagement.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084832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084832" y="1417320"/>
            <a:ext cx="1581912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176272" y="16276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176272" y="192024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value percentile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176272" y="2834640"/>
            <a:ext cx="365760" cy="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176272" y="2971800"/>
            <a:ext cx="1417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High-value strategic accounts that anchor regional segments.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758184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58184" y="1417320"/>
            <a:ext cx="1581912" cy="914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849624" y="16276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849624" y="192024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Select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849624" y="2834640"/>
            <a:ext cx="365760" cy="0"/>
          </a:xfrm>
          <a:prstGeom prst="line">
            <a:avLst/>
          </a:prstGeom>
          <a:noFill/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49624" y="2971800"/>
            <a:ext cx="1417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~2,000 accounts. Hybrid 1:1 + virtual programs.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31536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31536" y="1417320"/>
            <a:ext cx="1581912" cy="914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522976" y="16276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522976" y="192024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Velocity &amp; Mid-Market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522976" y="2834640"/>
            <a:ext cx="365760" cy="0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522976" y="2971800"/>
            <a:ext cx="1417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Reached at scale via group events, VCAPs, and digital programs.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104888" y="1417320"/>
            <a:ext cx="1581912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7104888" y="1417320"/>
            <a:ext cx="1581912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7196328" y="16276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196328" y="192024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usage + upcoming renewal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196328" y="2834640"/>
            <a:ext cx="365760" cy="0"/>
          </a:xfrm>
          <a:prstGeom prst="line">
            <a:avLst/>
          </a:prstGeom>
          <a:noFill/>
          <a:ln w="1905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196328" y="2971800"/>
            <a:ext cx="1417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Cross-cuts every tier. Routed into Health Check before renewal motion.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Prioritization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model — high-touch + scale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motions, one calendar. Each tier gets the right blend.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023360" cy="914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HIGH-TOUCH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18745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 Executive Meetings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85800" y="2331720"/>
            <a:ext cx="54864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2514600"/>
            <a:ext cx="3611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strategic customer meetings / quarter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conversations on feature usage &amp; roadmap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PMs + Sellers + Specialists in the room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+ Tier 2 accounts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63440" y="1417320"/>
            <a:ext cx="4023360" cy="324612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663440" y="1417320"/>
            <a:ext cx="402336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4632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18745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programs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4846320" y="2331720"/>
            <a:ext cx="54864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83480" y="2514600"/>
            <a:ext cx="361188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VCAPs — 2–3 virtual sessions / quarter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Groups — 2–3 / quarter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 Dinners — NA, EMEA, APJC, LATAM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tiers — esp. Velocity &amp; Mid-Market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Model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CAP (VCAP) — the flagship session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Scaled, structured, hands-on. Every CISO, VP, and Director — same agenda, same quality.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&amp; feature deep-dives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from PMs. Same content the executive team sees.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38328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vision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8328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we're going, why, and how it ties to the customer's outcomes.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60020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Solution-area breakouts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72200" y="20116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rooms by product area. Real questions, candid answers.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4360" y="31089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admin training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9436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"Bring your laptop." Activate features in your own tenant — by end of session.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4612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4612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83280" y="31089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 via SLIDO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38328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questions, live polls, signals captured for follow-up.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035040" y="2926080"/>
            <a:ext cx="2606040" cy="1371600"/>
          </a:xfrm>
          <a:prstGeom prst="rect">
            <a:avLst/>
          </a:prstGeom>
          <a:solidFill>
            <a:srgbClr val="F8FAFC"/>
          </a:solidFill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035040" y="2926080"/>
            <a:ext cx="2606040" cy="7315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172200" y="31089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Voice-of-customer surveys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172200" y="35204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 blockers, feature requests, renewal risk — captured in real time.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4846320"/>
            <a:ext cx="8229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48920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Advocacy Program  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486400" y="4892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VCAP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1853</Words>
  <Application>Microsoft Macintosh PowerPoint</Application>
  <PresentationFormat>On-screen Show (16:9)</PresentationFormat>
  <Paragraphs>314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Advocacy Program (CAP) — Sophos</dc:title>
  <dc:subject>PptxGenJS Presentation</dc:subject>
  <dc:creator>Marv Ahlstrom</dc:creator>
  <cp:lastModifiedBy>Marv Ahlstrom</cp:lastModifiedBy>
  <cp:revision>2</cp:revision>
  <dcterms:created xsi:type="dcterms:W3CDTF">2026-05-07T03:15:52Z</dcterms:created>
  <dcterms:modified xsi:type="dcterms:W3CDTF">2026-05-07T05:00:32Z</dcterms:modified>
</cp:coreProperties>
</file>